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8" r:id="rId12"/>
    <p:sldId id="269" r:id="rId13"/>
    <p:sldId id="279" r:id="rId14"/>
    <p:sldId id="267" r:id="rId15"/>
    <p:sldId id="280" r:id="rId16"/>
    <p:sldId id="268" r:id="rId17"/>
    <p:sldId id="281" r:id="rId18"/>
    <p:sldId id="273" r:id="rId19"/>
    <p:sldId id="282" r:id="rId20"/>
    <p:sldId id="274" r:id="rId21"/>
    <p:sldId id="283" r:id="rId22"/>
    <p:sldId id="270" r:id="rId23"/>
    <p:sldId id="275" r:id="rId24"/>
    <p:sldId id="271" r:id="rId25"/>
    <p:sldId id="276" r:id="rId26"/>
    <p:sldId id="277" r:id="rId27"/>
    <p:sldId id="272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jab Ali" initials="RA" lastIdx="3" clrIdx="0">
    <p:extLst>
      <p:ext uri="{19B8F6BF-5375-455C-9EA6-DF929625EA0E}">
        <p15:presenceInfo xmlns:p15="http://schemas.microsoft.com/office/powerpoint/2012/main" userId="52bfc310ed2d2d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42B4A-48CC-4131-9E88-E63C35C50F5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7A6A2-999B-4F70-B04F-E017F8A61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50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7A6A2-999B-4F70-B04F-E017F8A612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60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59097D-61BA-42EF-90CF-7DF720427C4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566CB7-7405-46D2-94ED-BB9B2A81240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20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097D-61BA-42EF-90CF-7DF720427C4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6CB7-7405-46D2-94ED-BB9B2A812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097D-61BA-42EF-90CF-7DF720427C4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6CB7-7405-46D2-94ED-BB9B2A812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8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097D-61BA-42EF-90CF-7DF720427C4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6CB7-7405-46D2-94ED-BB9B2A812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097D-61BA-42EF-90CF-7DF720427C4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6CB7-7405-46D2-94ED-BB9B2A81240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48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097D-61BA-42EF-90CF-7DF720427C4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6CB7-7405-46D2-94ED-BB9B2A812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6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097D-61BA-42EF-90CF-7DF720427C4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6CB7-7405-46D2-94ED-BB9B2A812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7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097D-61BA-42EF-90CF-7DF720427C4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6CB7-7405-46D2-94ED-BB9B2A812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1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097D-61BA-42EF-90CF-7DF720427C4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6CB7-7405-46D2-94ED-BB9B2A812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3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097D-61BA-42EF-90CF-7DF720427C4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6CB7-7405-46D2-94ED-BB9B2A812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1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097D-61BA-42EF-90CF-7DF720427C4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6CB7-7405-46D2-94ED-BB9B2A812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6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D59097D-61BA-42EF-90CF-7DF720427C4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4566CB7-7405-46D2-94ED-BB9B2A812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5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89C73A-9AF8-453B-B17A-39ECEA024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0" y="1902372"/>
            <a:ext cx="8661919" cy="4713087"/>
          </a:xfrm>
          <a:prstGeom prst="rect">
            <a:avLst/>
          </a:prstGeom>
          <a:solidFill>
            <a:srgbClr val="00CC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E6ECF9E8-5B85-4F95-90BF-9C7ED4A331A4}"/>
              </a:ext>
            </a:extLst>
          </p:cNvPr>
          <p:cNvSpPr/>
          <p:nvPr/>
        </p:nvSpPr>
        <p:spPr>
          <a:xfrm>
            <a:off x="241040" y="242541"/>
            <a:ext cx="8661919" cy="1554728"/>
          </a:xfrm>
          <a:prstGeom prst="flowChartProcess">
            <a:avLst/>
          </a:prstGeom>
          <a:solidFill>
            <a:srgbClr val="00CC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ুভেচ্ছা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71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E39DD3C-1DA1-4769-BC22-7DF9823C0094}"/>
              </a:ext>
            </a:extLst>
          </p:cNvPr>
          <p:cNvSpPr/>
          <p:nvPr/>
        </p:nvSpPr>
        <p:spPr>
          <a:xfrm>
            <a:off x="218342" y="234462"/>
            <a:ext cx="8707316" cy="1359876"/>
          </a:xfrm>
          <a:prstGeom prst="wedgeRoundRectCallout">
            <a:avLst>
              <a:gd name="adj1" fmla="val -21647"/>
              <a:gd name="adj2" fmla="val 78017"/>
              <a:gd name="adj3" fmla="val 16667"/>
            </a:avLst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lvl="0" algn="ctr" defTabSz="914400">
              <a:defRPr/>
            </a:pP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্রের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্লেষণ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3D67CE-F461-4B31-9070-B341A92B1BAF}"/>
              </a:ext>
            </a:extLst>
          </p:cNvPr>
          <p:cNvGrpSpPr/>
          <p:nvPr/>
        </p:nvGrpSpPr>
        <p:grpSpPr>
          <a:xfrm>
            <a:off x="285017" y="2074982"/>
            <a:ext cx="8573966" cy="3270741"/>
            <a:chOff x="218342" y="2016367"/>
            <a:chExt cx="8707316" cy="30011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53386ED-1227-47C0-A4CE-7DB93C531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42" y="2016368"/>
              <a:ext cx="4353657" cy="3001109"/>
            </a:xfrm>
            <a:prstGeom prst="rect">
              <a:avLst/>
            </a:prstGeom>
            <a:ln w="76200">
              <a:solidFill>
                <a:srgbClr val="00CC00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FAD313A-C65C-4B9C-8164-58A3CB4AE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788" y="2016367"/>
              <a:ext cx="4259870" cy="3001109"/>
            </a:xfrm>
            <a:prstGeom prst="rect">
              <a:avLst/>
            </a:prstGeom>
            <a:ln w="76200">
              <a:solidFill>
                <a:srgbClr val="00CC00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</p:pic>
      </p:grp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DF2087C3-B8C7-4354-910B-07BF658272FA}"/>
              </a:ext>
            </a:extLst>
          </p:cNvPr>
          <p:cNvSpPr/>
          <p:nvPr/>
        </p:nvSpPr>
        <p:spPr>
          <a:xfrm>
            <a:off x="218342" y="5439508"/>
            <a:ext cx="8707316" cy="1184030"/>
          </a:xfrm>
          <a:prstGeom prst="flowChartTerminator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algn="ctr"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সতত, হে নদ, তুমি পড় মোর মনে ।</a:t>
            </a:r>
          </a:p>
          <a:p>
            <a:pPr algn="ctr">
              <a:buNone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সতত তোমার কথা ভাবি এ বিরলে;</a:t>
            </a:r>
          </a:p>
        </p:txBody>
      </p:sp>
    </p:spTree>
    <p:extLst>
      <p:ext uri="{BB962C8B-B14F-4D97-AF65-F5344CB8AC3E}">
        <p14:creationId xmlns:p14="http://schemas.microsoft.com/office/powerpoint/2010/main" val="1159315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7F786C98-EB09-48B0-B3FB-9BA4FB9B630B}"/>
              </a:ext>
            </a:extLst>
          </p:cNvPr>
          <p:cNvSpPr/>
          <p:nvPr/>
        </p:nvSpPr>
        <p:spPr>
          <a:xfrm>
            <a:off x="269631" y="246184"/>
            <a:ext cx="8628183" cy="1699847"/>
          </a:xfrm>
          <a:prstGeom prst="flowChartTerminator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েছেন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D8F8B8F8-5CA4-47A5-B203-5431CB6CF013}"/>
              </a:ext>
            </a:extLst>
          </p:cNvPr>
          <p:cNvSpPr/>
          <p:nvPr/>
        </p:nvSpPr>
        <p:spPr>
          <a:xfrm>
            <a:off x="164123" y="2180492"/>
            <a:ext cx="8839199" cy="4525108"/>
          </a:xfrm>
          <a:prstGeom prst="flowChartProcess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চেয়েছেন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পোতাক্ষ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প্রবাসে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্জ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থেকেছেন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এনেছে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মাতৃভূমিতে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1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284BA11-9862-4D8A-87DD-CD0F0C0E55E4}"/>
              </a:ext>
            </a:extLst>
          </p:cNvPr>
          <p:cNvGrpSpPr/>
          <p:nvPr/>
        </p:nvGrpSpPr>
        <p:grpSpPr>
          <a:xfrm>
            <a:off x="218341" y="211016"/>
            <a:ext cx="8707318" cy="3399692"/>
            <a:chOff x="218341" y="211016"/>
            <a:chExt cx="8707318" cy="3810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D4F405E-5D54-4B5D-9250-0592886B2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41" y="211016"/>
              <a:ext cx="4130921" cy="3810000"/>
            </a:xfrm>
            <a:prstGeom prst="roundRect">
              <a:avLst>
                <a:gd name="adj" fmla="val 16667"/>
              </a:avLst>
            </a:prstGeom>
            <a:ln w="76200">
              <a:solidFill>
                <a:srgbClr val="00CC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convex"/>
              <a:contourClr>
                <a:srgbClr val="969696"/>
              </a:contourClr>
            </a:sp3d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DE8DA1-4C4C-4F4D-AC6F-CD084815E1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5" t="33934"/>
            <a:stretch/>
          </p:blipFill>
          <p:spPr>
            <a:xfrm>
              <a:off x="4572000" y="211016"/>
              <a:ext cx="4353659" cy="3810000"/>
            </a:xfrm>
            <a:prstGeom prst="roundRect">
              <a:avLst>
                <a:gd name="adj" fmla="val 16667"/>
              </a:avLst>
            </a:prstGeom>
            <a:ln w="76200">
              <a:solidFill>
                <a:srgbClr val="00CC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convex"/>
              <a:contourClr>
                <a:srgbClr val="969696"/>
              </a:contourClr>
            </a:sp3d>
          </p:spPr>
        </p:pic>
      </p:grp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99417FF2-164A-48D2-AB06-C605CD206B38}"/>
              </a:ext>
            </a:extLst>
          </p:cNvPr>
          <p:cNvSpPr/>
          <p:nvPr/>
        </p:nvSpPr>
        <p:spPr>
          <a:xfrm>
            <a:off x="218340" y="3768967"/>
            <a:ext cx="8707317" cy="3001109"/>
          </a:xfrm>
          <a:prstGeom prst="flowChartTerminator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algn="ctr">
              <a:buNone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সতত (যেমতি লোক নিশার স্বপনে</a:t>
            </a: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শোনে মায়া-মন্ত্রধবনি) তব কলকলে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জুড়াই এ কান আমি ভ্রান্তির ছলনে।</a:t>
            </a:r>
          </a:p>
        </p:txBody>
      </p:sp>
    </p:spTree>
    <p:extLst>
      <p:ext uri="{BB962C8B-B14F-4D97-AF65-F5344CB8AC3E}">
        <p14:creationId xmlns:p14="http://schemas.microsoft.com/office/powerpoint/2010/main" val="4174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370E32-BC6C-48E8-AA86-BD20EAF925C3}"/>
              </a:ext>
            </a:extLst>
          </p:cNvPr>
          <p:cNvSpPr/>
          <p:nvPr/>
        </p:nvSpPr>
        <p:spPr>
          <a:xfrm>
            <a:off x="146538" y="140676"/>
            <a:ext cx="8850923" cy="1383324"/>
          </a:xfrm>
          <a:prstGeom prst="roundRect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3F32E1-DBF9-4E18-A6CB-BCEABAF1C5B5}"/>
              </a:ext>
            </a:extLst>
          </p:cNvPr>
          <p:cNvSpPr/>
          <p:nvPr/>
        </p:nvSpPr>
        <p:spPr>
          <a:xfrm>
            <a:off x="146538" y="1524000"/>
            <a:ext cx="8850923" cy="5193324"/>
          </a:xfrm>
          <a:prstGeom prst="roundRect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চেয়েছেন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পোতাক্ষ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শৈশবের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ভ্রান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নয়।তবুও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ভ্রান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ণ 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ভ্রান্তিই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73807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492D879D-D89F-45C5-A324-9190165C3590}"/>
              </a:ext>
            </a:extLst>
          </p:cNvPr>
          <p:cNvSpPr/>
          <p:nvPr/>
        </p:nvSpPr>
        <p:spPr>
          <a:xfrm>
            <a:off x="0" y="4337538"/>
            <a:ext cx="9061938" cy="2286002"/>
          </a:xfrm>
          <a:prstGeom prst="flowChartTerminator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বহু দেশে দেখিয়াছি, বহু নদ দলে, কিন্তু এ স্নেহের তৃষ্ণা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টে কার জলে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?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D74170-F9BF-404A-B701-3124F40381FC}"/>
              </a:ext>
            </a:extLst>
          </p:cNvPr>
          <p:cNvGrpSpPr/>
          <p:nvPr/>
        </p:nvGrpSpPr>
        <p:grpSpPr>
          <a:xfrm>
            <a:off x="257908" y="234458"/>
            <a:ext cx="8628184" cy="4103078"/>
            <a:chOff x="257908" y="234458"/>
            <a:chExt cx="8628184" cy="41030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1281B85-3FA4-4FAF-BFD5-7ABFC7324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338" y="234458"/>
              <a:ext cx="2825261" cy="4103077"/>
            </a:xfrm>
            <a:prstGeom prst="roundRect">
              <a:avLst>
                <a:gd name="adj" fmla="val 16667"/>
              </a:avLst>
            </a:prstGeom>
            <a:ln w="3175">
              <a:solidFill>
                <a:srgbClr val="00CC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softRound"/>
              <a:contourClr>
                <a:srgbClr val="969696"/>
              </a:contourClr>
            </a:sp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91902B-FF75-42F1-B826-9FB4C5F9E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08" y="234459"/>
              <a:ext cx="2726348" cy="4103077"/>
            </a:xfrm>
            <a:prstGeom prst="roundRect">
              <a:avLst>
                <a:gd name="adj" fmla="val 16667"/>
              </a:avLst>
            </a:prstGeom>
            <a:ln w="3175">
              <a:solidFill>
                <a:srgbClr val="00CC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softRound"/>
              <a:contourClr>
                <a:srgbClr val="969696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9E49C2-58D2-4FC1-A069-D4636C2C2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7382" y="234459"/>
              <a:ext cx="2848710" cy="41030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73551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B4DE3E72-58EE-4A1A-8908-3F1F7118AA4B}"/>
              </a:ext>
            </a:extLst>
          </p:cNvPr>
          <p:cNvSpPr/>
          <p:nvPr/>
        </p:nvSpPr>
        <p:spPr>
          <a:xfrm>
            <a:off x="199292" y="187570"/>
            <a:ext cx="8745416" cy="1019907"/>
          </a:xfrm>
          <a:prstGeom prst="flowChartAlternateProcess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ন?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FA7648E4-3D10-46D8-A593-1FAD9AF2879D}"/>
              </a:ext>
            </a:extLst>
          </p:cNvPr>
          <p:cNvSpPr/>
          <p:nvPr/>
        </p:nvSpPr>
        <p:spPr>
          <a:xfrm>
            <a:off x="199292" y="1312985"/>
            <a:ext cx="8745416" cy="5357445"/>
          </a:xfrm>
          <a:prstGeom prst="flowChartAlternateProcess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লেছেন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থেকেছেন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পরিভ্রম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সাক্ষা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ায়নি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পোতাক্ষ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স্নেহবারিধারা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াঁর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তৃষ্ণা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মেটাতে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kern="1200" dirty="0"/>
          </a:p>
        </p:txBody>
      </p:sp>
    </p:spTree>
    <p:extLst>
      <p:ext uri="{BB962C8B-B14F-4D97-AF65-F5344CB8AC3E}">
        <p14:creationId xmlns:p14="http://schemas.microsoft.com/office/powerpoint/2010/main" val="328989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84E3F432-44F1-4AC3-BCDC-391A0776E5A6}"/>
              </a:ext>
            </a:extLst>
          </p:cNvPr>
          <p:cNvSpPr/>
          <p:nvPr/>
        </p:nvSpPr>
        <p:spPr>
          <a:xfrm>
            <a:off x="152400" y="4407877"/>
            <a:ext cx="8792308" cy="2157047"/>
          </a:xfrm>
          <a:prstGeom prst="flowChartTerminator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algn="ctr">
              <a:buNone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দুগ্ধস্রোতোরূপী তুমি জন্মভূমি-স্তনে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9EDFE4-7F9C-4735-995B-132658433954}"/>
              </a:ext>
            </a:extLst>
          </p:cNvPr>
          <p:cNvGrpSpPr/>
          <p:nvPr/>
        </p:nvGrpSpPr>
        <p:grpSpPr>
          <a:xfrm>
            <a:off x="386861" y="128953"/>
            <a:ext cx="8294077" cy="4278924"/>
            <a:chOff x="386861" y="128953"/>
            <a:chExt cx="8294077" cy="42789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82CF76A-8751-4266-A3D6-2DD37B7DAC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98" r="22307"/>
            <a:stretch/>
          </p:blipFill>
          <p:spPr>
            <a:xfrm>
              <a:off x="386861" y="211015"/>
              <a:ext cx="4185139" cy="4196862"/>
            </a:xfrm>
            <a:prstGeom prst="ellipse">
              <a:avLst/>
            </a:prstGeom>
            <a:ln w="190500" cap="rnd">
              <a:solidFill>
                <a:srgbClr val="00CC00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convex"/>
              <a:extrusionClr>
                <a:srgbClr val="000000"/>
              </a:extrusionClr>
            </a:sp3d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AF0DD38-1A3C-40DE-B9C2-D00110335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769" y="128953"/>
              <a:ext cx="3845169" cy="4196861"/>
            </a:xfrm>
            <a:prstGeom prst="ellipse">
              <a:avLst/>
            </a:prstGeom>
            <a:ln w="190500" cap="rnd">
              <a:solidFill>
                <a:srgbClr val="00CC00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45790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582A96AC-4772-4D55-BBFC-CAFF81AB823A}"/>
              </a:ext>
            </a:extLst>
          </p:cNvPr>
          <p:cNvSpPr/>
          <p:nvPr/>
        </p:nvSpPr>
        <p:spPr>
          <a:xfrm>
            <a:off x="199292" y="211016"/>
            <a:ext cx="8757139" cy="984738"/>
          </a:xfrm>
          <a:prstGeom prst="flowChartAlternateProcess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োঝাতে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চেয়েছেন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DE4DA2C0-4364-4CBF-B5DC-BD99FCCBB424}"/>
              </a:ext>
            </a:extLst>
          </p:cNvPr>
          <p:cNvSpPr/>
          <p:nvPr/>
        </p:nvSpPr>
        <p:spPr>
          <a:xfrm>
            <a:off x="199292" y="1430215"/>
            <a:ext cx="8757138" cy="5076093"/>
          </a:xfrm>
          <a:prstGeom prst="flowChartAlternateProcess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ধ-</a:t>
            </a:r>
            <a:r>
              <a:rPr lang="as-IN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পোতাক্ষ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করেছেন;স্তন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্নেহ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্নেহতৃষ্ণা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নিবারণ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জলধা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জীবনদানকারী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6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E7690961-3DF1-4E2A-A983-00CA17599D8C}"/>
              </a:ext>
            </a:extLst>
          </p:cNvPr>
          <p:cNvSpPr/>
          <p:nvPr/>
        </p:nvSpPr>
        <p:spPr>
          <a:xfrm>
            <a:off x="175847" y="4431323"/>
            <a:ext cx="8757138" cy="2192215"/>
          </a:xfrm>
          <a:prstGeom prst="flowChartTerminator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algn="ctr">
              <a:buNone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আর কি হে হবে দেখা ?-যতদিন যাবে,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03C068-6070-4025-A3A8-1C663C5A9EF9}"/>
              </a:ext>
            </a:extLst>
          </p:cNvPr>
          <p:cNvGrpSpPr/>
          <p:nvPr/>
        </p:nvGrpSpPr>
        <p:grpSpPr>
          <a:xfrm>
            <a:off x="281354" y="403713"/>
            <a:ext cx="8510955" cy="3863486"/>
            <a:chOff x="281354" y="403713"/>
            <a:chExt cx="8510955" cy="38634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079CA8-B412-45D2-8FC3-950325D1C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354" y="403713"/>
              <a:ext cx="4249144" cy="3863486"/>
            </a:xfrm>
            <a:prstGeom prst="roundRect">
              <a:avLst>
                <a:gd name="adj" fmla="val 16667"/>
              </a:avLst>
            </a:prstGeom>
            <a:ln>
              <a:solidFill>
                <a:srgbClr val="00CC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softRound"/>
              <a:contourClr>
                <a:srgbClr val="969696"/>
              </a:contourClr>
            </a:sp3d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B210EFA-AF8E-4CA4-A0E0-1F8919F26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504" y="403713"/>
              <a:ext cx="4178805" cy="386348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1019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142FEC4C-DE87-4421-8C79-1252EBFDEF1D}"/>
              </a:ext>
            </a:extLst>
          </p:cNvPr>
          <p:cNvSpPr/>
          <p:nvPr/>
        </p:nvSpPr>
        <p:spPr>
          <a:xfrm>
            <a:off x="187569" y="187570"/>
            <a:ext cx="8780585" cy="715108"/>
          </a:xfrm>
          <a:prstGeom prst="flowChartProcess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চরণটির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ন?</a:t>
            </a:r>
            <a:endParaRPr lang="en-US" sz="4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5642F1C4-CEB9-484A-BBEF-E409AB60DAA0}"/>
              </a:ext>
            </a:extLst>
          </p:cNvPr>
          <p:cNvSpPr/>
          <p:nvPr/>
        </p:nvSpPr>
        <p:spPr>
          <a:xfrm>
            <a:off x="187569" y="1055077"/>
            <a:ext cx="8780585" cy="5615353"/>
          </a:xfrm>
          <a:prstGeom prst="flowChartProcess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en-US" sz="4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চরণে</a:t>
            </a:r>
            <a:r>
              <a:rPr lang="en-US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প্রবাস</a:t>
            </a:r>
            <a:r>
              <a:rPr lang="en-US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কপ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ষ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শঙ্কা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প্যারিসের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জগদ্বিখ্যাত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ঠাঁই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উপলদ্ধি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করলেন,তিনি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দেশমাতৃকাও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ই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8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job.jpg">
            <a:extLst>
              <a:ext uri="{FF2B5EF4-FFF2-40B4-BE49-F238E27FC236}">
                <a16:creationId xmlns:a16="http://schemas.microsoft.com/office/drawing/2014/main" id="{5C31CE22-F59C-45D3-8348-4E41B7A630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134" y="193538"/>
            <a:ext cx="2333297" cy="2843952"/>
          </a:xfrm>
          <a:prstGeom prst="ellipse">
            <a:avLst/>
          </a:prstGeom>
          <a:ln w="63500" cap="rnd">
            <a:solidFill>
              <a:srgbClr val="00CC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nvex"/>
            <a:contourClr>
              <a:srgbClr val="333333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EB0B99-FF64-415C-A80F-3B752A5A674D}"/>
              </a:ext>
            </a:extLst>
          </p:cNvPr>
          <p:cNvSpPr/>
          <p:nvPr/>
        </p:nvSpPr>
        <p:spPr>
          <a:xfrm>
            <a:off x="-110359" y="2910341"/>
            <a:ext cx="4682359" cy="378565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pPr algn="ctr">
              <a:defRPr/>
            </a:pPr>
            <a:r>
              <a:rPr lang="en-US" sz="48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রজব</a:t>
            </a:r>
            <a:r>
              <a:rPr lang="en-US" sz="4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48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8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চুহড়</a:t>
            </a:r>
            <a:r>
              <a:rPr lang="en-US" sz="4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8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8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মিঠাপুকুর,রংপুর</a:t>
            </a:r>
            <a:r>
              <a:rPr lang="en-US" sz="4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CC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81236C-072C-4485-B64F-18420B0987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505902" y="228601"/>
            <a:ext cx="2333297" cy="2843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534804-7FD2-4920-9258-6AC1C49ED84A}"/>
              </a:ext>
            </a:extLst>
          </p:cNvPr>
          <p:cNvSpPr/>
          <p:nvPr/>
        </p:nvSpPr>
        <p:spPr>
          <a:xfrm>
            <a:off x="4950372" y="3213080"/>
            <a:ext cx="3852042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4800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800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4800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শ্রেণি</a:t>
            </a:r>
          </a:p>
          <a:p>
            <a:pPr algn="ctr">
              <a:defRPr/>
            </a:pPr>
            <a:r>
              <a:rPr lang="bn-BD" sz="4800" b="1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সাহিত্য</a:t>
            </a:r>
          </a:p>
          <a:p>
            <a:pPr algn="ctr">
              <a:defRPr/>
            </a:pPr>
            <a:r>
              <a:rPr lang="en-US" sz="4800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as-IN" sz="4800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800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4800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800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া)</a:t>
            </a:r>
            <a:endParaRPr lang="bn-BD" sz="4800" dirty="0">
              <a:ln w="12700">
                <a:solidFill>
                  <a:srgbClr val="7030A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800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4800" dirty="0">
              <a:ln w="12700">
                <a:solidFill>
                  <a:srgbClr val="7030A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54FB54FC-98AC-470C-A349-1E1B98D9CB28}"/>
              </a:ext>
            </a:extLst>
          </p:cNvPr>
          <p:cNvSpPr/>
          <p:nvPr/>
        </p:nvSpPr>
        <p:spPr>
          <a:xfrm rot="5400000">
            <a:off x="2619190" y="4274571"/>
            <a:ext cx="4588792" cy="853393"/>
          </a:xfrm>
          <a:prstGeom prst="mathMinus">
            <a:avLst>
              <a:gd name="adj1" fmla="val 7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60746-45F7-416C-8D11-C222FC714937}"/>
              </a:ext>
            </a:extLst>
          </p:cNvPr>
          <p:cNvSpPr txBox="1"/>
          <p:nvPr/>
        </p:nvSpPr>
        <p:spPr>
          <a:xfrm>
            <a:off x="3289738" y="462455"/>
            <a:ext cx="2617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</p:spTree>
    <p:extLst>
      <p:ext uri="{BB962C8B-B14F-4D97-AF65-F5344CB8AC3E}">
        <p14:creationId xmlns:p14="http://schemas.microsoft.com/office/powerpoint/2010/main" val="213608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4C98645-084E-48B4-AFD1-793BF25FAAD0}"/>
              </a:ext>
            </a:extLst>
          </p:cNvPr>
          <p:cNvGrpSpPr/>
          <p:nvPr/>
        </p:nvGrpSpPr>
        <p:grpSpPr>
          <a:xfrm>
            <a:off x="199292" y="268896"/>
            <a:ext cx="8757139" cy="3951412"/>
            <a:chOff x="316523" y="268896"/>
            <a:chExt cx="8510954" cy="37697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40E59E5-FA7B-44DC-B7EC-88BA961DA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46" r="18793"/>
            <a:stretch/>
          </p:blipFill>
          <p:spPr>
            <a:xfrm>
              <a:off x="4654062" y="268897"/>
              <a:ext cx="4173415" cy="3769701"/>
            </a:xfrm>
            <a:prstGeom prst="roundRect">
              <a:avLst>
                <a:gd name="adj" fmla="val 16667"/>
              </a:avLst>
            </a:prstGeom>
            <a:ln>
              <a:solidFill>
                <a:srgbClr val="00CC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softRound"/>
              <a:contourClr>
                <a:srgbClr val="969696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3D702EE-BFB5-4069-AD7E-2196E6B97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23" y="268896"/>
              <a:ext cx="4173415" cy="37697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convex"/>
              <a:contourClr>
                <a:srgbClr val="969696"/>
              </a:contourClr>
            </a:sp3d>
          </p:spPr>
        </p:pic>
      </p:grp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71A75DE6-0EE5-4AD1-B97E-1D9ED64148E3}"/>
              </a:ext>
            </a:extLst>
          </p:cNvPr>
          <p:cNvSpPr/>
          <p:nvPr/>
        </p:nvSpPr>
        <p:spPr>
          <a:xfrm>
            <a:off x="199292" y="4396153"/>
            <a:ext cx="8792307" cy="2309447"/>
          </a:xfrm>
          <a:prstGeom prst="flowChartProcess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algn="ctr">
              <a:buNone/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প্রজারূপে রাজরূপ সাগরেরে দিতে বারি-রূপ কর তুমি; </a:t>
            </a:r>
          </a:p>
        </p:txBody>
      </p:sp>
    </p:spTree>
    <p:extLst>
      <p:ext uri="{BB962C8B-B14F-4D97-AF65-F5344CB8AC3E}">
        <p14:creationId xmlns:p14="http://schemas.microsoft.com/office/powerpoint/2010/main" val="23872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5FA1DB5A-458A-4851-8ADC-D22DEFE9E568}"/>
              </a:ext>
            </a:extLst>
          </p:cNvPr>
          <p:cNvSpPr/>
          <p:nvPr/>
        </p:nvSpPr>
        <p:spPr>
          <a:xfrm>
            <a:off x="187569" y="187569"/>
            <a:ext cx="8804031" cy="1289539"/>
          </a:xfrm>
          <a:prstGeom prst="flowChartProcess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উদ্ধৃত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সাগরকে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86608CF3-5492-47F7-B4A3-490276743C5C}"/>
              </a:ext>
            </a:extLst>
          </p:cNvPr>
          <p:cNvSpPr/>
          <p:nvPr/>
        </p:nvSpPr>
        <p:spPr>
          <a:xfrm>
            <a:off x="216877" y="1606062"/>
            <a:ext cx="8710246" cy="5064369"/>
          </a:xfrm>
          <a:prstGeom prst="flowChartProcess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as-IN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সাগরে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 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িয়মই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কপ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্ষেত্রেও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ব্যতিক্রম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সাগরে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মিলনকে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দেখেছেন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কপ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জলধারকে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সাগরের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াগরকে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endParaRPr lang="en-US" sz="4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6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33206B8-2C6A-41C5-91AA-B53EBBCDA437}"/>
              </a:ext>
            </a:extLst>
          </p:cNvPr>
          <p:cNvGrpSpPr/>
          <p:nvPr/>
        </p:nvGrpSpPr>
        <p:grpSpPr>
          <a:xfrm>
            <a:off x="304800" y="316523"/>
            <a:ext cx="8534399" cy="4009292"/>
            <a:chOff x="304800" y="316523"/>
            <a:chExt cx="8534399" cy="33293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94A6294-98A7-4456-9A13-A5C75F721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230" y="316523"/>
              <a:ext cx="4149969" cy="3329354"/>
            </a:xfrm>
            <a:prstGeom prst="roundRect">
              <a:avLst>
                <a:gd name="adj" fmla="val 16667"/>
              </a:avLst>
            </a:prstGeom>
            <a:ln>
              <a:solidFill>
                <a:srgbClr val="00CC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convex"/>
              <a:contourClr>
                <a:srgbClr val="969696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E34764-242D-472B-AC28-B8A5F4E27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16523"/>
              <a:ext cx="4149969" cy="3329354"/>
            </a:xfrm>
            <a:prstGeom prst="roundRect">
              <a:avLst>
                <a:gd name="adj" fmla="val 16667"/>
              </a:avLst>
            </a:prstGeom>
            <a:ln>
              <a:solidFill>
                <a:srgbClr val="00CC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convex"/>
              <a:contourClr>
                <a:srgbClr val="969696"/>
              </a:contourClr>
            </a:sp3d>
          </p:spPr>
        </p:pic>
      </p:grp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8D62B1A7-2471-437A-9A3A-66E58E019D30}"/>
              </a:ext>
            </a:extLst>
          </p:cNvPr>
          <p:cNvSpPr/>
          <p:nvPr/>
        </p:nvSpPr>
        <p:spPr>
          <a:xfrm>
            <a:off x="175846" y="4513385"/>
            <a:ext cx="8663353" cy="2145323"/>
          </a:xfrm>
          <a:prstGeom prst="flowChartTerminator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algn="ctr">
              <a:buNone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এ মিনতি, গা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বঙ্গজ জনের কানে,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সখে সখা-রীতে নাম তার, </a:t>
            </a:r>
          </a:p>
        </p:txBody>
      </p:sp>
    </p:spTree>
    <p:extLst>
      <p:ext uri="{BB962C8B-B14F-4D97-AF65-F5344CB8AC3E}">
        <p14:creationId xmlns:p14="http://schemas.microsoft.com/office/powerpoint/2010/main" val="37167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5E33F5CE-F0EA-47AF-9291-164BEA570310}"/>
              </a:ext>
            </a:extLst>
          </p:cNvPr>
          <p:cNvSpPr/>
          <p:nvPr/>
        </p:nvSpPr>
        <p:spPr>
          <a:xfrm>
            <a:off x="205153" y="234462"/>
            <a:ext cx="8733693" cy="1254369"/>
          </a:xfrm>
          <a:prstGeom prst="flowChartProcess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চরণে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426CD6-A1CD-42C5-ACC3-66AC4FDA659F}"/>
              </a:ext>
            </a:extLst>
          </p:cNvPr>
          <p:cNvSpPr/>
          <p:nvPr/>
        </p:nvSpPr>
        <p:spPr>
          <a:xfrm>
            <a:off x="205152" y="1639614"/>
            <a:ext cx="8733693" cy="4983924"/>
          </a:xfrm>
          <a:prstGeom prst="rect">
            <a:avLst/>
          </a:prstGeom>
          <a:solidFill>
            <a:srgbClr val="00CC00"/>
          </a:solidFill>
          <a:ln w="76200">
            <a:solidFill>
              <a:srgbClr val="00CC00"/>
            </a:solidFill>
          </a:ln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as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োধ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অনুনয়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যার;সখা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পোতাক্ষ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রেখেছেন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,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পোতাক্ষ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4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1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678BC7-A5F2-4EBC-81C7-9FC91BA7ADB1}"/>
              </a:ext>
            </a:extLst>
          </p:cNvPr>
          <p:cNvGrpSpPr/>
          <p:nvPr/>
        </p:nvGrpSpPr>
        <p:grpSpPr>
          <a:xfrm>
            <a:off x="293077" y="369660"/>
            <a:ext cx="8557846" cy="3979602"/>
            <a:chOff x="293077" y="369660"/>
            <a:chExt cx="8557846" cy="33579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3A1980-C4F9-4D11-A45E-E3D9D8FFB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077" y="375139"/>
              <a:ext cx="4126523" cy="335243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convex"/>
              <a:contourClr>
                <a:srgbClr val="969696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84DE3B-2CE8-44AF-9D1C-B80F275BD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369660"/>
              <a:ext cx="4126523" cy="335243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convex"/>
              <a:contourClr>
                <a:srgbClr val="969696"/>
              </a:contourClr>
            </a:sp3d>
          </p:spPr>
        </p:pic>
      </p:grp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D090F652-20D0-4662-8749-4A108D5458BF}"/>
              </a:ext>
            </a:extLst>
          </p:cNvPr>
          <p:cNvSpPr/>
          <p:nvPr/>
        </p:nvSpPr>
        <p:spPr>
          <a:xfrm>
            <a:off x="175846" y="4454769"/>
            <a:ext cx="8815753" cy="2038801"/>
          </a:xfrm>
          <a:prstGeom prst="flowChartTerminator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algn="ctr">
              <a:buNone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এ প্রবাসে মজি প্রেম-ভাবে</a:t>
            </a:r>
          </a:p>
          <a:p>
            <a:pPr algn="ctr">
              <a:buNone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লইছে যে তব নাম বঙ্গের সঙ্গীতে।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6CB93D-A4F9-48FF-8B8D-382FC7C08BA9}"/>
              </a:ext>
            </a:extLst>
          </p:cNvPr>
          <p:cNvSpPr/>
          <p:nvPr/>
        </p:nvSpPr>
        <p:spPr>
          <a:xfrm>
            <a:off x="136634" y="178676"/>
            <a:ext cx="8828690" cy="1187669"/>
          </a:xfrm>
          <a:prstGeom prst="rect">
            <a:avLst/>
          </a:prstGeom>
          <a:solidFill>
            <a:srgbClr val="00CC00"/>
          </a:solidFill>
          <a:ln w="76200"/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ুঝিয়ে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2024DA-30A1-40F4-A407-35ABAA32E6FD}"/>
              </a:ext>
            </a:extLst>
          </p:cNvPr>
          <p:cNvSpPr/>
          <p:nvPr/>
        </p:nvSpPr>
        <p:spPr>
          <a:xfrm>
            <a:off x="136634" y="1502979"/>
            <a:ext cx="8828690" cy="5176345"/>
          </a:xfrm>
          <a:prstGeom prst="rect">
            <a:avLst/>
          </a:prstGeom>
          <a:solidFill>
            <a:srgbClr val="00CC00"/>
          </a:solidFill>
          <a:ln w="76200"/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as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; </a:t>
            </a:r>
            <a:r>
              <a:rPr lang="as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as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া  </a:t>
            </a:r>
            <a:r>
              <a:rPr lang="as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্রিয়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্রেমের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প্রবাসে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593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1A0AD4-3E5C-4BBE-903E-692F1D739121}"/>
              </a:ext>
            </a:extLst>
          </p:cNvPr>
          <p:cNvSpPr/>
          <p:nvPr/>
        </p:nvSpPr>
        <p:spPr>
          <a:xfrm>
            <a:off x="136634" y="346840"/>
            <a:ext cx="8881242" cy="6358759"/>
          </a:xfrm>
          <a:prstGeom prst="roundRect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চতুর্দশপদী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ইতালিতে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ইংরেজীতে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চতুর্দশপদী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মধুসূদন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১৮৬৫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ইতালির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পেত্রার্কের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ফ্রান্সের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ভার্সাই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নগরীতে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চতুর্দশপদী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ষ্ঠ্য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১৪টি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১৪টি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ষষ্টক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কবিচিত্তের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ব্যাকুলতা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স্বদেশপ্রীতি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অন্ত্যমিল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“ক খ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খ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ক”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“ঘ ঙ ঘ ঙ  চ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”।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কপোতাক্ষ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চতুর্দশপদী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মিলবিন্যাস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্রথম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ণ “ ক খ ক খ ক খ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”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“ গ ঘ গ ঘ গ ঘ”। </a:t>
            </a:r>
          </a:p>
        </p:txBody>
      </p:sp>
    </p:spTree>
    <p:extLst>
      <p:ext uri="{BB962C8B-B14F-4D97-AF65-F5344CB8AC3E}">
        <p14:creationId xmlns:p14="http://schemas.microsoft.com/office/powerpoint/2010/main" val="390369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FEE836C3-A400-4ACA-A215-ECAE25F5F5B6}"/>
              </a:ext>
            </a:extLst>
          </p:cNvPr>
          <p:cNvSpPr/>
          <p:nvPr/>
        </p:nvSpPr>
        <p:spPr>
          <a:xfrm>
            <a:off x="115614" y="0"/>
            <a:ext cx="8954814" cy="1786759"/>
          </a:xfrm>
          <a:prstGeom prst="irregularSeal1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9B414A1-7210-479F-9390-CBB94A4B81AA}"/>
              </a:ext>
            </a:extLst>
          </p:cNvPr>
          <p:cNvSpPr/>
          <p:nvPr/>
        </p:nvSpPr>
        <p:spPr>
          <a:xfrm>
            <a:off x="73571" y="1786759"/>
            <a:ext cx="8954813" cy="4845269"/>
          </a:xfrm>
          <a:prstGeom prst="roundRect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াইকেল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মধুসূদন দত্ত কখন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থ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জন্মগ্রহণ করেন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'দুগ্ধস্রোত' কথাটির অর্থ কী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৩।কবি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কপোতাক্ষ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61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0ECFFCC6-087C-4C2F-9CFC-CF4171BD6899}"/>
              </a:ext>
            </a:extLst>
          </p:cNvPr>
          <p:cNvSpPr/>
          <p:nvPr/>
        </p:nvSpPr>
        <p:spPr>
          <a:xfrm>
            <a:off x="52551" y="84083"/>
            <a:ext cx="9038897" cy="1713186"/>
          </a:xfrm>
          <a:prstGeom prst="irregularSeal1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0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60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571790-8C4C-42D3-9501-15291283B6EE}"/>
              </a:ext>
            </a:extLst>
          </p:cNvPr>
          <p:cNvSpPr/>
          <p:nvPr/>
        </p:nvSpPr>
        <p:spPr>
          <a:xfrm>
            <a:off x="52550" y="1797269"/>
            <a:ext cx="9091449" cy="4824248"/>
          </a:xfrm>
          <a:prstGeom prst="roundRect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১.‘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পোতাক্ষ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alt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alt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্নেহকাতরতার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স্বরূপ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alt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spcBef>
                <a:spcPct val="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–</a:t>
            </a:r>
            <a:r>
              <a:rPr lang="en-US" alt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spcBef>
                <a:spcPct val="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৩।সনেটের </a:t>
            </a:r>
            <a:r>
              <a:rPr lang="en-US" alt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</a:t>
            </a:r>
            <a:r>
              <a:rPr lang="as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>
              <a:spcBef>
                <a:spcPct val="0"/>
              </a:spcBef>
            </a:pPr>
            <a:endParaRPr lang="en-US" alt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68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3754CD5C-B53F-4C06-B62E-837D7F95F14F}"/>
              </a:ext>
            </a:extLst>
          </p:cNvPr>
          <p:cNvSpPr/>
          <p:nvPr/>
        </p:nvSpPr>
        <p:spPr>
          <a:xfrm>
            <a:off x="204951" y="-94593"/>
            <a:ext cx="8734097" cy="1723697"/>
          </a:xfrm>
          <a:prstGeom prst="irregularSeal1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6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66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6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6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6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4CB25B-C7FA-4EB6-861B-002FAA4AF583}"/>
              </a:ext>
            </a:extLst>
          </p:cNvPr>
          <p:cNvSpPr/>
          <p:nvPr/>
        </p:nvSpPr>
        <p:spPr>
          <a:xfrm>
            <a:off x="1" y="1818290"/>
            <a:ext cx="8939048" cy="4813738"/>
          </a:xfrm>
          <a:prstGeom prst="roundRect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‘কপ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দ’ 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alt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স্মৃতিকাতরতার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আবরণে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ব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alt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শ্লেষ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pPr>
              <a:spcBef>
                <a:spcPct val="0"/>
              </a:spcBef>
            </a:pP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‘</a:t>
            </a:r>
            <a:r>
              <a:rPr lang="en-US" alt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alt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্নেহের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তৃষ্ণা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মিটে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’-</a:t>
            </a:r>
            <a:r>
              <a:rPr lang="en-US" alt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কথাটির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alt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্লেষণ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1606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CCA8AA-740B-4958-B46D-DEEE1E859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2" y="1198178"/>
            <a:ext cx="3967938" cy="5316343"/>
          </a:xfrm>
          <a:prstGeom prst="rect">
            <a:avLst/>
          </a:prstGeom>
          <a:ln w="762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62BAC6-C6AA-4673-86D5-B08B3C587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63" y="1198178"/>
            <a:ext cx="3967937" cy="5316343"/>
          </a:xfrm>
          <a:prstGeom prst="rect">
            <a:avLst/>
          </a:prstGeom>
          <a:ln w="762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2B8F2C-8748-49B3-97F1-BD238D7A9595}"/>
              </a:ext>
            </a:extLst>
          </p:cNvPr>
          <p:cNvSpPr/>
          <p:nvPr/>
        </p:nvSpPr>
        <p:spPr>
          <a:xfrm>
            <a:off x="194722" y="206843"/>
            <a:ext cx="8754556" cy="830997"/>
          </a:xfrm>
          <a:prstGeom prst="rect">
            <a:avLst/>
          </a:prstGeom>
          <a:solidFill>
            <a:srgbClr val="00CC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</a:t>
            </a:r>
            <a:r>
              <a:rPr lang="en-US" alt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োনাম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alt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2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B10EB4E-9405-49F4-9C82-433D1B48053D}"/>
              </a:ext>
            </a:extLst>
          </p:cNvPr>
          <p:cNvSpPr/>
          <p:nvPr/>
        </p:nvSpPr>
        <p:spPr>
          <a:xfrm>
            <a:off x="1198179" y="1292772"/>
            <a:ext cx="6001407" cy="903890"/>
          </a:xfrm>
          <a:prstGeom prst="wedgeRoundRectCallout">
            <a:avLst/>
          </a:prstGeom>
          <a:noFill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A3CCB8A-7453-4506-A6D4-13045FC508C8}"/>
              </a:ext>
            </a:extLst>
          </p:cNvPr>
          <p:cNvSpPr/>
          <p:nvPr/>
        </p:nvSpPr>
        <p:spPr>
          <a:xfrm>
            <a:off x="126124" y="136635"/>
            <a:ext cx="8870731" cy="1429406"/>
          </a:xfrm>
          <a:prstGeom prst="wedgeRoundRectCallout">
            <a:avLst>
              <a:gd name="adj1" fmla="val -20282"/>
              <a:gd name="adj2" fmla="val 146666"/>
              <a:gd name="adj3" fmla="val 16667"/>
            </a:avLst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7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7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7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2093133A-BC5D-4B32-880A-A2CEB9A197DA}"/>
              </a:ext>
            </a:extLst>
          </p:cNvPr>
          <p:cNvSpPr/>
          <p:nvPr/>
        </p:nvSpPr>
        <p:spPr>
          <a:xfrm>
            <a:off x="136634" y="3121573"/>
            <a:ext cx="8870731" cy="3468413"/>
          </a:xfrm>
          <a:prstGeom prst="flowChartAlternateProcess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্দ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‘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পোতাক্ষ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’-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িশ্লেষণ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286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CE1D4B-84A1-4018-8AB9-8AFB807CC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5" y="168166"/>
            <a:ext cx="8870731" cy="65584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D5DDD5-580D-4BE5-AC96-0FC3B26D02F2}"/>
              </a:ext>
            </a:extLst>
          </p:cNvPr>
          <p:cNvSpPr txBox="1"/>
          <p:nvPr/>
        </p:nvSpPr>
        <p:spPr>
          <a:xfrm>
            <a:off x="252247" y="308072"/>
            <a:ext cx="42461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অংশগ্রহণের</a:t>
            </a:r>
            <a:r>
              <a:rPr lang="en-US" sz="7200" dirty="0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7200" dirty="0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7200" dirty="0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ln w="12700">
                <a:solidFill>
                  <a:srgbClr val="FF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4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137148-AA7C-45F2-9240-D6440168B4F5}"/>
              </a:ext>
            </a:extLst>
          </p:cNvPr>
          <p:cNvSpPr/>
          <p:nvPr/>
        </p:nvSpPr>
        <p:spPr>
          <a:xfrm>
            <a:off x="2286000" y="805204"/>
            <a:ext cx="45640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8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altLang="en-US" sz="8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altLang="en-US" sz="8000" dirty="0">
              <a:solidFill>
                <a:srgbClr val="00CC00"/>
              </a:solidFill>
              <a:latin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9D814E-1DC7-4A8A-95C9-466FB0B45C2C}"/>
              </a:ext>
            </a:extLst>
          </p:cNvPr>
          <p:cNvSpPr/>
          <p:nvPr/>
        </p:nvSpPr>
        <p:spPr>
          <a:xfrm>
            <a:off x="2286000" y="308275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s-IN" alt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7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পোতাক্ষ</a:t>
            </a:r>
            <a:r>
              <a:rPr lang="en-US" alt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endParaRPr lang="en-US" alt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altLang="en-US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altLang="en-US" sz="4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াইকেল</a:t>
            </a:r>
            <a:r>
              <a:rPr lang="en-US" altLang="en-US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মধুসুদন</a:t>
            </a:r>
            <a:r>
              <a:rPr lang="en-US" altLang="en-US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endParaRPr lang="en-US" altLang="en-US" sz="48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1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EBBD5F-B16D-44DA-ACC6-848A9FBCC224}"/>
              </a:ext>
            </a:extLst>
          </p:cNvPr>
          <p:cNvSpPr/>
          <p:nvPr/>
        </p:nvSpPr>
        <p:spPr>
          <a:xfrm>
            <a:off x="2990013" y="290926"/>
            <a:ext cx="27719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72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497004-D3D8-4354-B411-A14A4C6D792A}"/>
              </a:ext>
            </a:extLst>
          </p:cNvPr>
          <p:cNvSpPr/>
          <p:nvPr/>
        </p:nvSpPr>
        <p:spPr>
          <a:xfrm>
            <a:off x="294290" y="2446734"/>
            <a:ext cx="85554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alt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</a:t>
            </a:r>
          </a:p>
          <a:p>
            <a:pPr>
              <a:spcBef>
                <a:spcPct val="0"/>
              </a:spcBef>
            </a:pP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alt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্নেহকাতরতার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স্বরূপ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alt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spcBef>
                <a:spcPct val="0"/>
              </a:spcBef>
            </a:pPr>
            <a:r>
              <a:rPr lang="en-US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as-IN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alt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্মৃতিকাতরতার</a:t>
            </a:r>
            <a:r>
              <a:rPr lang="en-US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আবরণে</a:t>
            </a:r>
            <a:r>
              <a:rPr lang="en-US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alt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spcBef>
                <a:spcPct val="0"/>
              </a:spcBef>
            </a:pP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alt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পদী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শিল্পরীতি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1281">
        <p14:prism/>
      </p:transition>
    </mc:Choice>
    <mc:Fallback xmlns="">
      <p:transition spd="slow" advTm="412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DBDEE90-85BA-49D8-9466-65043CB2BA17}"/>
              </a:ext>
            </a:extLst>
          </p:cNvPr>
          <p:cNvSpPr/>
          <p:nvPr/>
        </p:nvSpPr>
        <p:spPr>
          <a:xfrm>
            <a:off x="3360855" y="3358264"/>
            <a:ext cx="2515811" cy="1367599"/>
          </a:xfrm>
          <a:custGeom>
            <a:avLst/>
            <a:gdLst>
              <a:gd name="connsiteX0" fmla="*/ 0 w 1068585"/>
              <a:gd name="connsiteY0" fmla="*/ 534293 h 1068585"/>
              <a:gd name="connsiteX1" fmla="*/ 534293 w 1068585"/>
              <a:gd name="connsiteY1" fmla="*/ 0 h 1068585"/>
              <a:gd name="connsiteX2" fmla="*/ 1068586 w 1068585"/>
              <a:gd name="connsiteY2" fmla="*/ 534293 h 1068585"/>
              <a:gd name="connsiteX3" fmla="*/ 534293 w 1068585"/>
              <a:gd name="connsiteY3" fmla="*/ 1068586 h 1068585"/>
              <a:gd name="connsiteX4" fmla="*/ 0 w 1068585"/>
              <a:gd name="connsiteY4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239211"/>
                  <a:pt x="239211" y="0"/>
                  <a:pt x="534293" y="0"/>
                </a:cubicBezTo>
                <a:cubicBezTo>
                  <a:pt x="829375" y="0"/>
                  <a:pt x="1068586" y="239211"/>
                  <a:pt x="1068586" y="534293"/>
                </a:cubicBezTo>
                <a:cubicBezTo>
                  <a:pt x="1068586" y="829375"/>
                  <a:pt x="829375" y="1068586"/>
                  <a:pt x="534293" y="1068586"/>
                </a:cubicBezTo>
                <a:cubicBezTo>
                  <a:pt x="239211" y="1068586"/>
                  <a:pt x="0" y="829375"/>
                  <a:pt x="0" y="534293"/>
                </a:cubicBezTo>
                <a:close/>
              </a:path>
            </a:pathLst>
          </a:custGeom>
          <a:noFill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1B66473-0366-4DFB-9FF9-B9AE73905A54}"/>
              </a:ext>
            </a:extLst>
          </p:cNvPr>
          <p:cNvSpPr/>
          <p:nvPr/>
        </p:nvSpPr>
        <p:spPr>
          <a:xfrm rot="16200000">
            <a:off x="4473983" y="2665606"/>
            <a:ext cx="289553" cy="855376"/>
          </a:xfrm>
          <a:custGeom>
            <a:avLst/>
            <a:gdLst>
              <a:gd name="connsiteX0" fmla="*/ 0 w 226245"/>
              <a:gd name="connsiteY0" fmla="*/ 72664 h 363319"/>
              <a:gd name="connsiteX1" fmla="*/ 113123 w 226245"/>
              <a:gd name="connsiteY1" fmla="*/ 72664 h 363319"/>
              <a:gd name="connsiteX2" fmla="*/ 113123 w 226245"/>
              <a:gd name="connsiteY2" fmla="*/ 0 h 363319"/>
              <a:gd name="connsiteX3" fmla="*/ 226245 w 226245"/>
              <a:gd name="connsiteY3" fmla="*/ 181660 h 363319"/>
              <a:gd name="connsiteX4" fmla="*/ 113123 w 226245"/>
              <a:gd name="connsiteY4" fmla="*/ 363319 h 363319"/>
              <a:gd name="connsiteX5" fmla="*/ 113123 w 226245"/>
              <a:gd name="connsiteY5" fmla="*/ 290655 h 363319"/>
              <a:gd name="connsiteX6" fmla="*/ 0 w 226245"/>
              <a:gd name="connsiteY6" fmla="*/ 290655 h 363319"/>
              <a:gd name="connsiteX7" fmla="*/ 0 w 226245"/>
              <a:gd name="connsiteY7" fmla="*/ 72664 h 36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245" h="363319">
                <a:moveTo>
                  <a:pt x="0" y="72664"/>
                </a:moveTo>
                <a:lnTo>
                  <a:pt x="113123" y="72664"/>
                </a:lnTo>
                <a:lnTo>
                  <a:pt x="113123" y="0"/>
                </a:lnTo>
                <a:lnTo>
                  <a:pt x="226245" y="181660"/>
                </a:lnTo>
                <a:lnTo>
                  <a:pt x="113123" y="363319"/>
                </a:lnTo>
                <a:lnTo>
                  <a:pt x="113123" y="290655"/>
                </a:lnTo>
                <a:lnTo>
                  <a:pt x="0" y="290655"/>
                </a:lnTo>
                <a:lnTo>
                  <a:pt x="0" y="7266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2" tIns="72664" rIns="67874" bIns="7266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500" kern="12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A21FFA9-B075-4234-A4C7-097807124132}"/>
              </a:ext>
            </a:extLst>
          </p:cNvPr>
          <p:cNvSpPr/>
          <p:nvPr/>
        </p:nvSpPr>
        <p:spPr>
          <a:xfrm>
            <a:off x="3060484" y="1273983"/>
            <a:ext cx="3392271" cy="1825896"/>
          </a:xfrm>
          <a:custGeom>
            <a:avLst/>
            <a:gdLst>
              <a:gd name="connsiteX0" fmla="*/ 0 w 1068585"/>
              <a:gd name="connsiteY0" fmla="*/ 534293 h 1068585"/>
              <a:gd name="connsiteX1" fmla="*/ 534293 w 1068585"/>
              <a:gd name="connsiteY1" fmla="*/ 0 h 1068585"/>
              <a:gd name="connsiteX2" fmla="*/ 1068586 w 1068585"/>
              <a:gd name="connsiteY2" fmla="*/ 534293 h 1068585"/>
              <a:gd name="connsiteX3" fmla="*/ 534293 w 1068585"/>
              <a:gd name="connsiteY3" fmla="*/ 1068586 h 1068585"/>
              <a:gd name="connsiteX4" fmla="*/ 0 w 1068585"/>
              <a:gd name="connsiteY4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239211"/>
                  <a:pt x="239211" y="0"/>
                  <a:pt x="534293" y="0"/>
                </a:cubicBezTo>
                <a:cubicBezTo>
                  <a:pt x="829375" y="0"/>
                  <a:pt x="1068586" y="239211"/>
                  <a:pt x="1068586" y="534293"/>
                </a:cubicBezTo>
                <a:cubicBezTo>
                  <a:pt x="1068586" y="829375"/>
                  <a:pt x="829375" y="1068586"/>
                  <a:pt x="534293" y="1068586"/>
                </a:cubicBezTo>
                <a:cubicBezTo>
                  <a:pt x="239211" y="1068586"/>
                  <a:pt x="0" y="829375"/>
                  <a:pt x="0" y="534293"/>
                </a:cubicBezTo>
                <a:close/>
              </a:path>
            </a:pathLst>
          </a:cu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নারায়ন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জাহ্নবী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দেবী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0A1E0CB-90F0-401F-B26F-DACAFA1B377D}"/>
              </a:ext>
            </a:extLst>
          </p:cNvPr>
          <p:cNvSpPr/>
          <p:nvPr/>
        </p:nvSpPr>
        <p:spPr>
          <a:xfrm rot="19800000">
            <a:off x="5863938" y="3335186"/>
            <a:ext cx="532657" cy="464984"/>
          </a:xfrm>
          <a:custGeom>
            <a:avLst/>
            <a:gdLst>
              <a:gd name="connsiteX0" fmla="*/ 0 w 226245"/>
              <a:gd name="connsiteY0" fmla="*/ 72664 h 363319"/>
              <a:gd name="connsiteX1" fmla="*/ 113123 w 226245"/>
              <a:gd name="connsiteY1" fmla="*/ 72664 h 363319"/>
              <a:gd name="connsiteX2" fmla="*/ 113123 w 226245"/>
              <a:gd name="connsiteY2" fmla="*/ 0 h 363319"/>
              <a:gd name="connsiteX3" fmla="*/ 226245 w 226245"/>
              <a:gd name="connsiteY3" fmla="*/ 181660 h 363319"/>
              <a:gd name="connsiteX4" fmla="*/ 113123 w 226245"/>
              <a:gd name="connsiteY4" fmla="*/ 363319 h 363319"/>
              <a:gd name="connsiteX5" fmla="*/ 113123 w 226245"/>
              <a:gd name="connsiteY5" fmla="*/ 290655 h 363319"/>
              <a:gd name="connsiteX6" fmla="*/ 0 w 226245"/>
              <a:gd name="connsiteY6" fmla="*/ 290655 h 363319"/>
              <a:gd name="connsiteX7" fmla="*/ 0 w 226245"/>
              <a:gd name="connsiteY7" fmla="*/ 72664 h 36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245" h="363319">
                <a:moveTo>
                  <a:pt x="0" y="72664"/>
                </a:moveTo>
                <a:lnTo>
                  <a:pt x="113123" y="72664"/>
                </a:lnTo>
                <a:lnTo>
                  <a:pt x="113123" y="0"/>
                </a:lnTo>
                <a:lnTo>
                  <a:pt x="226245" y="181660"/>
                </a:lnTo>
                <a:lnTo>
                  <a:pt x="113123" y="363319"/>
                </a:lnTo>
                <a:lnTo>
                  <a:pt x="113123" y="290655"/>
                </a:lnTo>
                <a:lnTo>
                  <a:pt x="0" y="290655"/>
                </a:lnTo>
                <a:lnTo>
                  <a:pt x="0" y="7266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2664" rIns="67872" bIns="7266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500" kern="1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EE0DF4C-2301-4B26-9726-60DD87DE9CE2}"/>
              </a:ext>
            </a:extLst>
          </p:cNvPr>
          <p:cNvSpPr/>
          <p:nvPr/>
        </p:nvSpPr>
        <p:spPr>
          <a:xfrm>
            <a:off x="6451771" y="1101437"/>
            <a:ext cx="2609102" cy="3080502"/>
          </a:xfrm>
          <a:custGeom>
            <a:avLst/>
            <a:gdLst>
              <a:gd name="connsiteX0" fmla="*/ 0 w 1068585"/>
              <a:gd name="connsiteY0" fmla="*/ 534293 h 1068585"/>
              <a:gd name="connsiteX1" fmla="*/ 534293 w 1068585"/>
              <a:gd name="connsiteY1" fmla="*/ 0 h 1068585"/>
              <a:gd name="connsiteX2" fmla="*/ 1068586 w 1068585"/>
              <a:gd name="connsiteY2" fmla="*/ 534293 h 1068585"/>
              <a:gd name="connsiteX3" fmla="*/ 534293 w 1068585"/>
              <a:gd name="connsiteY3" fmla="*/ 1068586 h 1068585"/>
              <a:gd name="connsiteX4" fmla="*/ 0 w 1068585"/>
              <a:gd name="connsiteY4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239211"/>
                  <a:pt x="239211" y="0"/>
                  <a:pt x="534293" y="0"/>
                </a:cubicBezTo>
                <a:cubicBezTo>
                  <a:pt x="829375" y="0"/>
                  <a:pt x="1068586" y="239211"/>
                  <a:pt x="1068586" y="534293"/>
                </a:cubicBezTo>
                <a:cubicBezTo>
                  <a:pt x="1068586" y="829375"/>
                  <a:pt x="829375" y="1068586"/>
                  <a:pt x="534293" y="1068586"/>
                </a:cubicBezTo>
                <a:cubicBezTo>
                  <a:pt x="239211" y="1068586"/>
                  <a:pt x="0" y="829375"/>
                  <a:pt x="0" y="534293"/>
                </a:cubicBezTo>
                <a:close/>
              </a:path>
            </a:pathLst>
          </a:cu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anchor="ctr" anchorCtr="0">
            <a:no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জীবনঃ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সাগ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দাঁড়ি পাঠশালা, হিন্দু কলেজ পরবর্তীতে বিশ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পস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কলেজে ভর্তি হন । তিনি আইনে পড়ার জন্য বিলেতে যান 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7FDE79-33C2-4BD9-A67B-900BA31CF1A4}"/>
              </a:ext>
            </a:extLst>
          </p:cNvPr>
          <p:cNvSpPr/>
          <p:nvPr/>
        </p:nvSpPr>
        <p:spPr>
          <a:xfrm rot="1800000">
            <a:off x="5863938" y="4283956"/>
            <a:ext cx="532657" cy="464984"/>
          </a:xfrm>
          <a:custGeom>
            <a:avLst/>
            <a:gdLst>
              <a:gd name="connsiteX0" fmla="*/ 0 w 226245"/>
              <a:gd name="connsiteY0" fmla="*/ 72664 h 363319"/>
              <a:gd name="connsiteX1" fmla="*/ 113123 w 226245"/>
              <a:gd name="connsiteY1" fmla="*/ 72664 h 363319"/>
              <a:gd name="connsiteX2" fmla="*/ 113123 w 226245"/>
              <a:gd name="connsiteY2" fmla="*/ 0 h 363319"/>
              <a:gd name="connsiteX3" fmla="*/ 226245 w 226245"/>
              <a:gd name="connsiteY3" fmla="*/ 181660 h 363319"/>
              <a:gd name="connsiteX4" fmla="*/ 113123 w 226245"/>
              <a:gd name="connsiteY4" fmla="*/ 363319 h 363319"/>
              <a:gd name="connsiteX5" fmla="*/ 113123 w 226245"/>
              <a:gd name="connsiteY5" fmla="*/ 290655 h 363319"/>
              <a:gd name="connsiteX6" fmla="*/ 0 w 226245"/>
              <a:gd name="connsiteY6" fmla="*/ 290655 h 363319"/>
              <a:gd name="connsiteX7" fmla="*/ 0 w 226245"/>
              <a:gd name="connsiteY7" fmla="*/ 72664 h 36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245" h="363319">
                <a:moveTo>
                  <a:pt x="0" y="72664"/>
                </a:moveTo>
                <a:lnTo>
                  <a:pt x="113123" y="72664"/>
                </a:lnTo>
                <a:lnTo>
                  <a:pt x="113123" y="0"/>
                </a:lnTo>
                <a:lnTo>
                  <a:pt x="226245" y="181660"/>
                </a:lnTo>
                <a:lnTo>
                  <a:pt x="113123" y="363319"/>
                </a:lnTo>
                <a:lnTo>
                  <a:pt x="113123" y="290655"/>
                </a:lnTo>
                <a:lnTo>
                  <a:pt x="0" y="290655"/>
                </a:lnTo>
                <a:lnTo>
                  <a:pt x="0" y="7266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2663" rIns="67872" bIns="72664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5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2A74663-1F0F-48C6-BB45-3570970A627C}"/>
              </a:ext>
            </a:extLst>
          </p:cNvPr>
          <p:cNvSpPr/>
          <p:nvPr/>
        </p:nvSpPr>
        <p:spPr>
          <a:xfrm>
            <a:off x="6477160" y="4315228"/>
            <a:ext cx="2448631" cy="1960881"/>
          </a:xfrm>
          <a:custGeom>
            <a:avLst/>
            <a:gdLst>
              <a:gd name="connsiteX0" fmla="*/ 0 w 1068585"/>
              <a:gd name="connsiteY0" fmla="*/ 534293 h 1068585"/>
              <a:gd name="connsiteX1" fmla="*/ 534293 w 1068585"/>
              <a:gd name="connsiteY1" fmla="*/ 0 h 1068585"/>
              <a:gd name="connsiteX2" fmla="*/ 1068586 w 1068585"/>
              <a:gd name="connsiteY2" fmla="*/ 534293 h 1068585"/>
              <a:gd name="connsiteX3" fmla="*/ 534293 w 1068585"/>
              <a:gd name="connsiteY3" fmla="*/ 1068586 h 1068585"/>
              <a:gd name="connsiteX4" fmla="*/ 0 w 1068585"/>
              <a:gd name="connsiteY4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239211"/>
                  <a:pt x="239211" y="0"/>
                  <a:pt x="534293" y="0"/>
                </a:cubicBezTo>
                <a:cubicBezTo>
                  <a:pt x="829375" y="0"/>
                  <a:pt x="1068586" y="239211"/>
                  <a:pt x="1068586" y="534293"/>
                </a:cubicBezTo>
                <a:cubicBezTo>
                  <a:pt x="1068586" y="829375"/>
                  <a:pt x="829375" y="1068586"/>
                  <a:pt x="534293" y="1068586"/>
                </a:cubicBezTo>
                <a:cubicBezTo>
                  <a:pt x="239211" y="1068586"/>
                  <a:pt x="0" y="829375"/>
                  <a:pt x="0" y="534293"/>
                </a:cubicBezTo>
                <a:close/>
              </a:path>
            </a:pathLst>
          </a:cu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641" tIns="213641" rIns="213641" bIns="213641" numCol="1" spcCol="1270" anchor="ctr" anchorCtr="0">
            <a:noAutofit/>
          </a:bodyPr>
          <a:lstStyle/>
          <a:p>
            <a:pPr lvl="0"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মহাকবি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আধুননিক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B1E6C7E-246C-482D-BF97-ABDF3C8B7C7C}"/>
              </a:ext>
            </a:extLst>
          </p:cNvPr>
          <p:cNvSpPr/>
          <p:nvPr/>
        </p:nvSpPr>
        <p:spPr>
          <a:xfrm rot="5400000">
            <a:off x="4473983" y="4563145"/>
            <a:ext cx="289553" cy="855376"/>
          </a:xfrm>
          <a:custGeom>
            <a:avLst/>
            <a:gdLst>
              <a:gd name="connsiteX0" fmla="*/ 0 w 226245"/>
              <a:gd name="connsiteY0" fmla="*/ 72664 h 363319"/>
              <a:gd name="connsiteX1" fmla="*/ 113123 w 226245"/>
              <a:gd name="connsiteY1" fmla="*/ 72664 h 363319"/>
              <a:gd name="connsiteX2" fmla="*/ 113123 w 226245"/>
              <a:gd name="connsiteY2" fmla="*/ 0 h 363319"/>
              <a:gd name="connsiteX3" fmla="*/ 226245 w 226245"/>
              <a:gd name="connsiteY3" fmla="*/ 181660 h 363319"/>
              <a:gd name="connsiteX4" fmla="*/ 113123 w 226245"/>
              <a:gd name="connsiteY4" fmla="*/ 363319 h 363319"/>
              <a:gd name="connsiteX5" fmla="*/ 113123 w 226245"/>
              <a:gd name="connsiteY5" fmla="*/ 290655 h 363319"/>
              <a:gd name="connsiteX6" fmla="*/ 0 w 226245"/>
              <a:gd name="connsiteY6" fmla="*/ 290655 h 363319"/>
              <a:gd name="connsiteX7" fmla="*/ 0 w 226245"/>
              <a:gd name="connsiteY7" fmla="*/ 72664 h 36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245" h="363319">
                <a:moveTo>
                  <a:pt x="0" y="72664"/>
                </a:moveTo>
                <a:lnTo>
                  <a:pt x="113123" y="72664"/>
                </a:lnTo>
                <a:lnTo>
                  <a:pt x="113123" y="0"/>
                </a:lnTo>
                <a:lnTo>
                  <a:pt x="226245" y="181660"/>
                </a:lnTo>
                <a:lnTo>
                  <a:pt x="113123" y="363319"/>
                </a:lnTo>
                <a:lnTo>
                  <a:pt x="113123" y="290655"/>
                </a:lnTo>
                <a:lnTo>
                  <a:pt x="0" y="290655"/>
                </a:lnTo>
                <a:lnTo>
                  <a:pt x="0" y="7266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2662" rIns="67872" bIns="7266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500" kern="12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D7A903E-4CD3-4A73-BE6A-9B62EE0946D6}"/>
              </a:ext>
            </a:extLst>
          </p:cNvPr>
          <p:cNvSpPr/>
          <p:nvPr/>
        </p:nvSpPr>
        <p:spPr>
          <a:xfrm>
            <a:off x="2067791" y="4770526"/>
            <a:ext cx="4707083" cy="1869265"/>
          </a:xfrm>
          <a:custGeom>
            <a:avLst/>
            <a:gdLst>
              <a:gd name="connsiteX0" fmla="*/ 0 w 1068585"/>
              <a:gd name="connsiteY0" fmla="*/ 534293 h 1068585"/>
              <a:gd name="connsiteX1" fmla="*/ 534293 w 1068585"/>
              <a:gd name="connsiteY1" fmla="*/ 0 h 1068585"/>
              <a:gd name="connsiteX2" fmla="*/ 1068586 w 1068585"/>
              <a:gd name="connsiteY2" fmla="*/ 534293 h 1068585"/>
              <a:gd name="connsiteX3" fmla="*/ 534293 w 1068585"/>
              <a:gd name="connsiteY3" fmla="*/ 1068586 h 1068585"/>
              <a:gd name="connsiteX4" fmla="*/ 0 w 1068585"/>
              <a:gd name="connsiteY4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239211"/>
                  <a:pt x="239211" y="0"/>
                  <a:pt x="534293" y="0"/>
                </a:cubicBezTo>
                <a:cubicBezTo>
                  <a:pt x="829375" y="0"/>
                  <a:pt x="1068586" y="239211"/>
                  <a:pt x="1068586" y="534293"/>
                </a:cubicBezTo>
                <a:cubicBezTo>
                  <a:pt x="1068586" y="829375"/>
                  <a:pt x="829375" y="1068586"/>
                  <a:pt x="534293" y="1068586"/>
                </a:cubicBezTo>
                <a:cubicBezTo>
                  <a:pt x="239211" y="1068586"/>
                  <a:pt x="0" y="829375"/>
                  <a:pt x="0" y="534293"/>
                </a:cubicBezTo>
                <a:close/>
              </a:path>
            </a:pathLst>
          </a:cu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anchor="ctr" anchorCtr="0">
            <a:noAutofit/>
          </a:bodyPr>
          <a:lstStyle/>
          <a:p>
            <a:pPr lvl="0"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</a:t>
            </a:r>
          </a:p>
          <a:p>
            <a:pPr lvl="0"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মহাকাব্য-মেঘনাদবধ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কাব্য;কাব্য-তিলোত্তমা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সম্ভব,বীরঙ্গনা,ব্রজঙ্গনা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কাব্য;নাটক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শর্মিষ্ঠা,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পদ্মাবতী,কৃষ্ণকুমারী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BD5DC94-DF75-4B09-8D27-642E76F8557B}"/>
              </a:ext>
            </a:extLst>
          </p:cNvPr>
          <p:cNvSpPr/>
          <p:nvPr/>
        </p:nvSpPr>
        <p:spPr>
          <a:xfrm rot="19800000">
            <a:off x="2840922" y="4283955"/>
            <a:ext cx="532660" cy="464985"/>
          </a:xfrm>
          <a:custGeom>
            <a:avLst/>
            <a:gdLst>
              <a:gd name="connsiteX0" fmla="*/ 0 w 226245"/>
              <a:gd name="connsiteY0" fmla="*/ 72664 h 363319"/>
              <a:gd name="connsiteX1" fmla="*/ 113123 w 226245"/>
              <a:gd name="connsiteY1" fmla="*/ 72664 h 363319"/>
              <a:gd name="connsiteX2" fmla="*/ 113123 w 226245"/>
              <a:gd name="connsiteY2" fmla="*/ 0 h 363319"/>
              <a:gd name="connsiteX3" fmla="*/ 226245 w 226245"/>
              <a:gd name="connsiteY3" fmla="*/ 181660 h 363319"/>
              <a:gd name="connsiteX4" fmla="*/ 113123 w 226245"/>
              <a:gd name="connsiteY4" fmla="*/ 363319 h 363319"/>
              <a:gd name="connsiteX5" fmla="*/ 113123 w 226245"/>
              <a:gd name="connsiteY5" fmla="*/ 290655 h 363319"/>
              <a:gd name="connsiteX6" fmla="*/ 0 w 226245"/>
              <a:gd name="connsiteY6" fmla="*/ 290655 h 363319"/>
              <a:gd name="connsiteX7" fmla="*/ 0 w 226245"/>
              <a:gd name="connsiteY7" fmla="*/ 72664 h 36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245" h="363319">
                <a:moveTo>
                  <a:pt x="226244" y="290655"/>
                </a:moveTo>
                <a:lnTo>
                  <a:pt x="113122" y="290655"/>
                </a:lnTo>
                <a:lnTo>
                  <a:pt x="113122" y="363319"/>
                </a:lnTo>
                <a:lnTo>
                  <a:pt x="1" y="181659"/>
                </a:lnTo>
                <a:lnTo>
                  <a:pt x="113122" y="0"/>
                </a:lnTo>
                <a:lnTo>
                  <a:pt x="113122" y="72664"/>
                </a:lnTo>
                <a:lnTo>
                  <a:pt x="226244" y="72664"/>
                </a:lnTo>
                <a:lnTo>
                  <a:pt x="226244" y="29065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872" tIns="72664" rIns="1" bIns="72664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500" kern="12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789EA61-D05D-458B-A192-33B8F5C03768}"/>
              </a:ext>
            </a:extLst>
          </p:cNvPr>
          <p:cNvSpPr/>
          <p:nvPr/>
        </p:nvSpPr>
        <p:spPr>
          <a:xfrm>
            <a:off x="58350" y="3902187"/>
            <a:ext cx="2101514" cy="2334647"/>
          </a:xfrm>
          <a:custGeom>
            <a:avLst/>
            <a:gdLst>
              <a:gd name="connsiteX0" fmla="*/ 0 w 1068585"/>
              <a:gd name="connsiteY0" fmla="*/ 534293 h 1068585"/>
              <a:gd name="connsiteX1" fmla="*/ 534293 w 1068585"/>
              <a:gd name="connsiteY1" fmla="*/ 0 h 1068585"/>
              <a:gd name="connsiteX2" fmla="*/ 1068586 w 1068585"/>
              <a:gd name="connsiteY2" fmla="*/ 534293 h 1068585"/>
              <a:gd name="connsiteX3" fmla="*/ 534293 w 1068585"/>
              <a:gd name="connsiteY3" fmla="*/ 1068586 h 1068585"/>
              <a:gd name="connsiteX4" fmla="*/ 0 w 1068585"/>
              <a:gd name="connsiteY4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239211"/>
                  <a:pt x="239211" y="0"/>
                  <a:pt x="534293" y="0"/>
                </a:cubicBezTo>
                <a:cubicBezTo>
                  <a:pt x="829375" y="0"/>
                  <a:pt x="1068586" y="239211"/>
                  <a:pt x="1068586" y="534293"/>
                </a:cubicBezTo>
                <a:cubicBezTo>
                  <a:pt x="1068586" y="829375"/>
                  <a:pt x="829375" y="1068586"/>
                  <a:pt x="534293" y="1068586"/>
                </a:cubicBezTo>
                <a:cubicBezTo>
                  <a:pt x="239211" y="1068586"/>
                  <a:pt x="0" y="829375"/>
                  <a:pt x="0" y="534293"/>
                </a:cubicBezTo>
                <a:close/>
              </a:path>
            </a:pathLst>
          </a:cu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641" tIns="213641" rIns="213641" bIns="213641" numCol="1" spcCol="1270" anchor="ctr" anchorCtr="0">
            <a:noAutofit/>
          </a:bodyPr>
          <a:lstStyle/>
          <a:p>
            <a:pPr lvl="0"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১৮৭৩ কলকাতা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914FCBE-F98B-418C-8932-A67903E86FA0}"/>
              </a:ext>
            </a:extLst>
          </p:cNvPr>
          <p:cNvSpPr/>
          <p:nvPr/>
        </p:nvSpPr>
        <p:spPr>
          <a:xfrm rot="1800000">
            <a:off x="2840922" y="3335185"/>
            <a:ext cx="532657" cy="464985"/>
          </a:xfrm>
          <a:custGeom>
            <a:avLst/>
            <a:gdLst>
              <a:gd name="connsiteX0" fmla="*/ 0 w 226245"/>
              <a:gd name="connsiteY0" fmla="*/ 72664 h 363319"/>
              <a:gd name="connsiteX1" fmla="*/ 113123 w 226245"/>
              <a:gd name="connsiteY1" fmla="*/ 72664 h 363319"/>
              <a:gd name="connsiteX2" fmla="*/ 113123 w 226245"/>
              <a:gd name="connsiteY2" fmla="*/ 0 h 363319"/>
              <a:gd name="connsiteX3" fmla="*/ 226245 w 226245"/>
              <a:gd name="connsiteY3" fmla="*/ 181660 h 363319"/>
              <a:gd name="connsiteX4" fmla="*/ 113123 w 226245"/>
              <a:gd name="connsiteY4" fmla="*/ 363319 h 363319"/>
              <a:gd name="connsiteX5" fmla="*/ 113123 w 226245"/>
              <a:gd name="connsiteY5" fmla="*/ 290655 h 363319"/>
              <a:gd name="connsiteX6" fmla="*/ 0 w 226245"/>
              <a:gd name="connsiteY6" fmla="*/ 290655 h 363319"/>
              <a:gd name="connsiteX7" fmla="*/ 0 w 226245"/>
              <a:gd name="connsiteY7" fmla="*/ 72664 h 36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245" h="363319">
                <a:moveTo>
                  <a:pt x="226244" y="290655"/>
                </a:moveTo>
                <a:lnTo>
                  <a:pt x="113122" y="290655"/>
                </a:lnTo>
                <a:lnTo>
                  <a:pt x="113122" y="363319"/>
                </a:lnTo>
                <a:lnTo>
                  <a:pt x="1" y="181659"/>
                </a:lnTo>
                <a:lnTo>
                  <a:pt x="113122" y="0"/>
                </a:lnTo>
                <a:lnTo>
                  <a:pt x="113122" y="72664"/>
                </a:lnTo>
                <a:lnTo>
                  <a:pt x="226244" y="72664"/>
                </a:lnTo>
                <a:lnTo>
                  <a:pt x="226244" y="29065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872" tIns="72664" rIns="0" bIns="72664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500" kern="12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4B90BB3-0214-4382-9D34-AE2546FA4EEE}"/>
              </a:ext>
            </a:extLst>
          </p:cNvPr>
          <p:cNvSpPr/>
          <p:nvPr/>
        </p:nvSpPr>
        <p:spPr>
          <a:xfrm>
            <a:off x="311727" y="1540961"/>
            <a:ext cx="2748757" cy="2227939"/>
          </a:xfrm>
          <a:custGeom>
            <a:avLst/>
            <a:gdLst>
              <a:gd name="connsiteX0" fmla="*/ 0 w 1068585"/>
              <a:gd name="connsiteY0" fmla="*/ 534293 h 1068585"/>
              <a:gd name="connsiteX1" fmla="*/ 534293 w 1068585"/>
              <a:gd name="connsiteY1" fmla="*/ 0 h 1068585"/>
              <a:gd name="connsiteX2" fmla="*/ 1068586 w 1068585"/>
              <a:gd name="connsiteY2" fmla="*/ 534293 h 1068585"/>
              <a:gd name="connsiteX3" fmla="*/ 534293 w 1068585"/>
              <a:gd name="connsiteY3" fmla="*/ 1068586 h 1068585"/>
              <a:gd name="connsiteX4" fmla="*/ 0 w 1068585"/>
              <a:gd name="connsiteY4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239211"/>
                  <a:pt x="239211" y="0"/>
                  <a:pt x="534293" y="0"/>
                </a:cubicBezTo>
                <a:cubicBezTo>
                  <a:pt x="829375" y="0"/>
                  <a:pt x="1068586" y="239211"/>
                  <a:pt x="1068586" y="534293"/>
                </a:cubicBezTo>
                <a:cubicBezTo>
                  <a:pt x="1068586" y="829375"/>
                  <a:pt x="829375" y="1068586"/>
                  <a:pt x="534293" y="1068586"/>
                </a:cubicBezTo>
                <a:cubicBezTo>
                  <a:pt x="239211" y="1068586"/>
                  <a:pt x="0" y="829375"/>
                  <a:pt x="0" y="534293"/>
                </a:cubicBezTo>
                <a:close/>
              </a:path>
            </a:pathLst>
          </a:cu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anchor="ctr" anchorCtr="0">
            <a:noAutofit/>
          </a:bodyPr>
          <a:lstStyle/>
          <a:p>
            <a:pPr lvl="0"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জন্ম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</a:p>
          <a:p>
            <a:pPr lvl="0" algn="ctr"/>
            <a:r>
              <a:rPr lang="en-US" sz="3600" dirty="0">
                <a:latin typeface="NikoshBAN" pitchFamily="2" charset="0"/>
                <a:cs typeface="NikoshBAN" pitchFamily="2" charset="0"/>
              </a:rPr>
              <a:t>1824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সাগরদাঁড়ি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যশোর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F930D86-CF47-4DE4-A203-97F665CC8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28" y="3193403"/>
            <a:ext cx="2609102" cy="14835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4" name="Flowchart: Terminator 23">
            <a:extLst>
              <a:ext uri="{FF2B5EF4-FFF2-40B4-BE49-F238E27FC236}">
                <a16:creationId xmlns:a16="http://schemas.microsoft.com/office/drawing/2014/main" id="{F79ADB4A-643C-487B-AA3B-6B94F3DC7841}"/>
              </a:ext>
            </a:extLst>
          </p:cNvPr>
          <p:cNvSpPr/>
          <p:nvPr/>
        </p:nvSpPr>
        <p:spPr>
          <a:xfrm>
            <a:off x="2508800" y="158705"/>
            <a:ext cx="4426528" cy="1248967"/>
          </a:xfrm>
          <a:prstGeom prst="flowChartTerminator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7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2DCFD6B6-BC42-447A-8768-F40AFC06EB1C}"/>
              </a:ext>
            </a:extLst>
          </p:cNvPr>
          <p:cNvSpPr/>
          <p:nvPr/>
        </p:nvSpPr>
        <p:spPr>
          <a:xfrm>
            <a:off x="2026227" y="187036"/>
            <a:ext cx="4790209" cy="1620982"/>
          </a:xfrm>
          <a:prstGeom prst="flowChartTerminator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72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</a:t>
            </a:r>
            <a:r>
              <a:rPr lang="as-IN" sz="7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en-US" sz="72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D24FE7-0BB5-4808-A0AD-3952AB3331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69207" y="400076"/>
            <a:ext cx="487363" cy="487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951F89-F9F6-4901-963F-FCF99C058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02" y="1891863"/>
            <a:ext cx="8752996" cy="4666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CC00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271058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C264DB38-4513-42B3-A6E3-A9F9BF53FE20}"/>
              </a:ext>
            </a:extLst>
          </p:cNvPr>
          <p:cNvSpPr/>
          <p:nvPr/>
        </p:nvSpPr>
        <p:spPr>
          <a:xfrm>
            <a:off x="2427890" y="641131"/>
            <a:ext cx="241738" cy="52552"/>
          </a:xfrm>
          <a:prstGeom prst="flowChartTerminator">
            <a:avLst/>
          </a:prstGeom>
          <a:noFill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9DDB5BF4-0492-41E2-9911-912820389482}"/>
              </a:ext>
            </a:extLst>
          </p:cNvPr>
          <p:cNvSpPr/>
          <p:nvPr/>
        </p:nvSpPr>
        <p:spPr>
          <a:xfrm>
            <a:off x="2333297" y="183931"/>
            <a:ext cx="4246179" cy="1376856"/>
          </a:xfrm>
          <a:prstGeom prst="flowChartTerminator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F54D5D-0348-49E6-9595-469B54EBF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7" y="1639614"/>
            <a:ext cx="8650015" cy="4960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CC00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4242299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9167FD1-B710-4796-8774-82C9CC109810}"/>
              </a:ext>
            </a:extLst>
          </p:cNvPr>
          <p:cNvSpPr/>
          <p:nvPr/>
        </p:nvSpPr>
        <p:spPr>
          <a:xfrm>
            <a:off x="1797268" y="315311"/>
            <a:ext cx="4603531" cy="893379"/>
          </a:xfrm>
          <a:prstGeom prst="wedgeRoundRectCallout">
            <a:avLst>
              <a:gd name="adj1" fmla="val -36962"/>
              <a:gd name="adj2" fmla="val 78690"/>
              <a:gd name="adj3" fmla="val 16667"/>
            </a:avLst>
          </a:prstGeom>
          <a:solidFill>
            <a:srgbClr val="2A04CC"/>
          </a:solidFill>
          <a:ln w="76200">
            <a:solidFill>
              <a:srgbClr val="2A04CC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শব্দা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3C1EAAE5-1636-4DA0-97D6-4A2F91E50921}"/>
              </a:ext>
            </a:extLst>
          </p:cNvPr>
          <p:cNvSpPr/>
          <p:nvPr/>
        </p:nvSpPr>
        <p:spPr>
          <a:xfrm>
            <a:off x="241738" y="1794639"/>
            <a:ext cx="1555530" cy="982718"/>
          </a:xfrm>
          <a:prstGeom prst="homePlate">
            <a:avLst/>
          </a:prstGeom>
          <a:solidFill>
            <a:srgbClr val="18B855"/>
          </a:solidFill>
          <a:ln w="76200">
            <a:solidFill>
              <a:srgbClr val="18B855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CFB48D-8B2A-4002-89B5-08A17B1FE8BC}"/>
              </a:ext>
            </a:extLst>
          </p:cNvPr>
          <p:cNvSpPr/>
          <p:nvPr/>
        </p:nvSpPr>
        <p:spPr>
          <a:xfrm>
            <a:off x="4687613" y="1794639"/>
            <a:ext cx="4177863" cy="985345"/>
          </a:xfrm>
          <a:prstGeom prst="rect">
            <a:avLst/>
          </a:prstGeom>
          <a:solidFill>
            <a:srgbClr val="18B855"/>
          </a:solidFill>
          <a:ln w="76200">
            <a:solidFill>
              <a:srgbClr val="18B855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নিরিবিলি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A1D2B47A-5291-41A7-9FA6-6F75C7970398}"/>
              </a:ext>
            </a:extLst>
          </p:cNvPr>
          <p:cNvSpPr/>
          <p:nvPr/>
        </p:nvSpPr>
        <p:spPr>
          <a:xfrm>
            <a:off x="241738" y="2937640"/>
            <a:ext cx="1555530" cy="982719"/>
          </a:xfrm>
          <a:prstGeom prst="homePlate">
            <a:avLst/>
          </a:prstGeom>
          <a:solidFill>
            <a:srgbClr val="00B0F0"/>
          </a:solidFill>
          <a:ln w="76200"/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81D198-BFE0-4215-8C89-F8A21DAA967C}"/>
              </a:ext>
            </a:extLst>
          </p:cNvPr>
          <p:cNvSpPr/>
          <p:nvPr/>
        </p:nvSpPr>
        <p:spPr>
          <a:xfrm>
            <a:off x="4687612" y="3008583"/>
            <a:ext cx="4214649" cy="982719"/>
          </a:xfrm>
          <a:prstGeom prst="rect">
            <a:avLst/>
          </a:prstGeom>
          <a:solidFill>
            <a:srgbClr val="00B0F0"/>
          </a:solidFill>
          <a:ln w="76200"/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রাত্রি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DB483475-8308-48D0-ACCA-7A29919B1B74}"/>
              </a:ext>
            </a:extLst>
          </p:cNvPr>
          <p:cNvSpPr/>
          <p:nvPr/>
        </p:nvSpPr>
        <p:spPr>
          <a:xfrm>
            <a:off x="241738" y="4309240"/>
            <a:ext cx="1555530" cy="982719"/>
          </a:xfrm>
          <a:prstGeom prst="homePlate">
            <a:avLst/>
          </a:prstGeom>
          <a:solidFill>
            <a:srgbClr val="18B855"/>
          </a:solidFill>
          <a:ln w="76200">
            <a:solidFill>
              <a:srgbClr val="18B855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79441-6CD2-4882-A9D6-A9FBAC4F304F}"/>
              </a:ext>
            </a:extLst>
          </p:cNvPr>
          <p:cNvSpPr/>
          <p:nvPr/>
        </p:nvSpPr>
        <p:spPr>
          <a:xfrm>
            <a:off x="4687611" y="4264571"/>
            <a:ext cx="4177865" cy="982719"/>
          </a:xfrm>
          <a:prstGeom prst="rect">
            <a:avLst/>
          </a:prstGeom>
          <a:solidFill>
            <a:srgbClr val="18B855"/>
          </a:solidFill>
          <a:ln w="76200"/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00781C66-6227-40B2-846C-A5C539DF0B7B}"/>
              </a:ext>
            </a:extLst>
          </p:cNvPr>
          <p:cNvSpPr/>
          <p:nvPr/>
        </p:nvSpPr>
        <p:spPr>
          <a:xfrm>
            <a:off x="241738" y="5559968"/>
            <a:ext cx="1555529" cy="982719"/>
          </a:xfrm>
          <a:prstGeom prst="homePlate">
            <a:avLst/>
          </a:prstGeom>
          <a:solidFill>
            <a:srgbClr val="00B0F0"/>
          </a:solidFill>
          <a:ln w="57150"/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5E64A1-F5B7-40F1-9895-89EB63D8CCB4}"/>
              </a:ext>
            </a:extLst>
          </p:cNvPr>
          <p:cNvSpPr/>
          <p:nvPr/>
        </p:nvSpPr>
        <p:spPr>
          <a:xfrm>
            <a:off x="4687610" y="5559970"/>
            <a:ext cx="4177865" cy="982719"/>
          </a:xfrm>
          <a:prstGeom prst="rect">
            <a:avLst/>
          </a:prstGeom>
          <a:solidFill>
            <a:srgbClr val="00B0F0"/>
          </a:solidFill>
          <a:ln w="76200"/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ভালোবাসা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মমতা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BC77B3-F80D-44C4-AEC2-0731FE97D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928647" y="1476701"/>
            <a:ext cx="2627586" cy="13006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E27AD6-4562-4272-964E-C88AF2E6B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667" y="2777357"/>
            <a:ext cx="2627586" cy="13715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E868B1-241F-4688-AE50-0B560DA8B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47" y="4148956"/>
            <a:ext cx="2627585" cy="13006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1B2A0B-C6FC-4A66-9D22-728A77115F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8" b="13962"/>
          <a:stretch/>
        </p:blipFill>
        <p:spPr>
          <a:xfrm>
            <a:off x="1907626" y="5447862"/>
            <a:ext cx="2627585" cy="131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6.3|11.1|1.5"/>
</p:tagLst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spDef>
      <a:spPr>
        <a:noFill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a:spPr>
      <a:bodyPr spcFirstLastPara="0" vert="horz" wrap="square" lIns="184431" tIns="184431" rIns="184431" bIns="184431" numCol="1" spcCol="1270" anchor="ctr" anchorCtr="0">
        <a:noAutofit/>
      </a:bodyPr>
      <a:lstStyle>
        <a:defPPr marL="0" indent="0" algn="ctr" defTabSz="977900">
          <a:lnSpc>
            <a:spcPct val="90000"/>
          </a:lnSpc>
          <a:spcBef>
            <a:spcPct val="0"/>
          </a:spcBef>
          <a:spcAft>
            <a:spcPct val="35000"/>
          </a:spcAft>
          <a:buNone/>
          <a:defRPr sz="2200" kern="1200"/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3">
          <a:schemeClr val="accent1">
            <a:hueOff val="0"/>
            <a:satOff val="0"/>
            <a:lumOff val="0"/>
            <a:alphaOff val="0"/>
          </a:schemeClr>
        </a:fillRef>
        <a:effectRef idx="2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753</TotalTime>
  <Words>2166</Words>
  <Application>Microsoft Office PowerPoint</Application>
  <PresentationFormat>On-screen Show (4:3)</PresentationFormat>
  <Paragraphs>89</Paragraphs>
  <Slides>31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Calibri</vt:lpstr>
      <vt:lpstr>Corbel</vt:lpstr>
      <vt:lpstr>NikoshBAN</vt:lpstr>
      <vt:lpstr>Tahoma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Rajab Ali</dc:creator>
  <cp:lastModifiedBy>Rajab Ali</cp:lastModifiedBy>
  <cp:revision>76</cp:revision>
  <dcterms:created xsi:type="dcterms:W3CDTF">2020-04-05T07:16:42Z</dcterms:created>
  <dcterms:modified xsi:type="dcterms:W3CDTF">2020-04-06T18:11:05Z</dcterms:modified>
</cp:coreProperties>
</file>