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 autoAdjust="0"/>
    <p:restoredTop sz="94343" autoAdjust="0"/>
  </p:normalViewPr>
  <p:slideViewPr>
    <p:cSldViewPr snapToGrid="0">
      <p:cViewPr varScale="1">
        <p:scale>
          <a:sx n="65" d="100"/>
          <a:sy n="65" d="100"/>
        </p:scale>
        <p:origin x="82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2B539-5DF7-4EFE-BFC0-44DAAC9529D0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198EC-A175-4117-B5FE-F2AF85DDA3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803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600" b="0" u="none" spc="30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600" b="0" u="none" spc="30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99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20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20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837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30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30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861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2000" b="0" u="none" spc="40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2000" b="0" u="none" spc="40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3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50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50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426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44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44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951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48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48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863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47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47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431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48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48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238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4400" baseline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মোঃ হাফিজুল ইসলাম </a:t>
            </a:r>
            <a:endParaRPr lang="en-US" sz="1100" b="0" u="none" spc="4400" baseline="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32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39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39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474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30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30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520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300" dirty="0" smtClean="0">
                <a:solidFill>
                  <a:srgbClr val="FF0000"/>
                </a:solidFill>
              </a:rPr>
              <a:t>মোঃ হাফিজুল ইসলাম </a:t>
            </a:r>
            <a:endParaRPr lang="en-US" sz="1100" b="0" u="none" spc="3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058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5400" b="0" u="none" spc="3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হাফিজুল ইসলাম </a:t>
            </a:r>
            <a:endParaRPr lang="en-US" sz="5400" b="0" u="none" spc="3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827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kern="5000" spc="10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kern="5000" spc="10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248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4000" baseline="0" dirty="0" smtClean="0">
                <a:solidFill>
                  <a:srgbClr val="00B050"/>
                </a:solidFill>
              </a:rPr>
              <a:t>মোঃ হাফিজুল ইসলা</a:t>
            </a:r>
            <a:r>
              <a:rPr lang="en-US" sz="1100" b="0" u="none" spc="4000" baseline="0" dirty="0" smtClean="0">
                <a:solidFill>
                  <a:srgbClr val="0070C0"/>
                </a:solidFill>
              </a:rPr>
              <a:t>ম</a:t>
            </a:r>
            <a:r>
              <a:rPr lang="en-US" sz="1100" b="0" u="none" spc="4000" baseline="0" dirty="0" smtClean="0">
                <a:solidFill>
                  <a:srgbClr val="00B050"/>
                </a:solidFill>
              </a:rPr>
              <a:t> </a:t>
            </a:r>
            <a:endParaRPr lang="en-US" sz="1100" b="0" u="none" spc="40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903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4500" baseline="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হাফিজুল ইসলাম </a:t>
            </a:r>
            <a:endParaRPr lang="en-US" sz="1100" b="0" u="none" spc="4500" baseline="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419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50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50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083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100" b="0" u="none" spc="1000" baseline="0" dirty="0" smtClean="0">
                <a:solidFill>
                  <a:srgbClr val="00B050"/>
                </a:solidFill>
              </a:rPr>
              <a:t>মোঃ হাফিজুল ইসলাম </a:t>
            </a:r>
            <a:endParaRPr lang="en-US" sz="1100" b="0" u="none" spc="1000" baseline="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198EC-A175-4117-B5FE-F2AF85DDA31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694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555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70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28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536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212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15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70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44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520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469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351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33332-EBDB-4278-A185-D18035DD9A93}" type="datetimeFigureOut">
              <a:rPr lang="en-US" smtClean="0"/>
              <a:t>08-Apr-20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13568-C672-4314-9950-C33BA2E552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88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0.jpe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8021" y="1585452"/>
            <a:ext cx="2433483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239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89525" y="1546045"/>
            <a:ext cx="2064773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sz="239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96462" y="1585452"/>
            <a:ext cx="1774723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endParaRPr lang="en-US" sz="239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17134" y="1546044"/>
            <a:ext cx="152891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239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50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80221"/>
            <a:ext cx="1188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অণুজীব জগতকে বিজ্ঞানীগণ ৩ ভাগে ভাগ করেছেন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044" y="1407110"/>
            <a:ext cx="825909" cy="101566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6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40470" y="1407110"/>
            <a:ext cx="825909" cy="101566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83045" y="1407110"/>
            <a:ext cx="825909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15033" y="5745791"/>
            <a:ext cx="516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এক্যারিওটা বা অকোষীয়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15033" y="5745791"/>
            <a:ext cx="516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ইউক্যারিওটা বা প্রকৃতকোষী</a:t>
            </a:r>
            <a:endParaRPr lang="en-US" sz="3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15033" y="5745791"/>
            <a:ext cx="516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প্রোক্যারিওটা বা আদিকোষী</a:t>
            </a:r>
            <a:endParaRPr lang="en-US" sz="36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73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-0.35729 -0.353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65" y="-1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-0.00521 -0.26782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1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.32018 -0.3560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3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1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767" y="2194545"/>
            <a:ext cx="2949677" cy="23248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27005" y="508985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373976"/>
            <a:ext cx="11769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অণুজীব জগতকে কয়টি রাজ্যে</a:t>
            </a:r>
            <a:r>
              <a:rPr lang="as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ভাগ করা হয়েছে এবং কি কি ?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83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63658" y="50651"/>
            <a:ext cx="55158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এক্যারিওটা বা অকোষীয়</a:t>
            </a:r>
            <a:endParaRPr lang="en-US" sz="54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116" y="5688979"/>
            <a:ext cx="11267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Blip>
                <a:blip r:embed="rId3"/>
              </a:buBlip>
            </a:pP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সাধারন অনুবীক্ষণ যন্ত্রে দেখা যায় না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2116" y="5688979"/>
            <a:ext cx="11267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Blip>
                <a:blip r:embed="rId3"/>
              </a:buBlip>
            </a:pP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ইলেকট্রোন অনুবীক্ষণ যন্ত্রের সাহায্যে দেখা যায়।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2116" y="5688979"/>
            <a:ext cx="11267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যেমনঃ ভাইরাস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75187" y="1348480"/>
            <a:ext cx="11017045" cy="3518488"/>
            <a:chOff x="1651000" y="948984"/>
            <a:chExt cx="8510639" cy="354927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3601" y="948984"/>
              <a:ext cx="4218038" cy="3549274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1000" y="948984"/>
              <a:ext cx="4292601" cy="3549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071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67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4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5" tmFilter="0, 0; 0.125,0.2665; 0.25,0.4; 0.375,0.465; 0.5,0.5;  0.625,0.535; 0.75,0.6; 0.875,0.7335; 1,1">
                                          <p:stCondLst>
                                            <p:cond delay="24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" tmFilter="0, 0; 0.125,0.2665; 0.25,0.4; 0.375,0.465; 0.5,0.5;  0.625,0.535; 0.75,0.6; 0.875,0.7335; 1,1">
                                          <p:stCondLst>
                                            <p:cond delay="48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" tmFilter="0, 0; 0.125,0.2665; 0.25,0.4; 0.375,0.465; 0.5,0.5;  0.625,0.535; 0.75,0.6; 0.875,0.7335; 1,1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1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" decel="50000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">
                                          <p:stCondLst>
                                            <p:cond delay="4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" decel="50000">
                                          <p:stCondLst>
                                            <p:cond delay="4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" decel="50000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" decel="50000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38" dur="45" accel="50000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55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4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" accel="50000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6">
                                          <p:stCondLst>
                                            <p:cond delay="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89238" y="102984"/>
            <a:ext cx="7329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প্রোক্যারিওটা ব আদিকোষী</a:t>
            </a:r>
            <a:endParaRPr lang="en-US" sz="4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04684" y="1007977"/>
            <a:ext cx="10972800" cy="3313300"/>
            <a:chOff x="1124840" y="1007978"/>
            <a:chExt cx="9406000" cy="32499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3206" y="1007978"/>
              <a:ext cx="4417634" cy="321945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840" y="1038458"/>
              <a:ext cx="4988366" cy="3219450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990600" y="5379975"/>
            <a:ext cx="966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Blip>
                <a:blip r:embed="rId4"/>
              </a:buBlip>
            </a:pPr>
            <a:r>
              <a:rPr lang="en-US" sz="3600" b="1" dirty="0" smtClean="0"/>
              <a:t>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কোষে সুগঠিত নিউক্লিয়াস নেই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5379975"/>
            <a:ext cx="966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Blip>
                <a:blip r:embed="rId4"/>
              </a:buBlip>
            </a:pPr>
            <a:r>
              <a:rPr lang="en-US" sz="3600" b="1" dirty="0" smtClean="0"/>
              <a:t>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সুগঠিত নিউক্লিয়াস না থাকার কারণে এদেরকে আদিকোষী বলে।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0" y="5379975"/>
            <a:ext cx="966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যেমনঃ ব্যাকটেরিয়া।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84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4380" y="176981"/>
            <a:ext cx="73299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ইউক্যারিওটা ব প্রকৃতকোষী</a:t>
            </a:r>
            <a:endParaRPr lang="en-US" sz="6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89935" y="1254115"/>
            <a:ext cx="11017046" cy="3317885"/>
            <a:chOff x="2293373" y="1254115"/>
            <a:chExt cx="7600924" cy="232051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3373" y="1254115"/>
              <a:ext cx="3840846" cy="2320511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8712" y="1254116"/>
              <a:ext cx="3765585" cy="2320511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1201993" y="4956755"/>
            <a:ext cx="9630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Blip>
                <a:blip r:embed="rId4"/>
              </a:buBlip>
            </a:pP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সুগঠিত নিউক্লিয়াস থাকে বলে এদেরকে ইউক্যারিওটা বলে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4005" y="5664675"/>
            <a:ext cx="9630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যেমনঃ শৈবাল ও ছত্রাক ইত্যাদি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22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15698" y="324465"/>
            <a:ext cx="46457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855" y="1923143"/>
            <a:ext cx="4499429" cy="30117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4556" y="5515897"/>
            <a:ext cx="8908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*** অণুজীব রাজ্যসমূহের সাধারন বৈশিষ্ট্য ও </a:t>
            </a:r>
            <a:r>
              <a:rPr lang="as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লিখ ?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01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8388" y="0"/>
            <a:ext cx="548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0313" y="1229032"/>
            <a:ext cx="9984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 অণুজীব জগতকে কতটি রাজ্যে বিভক্ত করা হয়েছে ?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0641" y="1899559"/>
            <a:ext cx="2054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 ১ টি।          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5389" y="2491056"/>
            <a:ext cx="2054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টি।          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03454" y="2491056"/>
            <a:ext cx="2054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টি।          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8706" y="1858153"/>
            <a:ext cx="2054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টি।          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3998" y="3328223"/>
            <a:ext cx="9777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ইউক্যারিওটার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অপর নাম কি ?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4885" y="4036109"/>
            <a:ext cx="2467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অকোষীয়।          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145" y="4623242"/>
            <a:ext cx="2315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কোষীয়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        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05129" y="4590247"/>
            <a:ext cx="2713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প্রকৃতকোষী।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08366" y="3957344"/>
            <a:ext cx="2433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আদিকোষী।       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Multiply 12"/>
          <p:cNvSpPr/>
          <p:nvPr/>
        </p:nvSpPr>
        <p:spPr>
          <a:xfrm>
            <a:off x="2005780" y="1965478"/>
            <a:ext cx="575186" cy="580412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Multiply 18"/>
          <p:cNvSpPr/>
          <p:nvPr/>
        </p:nvSpPr>
        <p:spPr>
          <a:xfrm>
            <a:off x="1946782" y="4682440"/>
            <a:ext cx="575186" cy="580412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Multiply 19"/>
          <p:cNvSpPr/>
          <p:nvPr/>
        </p:nvSpPr>
        <p:spPr>
          <a:xfrm>
            <a:off x="8131265" y="3998294"/>
            <a:ext cx="575186" cy="580412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Multiply 20"/>
          <p:cNvSpPr/>
          <p:nvPr/>
        </p:nvSpPr>
        <p:spPr>
          <a:xfrm>
            <a:off x="1873042" y="4102028"/>
            <a:ext cx="575186" cy="580412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Multiply 21"/>
          <p:cNvSpPr/>
          <p:nvPr/>
        </p:nvSpPr>
        <p:spPr>
          <a:xfrm>
            <a:off x="8283674" y="2515569"/>
            <a:ext cx="575186" cy="580412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3" name="Multiply 22"/>
          <p:cNvSpPr/>
          <p:nvPr/>
        </p:nvSpPr>
        <p:spPr>
          <a:xfrm>
            <a:off x="8251722" y="1899559"/>
            <a:ext cx="575186" cy="580412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Half Frame 23"/>
          <p:cNvSpPr/>
          <p:nvPr/>
        </p:nvSpPr>
        <p:spPr>
          <a:xfrm rot="13200365">
            <a:off x="8225581" y="4389895"/>
            <a:ext cx="435740" cy="673778"/>
          </a:xfrm>
          <a:prstGeom prst="halfFrame">
            <a:avLst>
              <a:gd name="adj1" fmla="val 31439"/>
              <a:gd name="adj2" fmla="val 33333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Half Frame 24"/>
          <p:cNvSpPr/>
          <p:nvPr/>
        </p:nvSpPr>
        <p:spPr>
          <a:xfrm rot="13200365">
            <a:off x="2146782" y="2294482"/>
            <a:ext cx="435740" cy="673778"/>
          </a:xfrm>
          <a:prstGeom prst="halfFrame">
            <a:avLst>
              <a:gd name="adj1" fmla="val 31439"/>
              <a:gd name="adj2" fmla="val 33333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33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6133" y="580103"/>
            <a:ext cx="998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প্রোক্যারিওটার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ক্ষেত্রে সঠিক ……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4289" y="1573164"/>
            <a:ext cx="998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নিউক্লিয়াস সু-গঠিত;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705" y="2256506"/>
            <a:ext cx="998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II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এদেরকে আদিকোষী বলা হয় ;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3121" y="2939848"/>
            <a:ext cx="998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প্রোক্যারিওটার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উদাহারণ ব্যাকটেরিয়া;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1781" y="4345861"/>
            <a:ext cx="998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 কোনটি?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705" y="5673223"/>
            <a:ext cx="1342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2981" y="5673223"/>
            <a:ext cx="1824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 ও II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71330" y="5673225"/>
            <a:ext cx="1824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II ও III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76639" y="5673224"/>
            <a:ext cx="2571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I, II ও III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Multiply 10"/>
          <p:cNvSpPr/>
          <p:nvPr/>
        </p:nvSpPr>
        <p:spPr>
          <a:xfrm>
            <a:off x="2656515" y="5673223"/>
            <a:ext cx="575186" cy="580412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Half Frame 11"/>
          <p:cNvSpPr/>
          <p:nvPr/>
        </p:nvSpPr>
        <p:spPr>
          <a:xfrm rot="13200365">
            <a:off x="5293105" y="5414985"/>
            <a:ext cx="435740" cy="673778"/>
          </a:xfrm>
          <a:prstGeom prst="halfFrame">
            <a:avLst>
              <a:gd name="adj1" fmla="val 31439"/>
              <a:gd name="adj2" fmla="val 33333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Multiply 12"/>
          <p:cNvSpPr/>
          <p:nvPr/>
        </p:nvSpPr>
        <p:spPr>
          <a:xfrm>
            <a:off x="8602783" y="5673223"/>
            <a:ext cx="575186" cy="580412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Multiply 13"/>
          <p:cNvSpPr/>
          <p:nvPr/>
        </p:nvSpPr>
        <p:spPr>
          <a:xfrm>
            <a:off x="1197301" y="5673223"/>
            <a:ext cx="575186" cy="580412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22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343" y="1578693"/>
            <a:ext cx="2553315" cy="25533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74575" y="250723"/>
            <a:ext cx="36428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কাজ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20618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*** বর্তমানে বহুল পরিচিত,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করোনা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ভাইরাস থেকে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বাঁচার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উপায়গুলি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লিখে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57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4750" y="132735"/>
              <a:ext cx="4762500" cy="672526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"/>
              <a:ext cx="3714750" cy="345112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451122"/>
              <a:ext cx="3714750" cy="340687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7250" y="132735"/>
              <a:ext cx="3714750" cy="331838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5865" y="3451121"/>
              <a:ext cx="3606135" cy="3406878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3937819" y="516194"/>
            <a:ext cx="47047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সকলের জন্য শুভকামনা</a:t>
            </a:r>
            <a:endParaRPr lang="en-US" sz="8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25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11226" b="31613"/>
          <a:stretch/>
        </p:blipFill>
        <p:spPr>
          <a:xfrm>
            <a:off x="5280100" y="355256"/>
            <a:ext cx="1631801" cy="1746260"/>
          </a:xfrm>
          <a:prstGeom prst="flowChartConnector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41095" y="2344555"/>
            <a:ext cx="830981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হাফিজুল ইসলাম 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থলওলমা নিম্ন-মাধ্যমিক বিদ্যালয়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আত্রাই,নওগাঁ ।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 ০১৭১৩৮৪৬৭০৯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ই-মেইলঃ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hafiznt@gmail.com</a:t>
            </a:r>
          </a:p>
          <a:p>
            <a:pPr algn="ctr"/>
            <a:endParaRPr lang="en-US" sz="3200" b="1" dirty="0" smtClean="0">
              <a:latin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53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5061" y="156906"/>
            <a:ext cx="1501879" cy="2095051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3006213" y="2787445"/>
            <a:ext cx="61795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সপ্তম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 বিজ্ঞান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 ১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তারিখঃ ৩১-০৩-২০২০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খ্রীঃ</a:t>
            </a:r>
            <a:endParaRPr lang="en-US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৫০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40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7" r="14221"/>
          <a:stretch/>
        </p:blipFill>
        <p:spPr>
          <a:xfrm>
            <a:off x="147484" y="228028"/>
            <a:ext cx="1563329" cy="15350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388" y="294965"/>
            <a:ext cx="1549181" cy="1535034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1755057" y="870158"/>
            <a:ext cx="1519084" cy="25072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10800000">
            <a:off x="7851060" y="948818"/>
            <a:ext cx="1519084" cy="25072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75790" y="383609"/>
            <a:ext cx="50144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কিসের </a:t>
            </a:r>
            <a:r>
              <a:rPr lang="en-US" sz="48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5" y="2501315"/>
            <a:ext cx="1580538" cy="15624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387" y="2501315"/>
            <a:ext cx="1735393" cy="1562493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1745229" y="3146325"/>
            <a:ext cx="1519084" cy="25072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 rot="10800000">
            <a:off x="7841232" y="3224985"/>
            <a:ext cx="1519084" cy="25072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1750149" y="5275006"/>
            <a:ext cx="1519084" cy="25072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 rot="10800000">
            <a:off x="7846152" y="5353666"/>
            <a:ext cx="1519084" cy="25072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5" y="4580831"/>
            <a:ext cx="1580538" cy="15624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387" y="4580831"/>
            <a:ext cx="1735393" cy="156249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21504" y="672353"/>
            <a:ext cx="3549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88542" y="2959395"/>
            <a:ext cx="3082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ব্যাকটেরিয়া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88542" y="5155862"/>
            <a:ext cx="2772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অ্যামিবা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55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6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6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0601" y="738017"/>
            <a:ext cx="3549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ভাইরাস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5523" y="723866"/>
            <a:ext cx="3082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ব্যাকটেরিয়া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44348" y="738017"/>
            <a:ext cx="2772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অ্যামিবা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44329" y="3105835"/>
            <a:ext cx="8303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 কি ?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34501" y="5558986"/>
            <a:ext cx="8303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অতি ক্ষুদ্র অণুবীক্ষণিক জীব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3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6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994" y="117984"/>
            <a:ext cx="12074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 আজকের আলোচ্য বিষয়…..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27007" y="3052916"/>
            <a:ext cx="6990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অণুজীব জগৎ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916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79407" y="1444744"/>
            <a:ext cx="74331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পাঠ শেষে শিক্ষার্থীরা……..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6626" y="3658929"/>
            <a:ext cx="9158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 অণুজীব কি তা বলতে পারবে ;</a:t>
            </a: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অণুজীব জগতের বিভিন্ন রাজ্যের নাম বলতে পারবে ;</a:t>
            </a: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৩।অণুজীব রাজ্যসমূহের বৈশিষ্ট্য ও উদাহরণ বলতে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পারবে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275474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68706" y="1552652"/>
            <a:ext cx="3556821" cy="2023480"/>
            <a:chOff x="4717024" y="1154450"/>
            <a:chExt cx="3556821" cy="2023480"/>
          </a:xfrm>
        </p:grpSpPr>
        <p:grpSp>
          <p:nvGrpSpPr>
            <p:cNvPr id="5" name="Group 4"/>
            <p:cNvGrpSpPr/>
            <p:nvPr/>
          </p:nvGrpSpPr>
          <p:grpSpPr>
            <a:xfrm>
              <a:off x="4717024" y="1154450"/>
              <a:ext cx="3556821" cy="1500260"/>
              <a:chOff x="3419166" y="2481805"/>
              <a:chExt cx="5353668" cy="1894390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387" r="10074"/>
              <a:stretch/>
            </p:blipFill>
            <p:spPr>
              <a:xfrm>
                <a:off x="3419166" y="2481805"/>
                <a:ext cx="1784556" cy="1894390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03722" y="2481805"/>
                <a:ext cx="1784556" cy="1894390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84" t="4195" r="2903" b="2903"/>
              <a:stretch/>
            </p:blipFill>
            <p:spPr>
              <a:xfrm>
                <a:off x="6988278" y="2481805"/>
                <a:ext cx="1784556" cy="1894390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4778885" y="2654710"/>
              <a:ext cx="34949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অণুজীব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68706" y="4368467"/>
            <a:ext cx="3556821" cy="2023480"/>
            <a:chOff x="4717024" y="1154450"/>
            <a:chExt cx="3556821" cy="2023480"/>
          </a:xfrm>
        </p:grpSpPr>
        <p:grpSp>
          <p:nvGrpSpPr>
            <p:cNvPr id="9" name="Group 8"/>
            <p:cNvGrpSpPr/>
            <p:nvPr/>
          </p:nvGrpSpPr>
          <p:grpSpPr>
            <a:xfrm>
              <a:off x="4717024" y="1154450"/>
              <a:ext cx="3556821" cy="1500260"/>
              <a:chOff x="3419166" y="2481805"/>
              <a:chExt cx="5353668" cy="189439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387" r="10074"/>
              <a:stretch/>
            </p:blipFill>
            <p:spPr>
              <a:xfrm>
                <a:off x="3419166" y="2481805"/>
                <a:ext cx="1784556" cy="1894390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03722" y="2481805"/>
                <a:ext cx="1784556" cy="189439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84" t="4195" r="2903" b="2903"/>
              <a:stretch/>
            </p:blipFill>
            <p:spPr>
              <a:xfrm>
                <a:off x="6988278" y="2481805"/>
                <a:ext cx="1784556" cy="1894390"/>
              </a:xfrm>
              <a:prstGeom prst="rect">
                <a:avLst/>
              </a:prstGeom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4778885" y="2654710"/>
              <a:ext cx="34949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অণুজীব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681" b="12487"/>
          <a:stretch/>
        </p:blipFill>
        <p:spPr>
          <a:xfrm>
            <a:off x="9630697" y="1552652"/>
            <a:ext cx="1592826" cy="1264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656" y="4368466"/>
            <a:ext cx="1386348" cy="1500261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 rot="10800000">
            <a:off x="3987387" y="1552649"/>
            <a:ext cx="5495824" cy="1382278"/>
          </a:xfrm>
          <a:prstGeom prst="rightArrow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 rot="10800000">
            <a:off x="3925527" y="4438135"/>
            <a:ext cx="5705170" cy="1430592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675238" y="1902541"/>
            <a:ext cx="4557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খালি চোখে দেখা যায় না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19034" y="4891821"/>
            <a:ext cx="481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কেবল অণুবীক্ষণ যন্ত্রের সাহায্যে দেখা যায়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66652" y="176981"/>
            <a:ext cx="5058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অণুজীব কে…..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14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336" y="1449848"/>
            <a:ext cx="2742585" cy="31716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59626" y="217405"/>
            <a:ext cx="65777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54594" y="5360086"/>
            <a:ext cx="6282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 অণুজীব কী ?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77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427</Words>
  <Application>Microsoft Office PowerPoint</Application>
  <PresentationFormat>Widescreen</PresentationFormat>
  <Paragraphs>120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202</cp:revision>
  <dcterms:created xsi:type="dcterms:W3CDTF">2020-03-24T04:48:43Z</dcterms:created>
  <dcterms:modified xsi:type="dcterms:W3CDTF">2020-04-08T04:40:20Z</dcterms:modified>
</cp:coreProperties>
</file>