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45E6-A702-4CBC-A723-0D383FD42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AA201-1AEB-408C-95CE-AC18699B3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35E98-250A-4ACD-9E39-861A95D6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018E042-A862-4560-872D-464C679D80C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9F670-2BF2-42E7-BA98-40C2B939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F5F15-998E-490F-BF47-89507BAA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CD34E36-807C-46E4-AC26-2C6B63C8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4F2C-53B1-4DBC-B90C-8100A0E0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8485C-B92C-46C5-A005-8B210279E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29E8E-E82A-4A6A-97B4-A0767D5D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018E042-A862-4560-872D-464C679D80C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EF61A-D5ED-42A3-B3C8-D3FAE16A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AD3E9-4268-4C0F-B18D-9D53DBB0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CD34E36-807C-46E4-AC26-2C6B63C8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2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4C784-8BFA-4911-AC17-64FC5E187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B39A9-43BA-4B0A-B5A2-5A9349949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06460-CA2C-4CEE-AFBE-5A3BF418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018E042-A862-4560-872D-464C679D80C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DAAA4-3EB2-44D1-82C3-ADCE6FF4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54350-23F3-4CAF-B040-C6BAFD28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CD34E36-807C-46E4-AC26-2C6B63C8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6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F1AB-CDEF-48B6-A2E8-99EEB767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77D98-E96D-4CF0-AE12-313303500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82AF9-7459-446D-9901-F598DE93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018E042-A862-4560-872D-464C679D80C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41D61-C89A-4148-9D8A-BD562791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EA068-A4E9-4535-BD4B-74346F41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CD34E36-807C-46E4-AC26-2C6B63C8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4D13-96AB-4580-BE9E-72113267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4A29E-8E81-417F-82E1-07584348D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6C416-9933-4F8A-A68A-149149E4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018E042-A862-4560-872D-464C679D80C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8DDAB-263D-4132-8202-11BE1F67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EC5BB-F380-4615-AF5B-A05E1F6B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CD34E36-807C-46E4-AC26-2C6B63C8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6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0DDA-5CF0-4AB9-91CA-847224EF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CA94-D28B-4DC0-AD58-11F4C50D0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F8717-F32C-42E5-B800-38C20B93B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6BB6E-D60C-440A-BE6E-149F86A7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018E042-A862-4560-872D-464C679D80C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DDD38-BD73-4663-8047-B8354439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3AF47-A9EF-4F69-9504-A204174D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CD34E36-807C-46E4-AC26-2C6B63C8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7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70B7-6C78-4FC5-9C16-8865CEB2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283DC-71DD-40AA-B58A-9C090E194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ECF5C-FD25-4D64-864E-DD25179F0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3B706-3129-45C4-A1A3-B8B639F25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FEE4D-76C0-4A95-B85D-84013E8D8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69046-E9F6-4B70-85B3-B2E6D1DA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018E042-A862-4560-872D-464C679D80C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D2A70-6480-4DC4-9646-B25D6626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21BF85-6D44-4D63-B92E-6BF48E05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CD34E36-807C-46E4-AC26-2C6B63C8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4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D5B6-1F4D-4C9F-8B8D-98A22DAB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BA15A-9225-4D70-9F70-1505576E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018E042-A862-4560-872D-464C679D80C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4F313-705C-466A-9564-1EEE8B561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DEF45-0985-4E03-A2AC-2CE21A10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CD34E36-807C-46E4-AC26-2C6B63C8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6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C0AFA-6C90-461E-82FF-BF4F6B73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018E042-A862-4560-872D-464C679D80C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28AA8-F2FB-4EDD-B841-56C8A7F7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0B484-5B92-4CE4-B80C-08B11943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CD34E36-807C-46E4-AC26-2C6B63C8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817C-D5BA-4F94-A886-E593CEBC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81D0-8FD8-41BC-9440-CD2902437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0AB9C-B4C1-4F37-BFBE-3CE007491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82673-6F97-49C1-B363-8027E49F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018E042-A862-4560-872D-464C679D80C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AD610-BE25-4B0A-9F00-F37A34B8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55F5D-6E4B-4925-B07F-18651400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CD34E36-807C-46E4-AC26-2C6B63C8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8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3197-01E5-4E90-9226-E031F5AE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CAA8F-18AF-438A-956C-018A41C1A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C8848-F0AC-4E6D-A8F3-836F0C290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06C8B-3F70-4FED-81FA-B31A89E1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018E042-A862-4560-872D-464C679D80C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03528-B165-4FA5-B93D-89D842E2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705C5-F207-425C-B884-45E81573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CD34E36-807C-46E4-AC26-2C6B63C8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7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71FFCAFE-9D20-45DD-BF13-9BDFE7C21B0D}"/>
              </a:ext>
            </a:extLst>
          </p:cNvPr>
          <p:cNvSpPr/>
          <p:nvPr userDrawn="1"/>
        </p:nvSpPr>
        <p:spPr>
          <a:xfrm>
            <a:off x="0" y="0"/>
            <a:ext cx="11430000" cy="6753497"/>
          </a:xfrm>
          <a:prstGeom prst="frame">
            <a:avLst>
              <a:gd name="adj1" fmla="val 2055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jf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D7877-C439-4729-8C8C-9DFE11006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73" y="235487"/>
            <a:ext cx="841498" cy="985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CFE9F5-826B-465A-BC4B-FA9DF98E7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9" y="235487"/>
            <a:ext cx="1047164" cy="1031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D5067-4947-46E8-A6F2-C6C040A4DB7E}"/>
              </a:ext>
            </a:extLst>
          </p:cNvPr>
          <p:cNvSpPr txBox="1"/>
          <p:nvPr/>
        </p:nvSpPr>
        <p:spPr>
          <a:xfrm>
            <a:off x="1266091" y="873999"/>
            <a:ext cx="9228407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s-IN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6600" b="1" dirty="0" err="1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6600" b="1" dirty="0">
              <a:ln>
                <a:solidFill>
                  <a:srgbClr val="C0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grihosthali.jpg">
            <a:extLst>
              <a:ext uri="{FF2B5EF4-FFF2-40B4-BE49-F238E27FC236}">
                <a16:creationId xmlns:a16="http://schemas.microsoft.com/office/drawing/2014/main" id="{09FABFED-59BA-4A30-B45E-F988B560A11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7950" y="2461846"/>
            <a:ext cx="7005711" cy="3522155"/>
          </a:xfrm>
          <a:prstGeom prst="rect">
            <a:avLst/>
          </a:prstGeom>
          <a:ln w="101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52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7800" y="3124200"/>
          <a:ext cx="8458200" cy="292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দলঃ</a:t>
                      </a:r>
                      <a:r>
                        <a:rPr lang="bn-BD" sz="4000" baseline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টগর</a:t>
                      </a:r>
                      <a:endParaRPr lang="en-US" sz="40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C00000"/>
                          </a:solidFill>
                        </a:rPr>
                        <a:t>দলঃ</a:t>
                      </a:r>
                      <a:r>
                        <a:rPr lang="bn-BD" sz="3200" baseline="0" dirty="0">
                          <a:solidFill>
                            <a:srgbClr val="C00000"/>
                          </a:solidFill>
                        </a:rPr>
                        <a:t> জবা 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C00000"/>
                          </a:solidFill>
                        </a:rPr>
                        <a:t>দলঃ</a:t>
                      </a:r>
                      <a:r>
                        <a:rPr lang="bn-BD" sz="3200" baseline="0" dirty="0">
                          <a:solidFill>
                            <a:srgbClr val="C00000"/>
                          </a:solidFill>
                        </a:rPr>
                        <a:t> বেলি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246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977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577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loud Callout 2"/>
          <p:cNvSpPr/>
          <p:nvPr/>
        </p:nvSpPr>
        <p:spPr>
          <a:xfrm>
            <a:off x="2743200" y="0"/>
            <a:ext cx="60198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1752600" y="1371600"/>
            <a:ext cx="8001000" cy="16002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 দূষণের তিনটি কারণ লিখ 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200400" y="152400"/>
            <a:ext cx="5105400" cy="1905000"/>
          </a:xfrm>
          <a:prstGeom prst="wedgeEllipseCallo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/>
              <a:t>মূল্যায়ন</a:t>
            </a:r>
            <a:endParaRPr lang="en-US" sz="7200" dirty="0"/>
          </a:p>
        </p:txBody>
      </p:sp>
      <p:sp>
        <p:nvSpPr>
          <p:cNvPr id="3" name="Flowchart: Multidocument 2"/>
          <p:cNvSpPr/>
          <p:nvPr/>
        </p:nvSpPr>
        <p:spPr>
          <a:xfrm>
            <a:off x="1752600" y="2362200"/>
            <a:ext cx="7924800" cy="3886200"/>
          </a:xfrm>
          <a:prstGeom prst="flowChartMultidocumen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3581400"/>
            <a:ext cx="647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১।দুষিত পানিতে কি কি থাকে? 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২।দূষিত পানিতে গোসল করলে কি রোগ হতে পারে?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2590800" y="381000"/>
            <a:ext cx="6553200" cy="1752600"/>
          </a:xfrm>
          <a:prstGeom prst="cub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905000" y="2667000"/>
            <a:ext cx="7543800" cy="3276600"/>
          </a:xfrm>
          <a:prstGeom prst="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73380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কীভাবে পানি দূষণ রোধ করা যায়?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nimated wa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95400"/>
            <a:ext cx="88392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8E7300-9230-4374-87AB-20BA6D9D58E7}"/>
              </a:ext>
            </a:extLst>
          </p:cNvPr>
          <p:cNvGrpSpPr/>
          <p:nvPr/>
        </p:nvGrpSpPr>
        <p:grpSpPr>
          <a:xfrm>
            <a:off x="158261" y="86731"/>
            <a:ext cx="11113477" cy="6470476"/>
            <a:chOff x="877981" y="772729"/>
            <a:chExt cx="11644795" cy="589360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40A1481-F040-4E13-A2BC-0624A7638C5B}"/>
                </a:ext>
              </a:extLst>
            </p:cNvPr>
            <p:cNvGrpSpPr/>
            <p:nvPr/>
          </p:nvGrpSpPr>
          <p:grpSpPr>
            <a:xfrm>
              <a:off x="6560906" y="772729"/>
              <a:ext cx="5961870" cy="5871535"/>
              <a:chOff x="6592980" y="768135"/>
              <a:chExt cx="5961870" cy="587153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CB186D5-D52A-474F-8516-F975A48634DD}"/>
                  </a:ext>
                </a:extLst>
              </p:cNvPr>
              <p:cNvSpPr/>
              <p:nvPr/>
            </p:nvSpPr>
            <p:spPr>
              <a:xfrm>
                <a:off x="6592980" y="768135"/>
                <a:ext cx="5961870" cy="5871535"/>
              </a:xfrm>
              <a:prstGeom prst="rect">
                <a:avLst/>
              </a:prstGeom>
              <a:gradFill flip="none" rotWithShape="1">
                <a:gsLst>
                  <a:gs pos="11000">
                    <a:schemeClr val="accent6">
                      <a:lumMod val="60000"/>
                      <a:lumOff val="40000"/>
                    </a:schemeClr>
                  </a:gs>
                  <a:gs pos="47000">
                    <a:schemeClr val="accent4">
                      <a:lumMod val="20000"/>
                      <a:lumOff val="80000"/>
                    </a:schemeClr>
                  </a:gs>
                  <a:gs pos="85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1688" dirty="0"/>
                  <a:t>a</a:t>
                </a:r>
                <a:endParaRPr lang="en-US" sz="1688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D130BAC-F4B7-45DA-875D-35AE1D689F62}"/>
                  </a:ext>
                </a:extLst>
              </p:cNvPr>
              <p:cNvSpPr/>
              <p:nvPr/>
            </p:nvSpPr>
            <p:spPr>
              <a:xfrm rot="261118">
                <a:off x="6712763" y="1256802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AD6B817-5BAB-49E7-87EA-AE9B0FE3F1A1}"/>
                  </a:ext>
                </a:extLst>
              </p:cNvPr>
              <p:cNvSpPr/>
              <p:nvPr/>
            </p:nvSpPr>
            <p:spPr>
              <a:xfrm rot="261118">
                <a:off x="6712763" y="1839004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8DA8161-ECEF-46AB-95D2-05D05C50BA29}"/>
                  </a:ext>
                </a:extLst>
              </p:cNvPr>
              <p:cNvSpPr/>
              <p:nvPr/>
            </p:nvSpPr>
            <p:spPr>
              <a:xfrm rot="261118">
                <a:off x="6712763" y="2421206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62D2898-71ED-44C1-A689-A8F2743D1C86}"/>
                  </a:ext>
                </a:extLst>
              </p:cNvPr>
              <p:cNvSpPr/>
              <p:nvPr/>
            </p:nvSpPr>
            <p:spPr>
              <a:xfrm rot="261118">
                <a:off x="6712763" y="3003408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697E4E2-BFEC-479E-A305-C1CCB79AECBC}"/>
                  </a:ext>
                </a:extLst>
              </p:cNvPr>
              <p:cNvSpPr/>
              <p:nvPr/>
            </p:nvSpPr>
            <p:spPr>
              <a:xfrm rot="261118">
                <a:off x="6712763" y="3585610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2F1EB14-8BEC-4D29-A983-F510B36369CA}"/>
                  </a:ext>
                </a:extLst>
              </p:cNvPr>
              <p:cNvSpPr/>
              <p:nvPr/>
            </p:nvSpPr>
            <p:spPr>
              <a:xfrm rot="261118">
                <a:off x="6712763" y="4134120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2F97A5D-C57B-42DF-9559-DEC1534AAD1C}"/>
                  </a:ext>
                </a:extLst>
              </p:cNvPr>
              <p:cNvSpPr/>
              <p:nvPr/>
            </p:nvSpPr>
            <p:spPr>
              <a:xfrm rot="261118">
                <a:off x="6712763" y="4716322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2978D6-49C6-4309-B7A6-910756C254A9}"/>
                  </a:ext>
                </a:extLst>
              </p:cNvPr>
              <p:cNvSpPr/>
              <p:nvPr/>
            </p:nvSpPr>
            <p:spPr>
              <a:xfrm rot="261118">
                <a:off x="6677463" y="5381142"/>
                <a:ext cx="406089" cy="397424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59DCCE9-0506-4A84-AF22-1330EBB91A43}"/>
                </a:ext>
              </a:extLst>
            </p:cNvPr>
            <p:cNvGrpSpPr/>
            <p:nvPr/>
          </p:nvGrpSpPr>
          <p:grpSpPr>
            <a:xfrm flipH="1">
              <a:off x="877981" y="794802"/>
              <a:ext cx="5485527" cy="5871535"/>
              <a:chOff x="6447114" y="775381"/>
              <a:chExt cx="5485527" cy="587153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935553-BF3A-40C0-AE15-49020EA98A8F}"/>
                  </a:ext>
                </a:extLst>
              </p:cNvPr>
              <p:cNvSpPr/>
              <p:nvPr/>
            </p:nvSpPr>
            <p:spPr>
              <a:xfrm>
                <a:off x="6447114" y="775381"/>
                <a:ext cx="5485527" cy="5871535"/>
              </a:xfrm>
              <a:prstGeom prst="rect">
                <a:avLst/>
              </a:prstGeom>
              <a:gradFill flip="none" rotWithShape="1">
                <a:gsLst>
                  <a:gs pos="11000">
                    <a:schemeClr val="accent6">
                      <a:lumMod val="60000"/>
                      <a:lumOff val="40000"/>
                    </a:schemeClr>
                  </a:gs>
                  <a:gs pos="47000">
                    <a:schemeClr val="accent4">
                      <a:lumMod val="20000"/>
                      <a:lumOff val="80000"/>
                    </a:schemeClr>
                  </a:gs>
                  <a:gs pos="85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E7502BE-9244-4FDE-A326-B9E15AD4AF10}"/>
                  </a:ext>
                </a:extLst>
              </p:cNvPr>
              <p:cNvSpPr/>
              <p:nvPr/>
            </p:nvSpPr>
            <p:spPr>
              <a:xfrm rot="261118">
                <a:off x="6712695" y="1224868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73E5144-640C-4437-AA22-F17F7E43A25D}"/>
                  </a:ext>
                </a:extLst>
              </p:cNvPr>
              <p:cNvSpPr/>
              <p:nvPr/>
            </p:nvSpPr>
            <p:spPr>
              <a:xfrm rot="261118">
                <a:off x="6712695" y="1807070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58D72F4-667A-420D-A65F-0FC8CE527762}"/>
                  </a:ext>
                </a:extLst>
              </p:cNvPr>
              <p:cNvSpPr/>
              <p:nvPr/>
            </p:nvSpPr>
            <p:spPr>
              <a:xfrm rot="261118">
                <a:off x="6712695" y="2389272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DB35B84-BD72-44AA-9583-E2AF044A45DE}"/>
                  </a:ext>
                </a:extLst>
              </p:cNvPr>
              <p:cNvSpPr/>
              <p:nvPr/>
            </p:nvSpPr>
            <p:spPr>
              <a:xfrm rot="261118">
                <a:off x="6712695" y="2971474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6041F7B-5D68-486A-80B8-9213C299BCA7}"/>
                  </a:ext>
                </a:extLst>
              </p:cNvPr>
              <p:cNvSpPr/>
              <p:nvPr/>
            </p:nvSpPr>
            <p:spPr>
              <a:xfrm rot="261118">
                <a:off x="6712695" y="3553676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E2A34C-1AF1-4A3D-8D4B-73EB1EB85793}"/>
                  </a:ext>
                </a:extLst>
              </p:cNvPr>
              <p:cNvSpPr/>
              <p:nvPr/>
            </p:nvSpPr>
            <p:spPr>
              <a:xfrm rot="261118">
                <a:off x="6712695" y="4135878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903CC12-3C28-48B4-A2BC-14E2CB8DE213}"/>
                  </a:ext>
                </a:extLst>
              </p:cNvPr>
              <p:cNvSpPr/>
              <p:nvPr/>
            </p:nvSpPr>
            <p:spPr>
              <a:xfrm rot="261118">
                <a:off x="6712695" y="4718080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127DF97-D22C-46C8-8EF1-7398A0A19881}"/>
                  </a:ext>
                </a:extLst>
              </p:cNvPr>
              <p:cNvSpPr/>
              <p:nvPr/>
            </p:nvSpPr>
            <p:spPr>
              <a:xfrm rot="261118">
                <a:off x="6685742" y="5371193"/>
                <a:ext cx="374798" cy="399785"/>
              </a:xfrm>
              <a:prstGeom prst="ellipse">
                <a:avLst/>
              </a:prstGeom>
              <a:gradFill>
                <a:gsLst>
                  <a:gs pos="59000">
                    <a:schemeClr val="tx1">
                      <a:lumMod val="3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EDDB507-C886-4842-B4AA-D60FBAC505BC}"/>
                </a:ext>
              </a:extLst>
            </p:cNvPr>
            <p:cNvSpPr/>
            <p:nvPr/>
          </p:nvSpPr>
          <p:spPr>
            <a:xfrm>
              <a:off x="5825825" y="1378181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F57262-0E88-4A40-BBEF-98C49485F32E}"/>
                </a:ext>
              </a:extLst>
            </p:cNvPr>
            <p:cNvSpPr/>
            <p:nvPr/>
          </p:nvSpPr>
          <p:spPr>
            <a:xfrm>
              <a:off x="5822697" y="1960760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C4DE242-43EB-4B45-BB21-78E0D948AEEF}"/>
                </a:ext>
              </a:extLst>
            </p:cNvPr>
            <p:cNvSpPr/>
            <p:nvPr/>
          </p:nvSpPr>
          <p:spPr>
            <a:xfrm>
              <a:off x="5819569" y="2543339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AA3ED70-F4DF-46BC-9B3B-493C53216B38}"/>
                </a:ext>
              </a:extLst>
            </p:cNvPr>
            <p:cNvSpPr/>
            <p:nvPr/>
          </p:nvSpPr>
          <p:spPr>
            <a:xfrm>
              <a:off x="5816441" y="3125918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0ED6210-9402-47CF-98E1-7A16055C61AA}"/>
                </a:ext>
              </a:extLst>
            </p:cNvPr>
            <p:cNvSpPr/>
            <p:nvPr/>
          </p:nvSpPr>
          <p:spPr>
            <a:xfrm>
              <a:off x="5813313" y="3708497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5015E7C-44EF-431F-B280-82C3375E9EE1}"/>
                </a:ext>
              </a:extLst>
            </p:cNvPr>
            <p:cNvSpPr/>
            <p:nvPr/>
          </p:nvSpPr>
          <p:spPr>
            <a:xfrm>
              <a:off x="5810185" y="4291076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4470890-BAB9-47D9-8F4E-193F951B08B6}"/>
                </a:ext>
              </a:extLst>
            </p:cNvPr>
            <p:cNvSpPr/>
            <p:nvPr/>
          </p:nvSpPr>
          <p:spPr>
            <a:xfrm>
              <a:off x="5807057" y="4873655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3A49DC4-9DD9-4B58-9BDB-774805B97F4D}"/>
                </a:ext>
              </a:extLst>
            </p:cNvPr>
            <p:cNvSpPr/>
            <p:nvPr/>
          </p:nvSpPr>
          <p:spPr>
            <a:xfrm>
              <a:off x="5967662" y="5515349"/>
              <a:ext cx="961547" cy="1983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9000">
                  <a:schemeClr val="tx1">
                    <a:lumMod val="95000"/>
                    <a:lumOff val="5000"/>
                  </a:schemeClr>
                </a:gs>
                <a:gs pos="5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54F4CAE-DD74-4E7A-8D1D-2067E999690C}"/>
              </a:ext>
            </a:extLst>
          </p:cNvPr>
          <p:cNvSpPr txBox="1"/>
          <p:nvPr/>
        </p:nvSpPr>
        <p:spPr>
          <a:xfrm>
            <a:off x="1447461" y="678546"/>
            <a:ext cx="2870343" cy="7271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125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125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125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C47C58-19E1-4262-A9C9-CC815FF4A1B9}"/>
              </a:ext>
            </a:extLst>
          </p:cNvPr>
          <p:cNvSpPr txBox="1"/>
          <p:nvPr/>
        </p:nvSpPr>
        <p:spPr>
          <a:xfrm>
            <a:off x="275813" y="3429000"/>
            <a:ext cx="4611846" cy="23083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bn-BD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৪৩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উজানী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সঃ প্রাঃ বিদ্যালয়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ঃnasirict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2C7990-2750-41BC-8CDB-6F74AB9DE003}"/>
              </a:ext>
            </a:extLst>
          </p:cNvPr>
          <p:cNvSpPr txBox="1"/>
          <p:nvPr/>
        </p:nvSpPr>
        <p:spPr>
          <a:xfrm>
            <a:off x="6987246" y="567376"/>
            <a:ext cx="2475430" cy="7271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125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125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125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A20366-2367-4A18-9826-542DB5592B66}"/>
              </a:ext>
            </a:extLst>
          </p:cNvPr>
          <p:cNvGrpSpPr/>
          <p:nvPr/>
        </p:nvGrpSpPr>
        <p:grpSpPr>
          <a:xfrm>
            <a:off x="1671447" y="1646662"/>
            <a:ext cx="1610195" cy="1394134"/>
            <a:chOff x="71204" y="1071613"/>
            <a:chExt cx="1730471" cy="173047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FCAA9D6-1FBC-4F37-A8EF-15402C3EE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4" y="1071613"/>
              <a:ext cx="1730471" cy="173047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72DA289-1DF6-4886-9772-630C05E04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34" y="1279217"/>
              <a:ext cx="956603" cy="1252652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5E450D7-5511-4CAC-9D89-5E2D56150FD4}"/>
              </a:ext>
            </a:extLst>
          </p:cNvPr>
          <p:cNvSpPr/>
          <p:nvPr/>
        </p:nvSpPr>
        <p:spPr>
          <a:xfrm>
            <a:off x="6855755" y="3260047"/>
            <a:ext cx="42984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শ্রেণীঃ তৃতীয়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বিষয়ঃপ্রাথমিক বিজ্ঞান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অধ্যায়ঃ-৪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পাঠঃ জীবনের জন্য পানি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পাঠ্যাংশঃ পানি দূষণ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45706FB-C139-411D-9497-73396F1CE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44" y="1521300"/>
            <a:ext cx="1378634" cy="15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8240" y="2284827"/>
            <a:ext cx="2560320" cy="3048000"/>
          </a:xfrm>
          <a:prstGeom prst="rect">
            <a:avLst/>
          </a:prstGeom>
        </p:spPr>
      </p:pic>
      <p:pic>
        <p:nvPicPr>
          <p:cNvPr id="4" name="Picture 3" descr="animated wa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3971" y="2284827"/>
            <a:ext cx="2667000" cy="3048000"/>
          </a:xfrm>
          <a:prstGeom prst="rect">
            <a:avLst/>
          </a:prstGeom>
        </p:spPr>
      </p:pic>
      <p:pic>
        <p:nvPicPr>
          <p:cNvPr id="5" name="Picture 4" descr="Animated_Waterfall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6382" y="2284827"/>
            <a:ext cx="2774918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9B7FF9-F441-4FB7-BB54-FF11C2EC9243}"/>
              </a:ext>
            </a:extLst>
          </p:cNvPr>
          <p:cNvSpPr txBox="1"/>
          <p:nvPr/>
        </p:nvSpPr>
        <p:spPr>
          <a:xfrm>
            <a:off x="2082017" y="815926"/>
            <a:ext cx="7427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ADBCD7-A7CE-4439-9F69-D422708EE52A}"/>
              </a:ext>
            </a:extLst>
          </p:cNvPr>
          <p:cNvSpPr txBox="1"/>
          <p:nvPr/>
        </p:nvSpPr>
        <p:spPr>
          <a:xfrm>
            <a:off x="3718561" y="5580409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24000" y="457200"/>
            <a:ext cx="8229600" cy="2362200"/>
          </a:xfrm>
          <a:prstGeom prst="ribb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1752600" y="3276600"/>
            <a:ext cx="7772400" cy="32004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85403" y="397413"/>
            <a:ext cx="42672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6600" b="1" dirty="0">
                <a:ln w="0"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86C03-BCE3-4667-BAF1-4B6C46E703AA}"/>
              </a:ext>
            </a:extLst>
          </p:cNvPr>
          <p:cNvSpPr txBox="1"/>
          <p:nvPr/>
        </p:nvSpPr>
        <p:spPr>
          <a:xfrm>
            <a:off x="478302" y="2700997"/>
            <a:ext cx="10550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৩.১.১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পানির উৎসসমূহ চিহ্নিত করতে পারবে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৩.২.১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পানীয় জল ও পানের অযোগ্য জল চিহ্নিত করতে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                 	       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৩.৩.১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পানির গূরত্ব বর্ণনা করতে পারবে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৩.৪.১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পানি অপচয়ের পরিণাম সম্পর্কে বলতে পারবে।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lkarkh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071264"/>
            <a:ext cx="3345621" cy="2286000"/>
          </a:xfrm>
          <a:prstGeom prst="rect">
            <a:avLst/>
          </a:prstGeom>
          <a:ln w="101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grihosth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143000"/>
            <a:ext cx="3352800" cy="2362200"/>
          </a:xfrm>
          <a:prstGeom prst="rect">
            <a:avLst/>
          </a:prstGeom>
          <a:ln w="101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Water Pollutio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038600"/>
            <a:ext cx="3352800" cy="2286000"/>
          </a:xfrm>
          <a:prstGeom prst="rect">
            <a:avLst/>
          </a:prstGeom>
          <a:ln w="101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819400" y="304801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 দূষণের কারণ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500736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কারখানার দূষিত বর্জ্য পানিতে ফেললে 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581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ময়লা আবর্জনা ফেললে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64820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জলাশয়ের ধারে খোলা পায়খানা নির্মাণ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5410200" y="4724400"/>
            <a:ext cx="1219200" cy="3048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Polluti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066800"/>
            <a:ext cx="36576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Washing_Utensils_And_Vegetab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066800"/>
            <a:ext cx="39624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kapor dhoyey pa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189828"/>
            <a:ext cx="48768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124200" y="3810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 দূষণের আরো কিছু কারণ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1676400" y="3124200"/>
            <a:ext cx="3581400" cy="6858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জমিতে কীটনাশকের ব্যবহার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6019800" y="3048000"/>
            <a:ext cx="3810000" cy="838200"/>
          </a:xfrm>
          <a:prstGeom prst="flowChartPunchedTap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থালা বাসন ও কাপড় চোপড় ধোয়া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4600" y="4953000"/>
            <a:ext cx="350520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গোসল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y-Water-2-glas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1000"/>
            <a:ext cx="5410200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Left-Right Arrow 4"/>
          <p:cNvSpPr/>
          <p:nvPr/>
        </p:nvSpPr>
        <p:spPr>
          <a:xfrm>
            <a:off x="2209800" y="4419600"/>
            <a:ext cx="7162800" cy="2133600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দূষিত পানিতে বর্জ্য ওক্ষতিকর পদার্থ থাকে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uted 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2895600" cy="27023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Picture_015_Gri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505200"/>
            <a:ext cx="3429000" cy="2232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water-infe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429000"/>
            <a:ext cx="4419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Left Arrow 4"/>
          <p:cNvSpPr/>
          <p:nvPr/>
        </p:nvSpPr>
        <p:spPr>
          <a:xfrm>
            <a:off x="4724400" y="762000"/>
            <a:ext cx="5029200" cy="2133600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দূষিত পানি পান করলে ও দূষিত পানিতে গোসল করলে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8674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চর্মরোগ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586740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আমাশয় ,কলেরা, টাইফয়েড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6248401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ইত্যাদি রোগ হতে পারে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195</Words>
  <Application>Microsoft Office PowerPoint</Application>
  <PresentationFormat>Custom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Salma Akter Nisha</cp:lastModifiedBy>
  <cp:revision>16</cp:revision>
  <dcterms:created xsi:type="dcterms:W3CDTF">2020-04-06T07:55:28Z</dcterms:created>
  <dcterms:modified xsi:type="dcterms:W3CDTF">2020-04-08T02:41:39Z</dcterms:modified>
</cp:coreProperties>
</file>