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2810" autoAdjust="0"/>
  </p:normalViewPr>
  <p:slideViewPr>
    <p:cSldViewPr snapToGrid="0">
      <p:cViewPr varScale="1">
        <p:scale>
          <a:sx n="85" d="100"/>
          <a:sy n="85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EC164-C428-4E71-97EC-FE4C454FD4C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A83D8-188E-41D9-B8C7-31BAC18AB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4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A83D8-188E-41D9-B8C7-31BAC18AB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7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5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5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1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4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4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B378-C57D-441D-A8E6-C82DBC4A2AC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6380-5513-4B35-8F94-D49514851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3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শুভেচ্ছা</a:t>
            </a:r>
            <a:r>
              <a:rPr lang="en-US" sz="4800" dirty="0" smtClean="0"/>
              <a:t>  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1342"/>
            <a:ext cx="9679577" cy="5916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877" y="946649"/>
            <a:ext cx="2504123" cy="591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40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77394"/>
            <a:ext cx="121920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আমি</a:t>
            </a:r>
            <a:r>
              <a:rPr lang="en-US" sz="3200" dirty="0"/>
              <a:t> </a:t>
            </a:r>
            <a:r>
              <a:rPr lang="en-US" sz="3200" dirty="0" err="1"/>
              <a:t>সেই</a:t>
            </a:r>
            <a:r>
              <a:rPr lang="en-US" sz="3200" dirty="0"/>
              <a:t> </a:t>
            </a:r>
            <a:r>
              <a:rPr lang="en-US" sz="3200" dirty="0" err="1"/>
              <a:t>জগতে</a:t>
            </a:r>
            <a:r>
              <a:rPr lang="en-US" sz="3200" dirty="0"/>
              <a:t> </a:t>
            </a:r>
            <a:r>
              <a:rPr lang="en-US" sz="3200" dirty="0" err="1"/>
              <a:t>হারিয়ে</a:t>
            </a:r>
            <a:r>
              <a:rPr lang="en-US" sz="3200" dirty="0"/>
              <a:t> </a:t>
            </a:r>
            <a:r>
              <a:rPr lang="en-US" sz="3200" dirty="0" err="1"/>
              <a:t>যেতে</a:t>
            </a:r>
            <a:r>
              <a:rPr lang="en-US" sz="3200" dirty="0"/>
              <a:t> </a:t>
            </a:r>
            <a:r>
              <a:rPr lang="en-US" sz="3200" dirty="0" err="1"/>
              <a:t>চাই</a:t>
            </a:r>
            <a:r>
              <a:rPr lang="en-US" sz="3200" dirty="0"/>
              <a:t>,</a:t>
            </a:r>
          </a:p>
          <a:p>
            <a:pPr algn="ctr"/>
            <a:r>
              <a:rPr lang="en-US" sz="3200" dirty="0" err="1"/>
              <a:t>যেথায়</a:t>
            </a:r>
            <a:r>
              <a:rPr lang="en-US" sz="3200" dirty="0"/>
              <a:t> </a:t>
            </a:r>
            <a:r>
              <a:rPr lang="en-US" sz="3200" dirty="0" err="1"/>
              <a:t>গভীর-নিশুত</a:t>
            </a:r>
            <a:r>
              <a:rPr lang="en-US" sz="3200" dirty="0"/>
              <a:t> </a:t>
            </a:r>
            <a:r>
              <a:rPr lang="en-US" sz="3200" dirty="0" err="1"/>
              <a:t>রাতে</a:t>
            </a:r>
            <a:r>
              <a:rPr lang="en-US" sz="3200" dirty="0"/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7184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পাঠ-বিশ্লেষণ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4" y="744583"/>
            <a:ext cx="6000205" cy="46242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19"/>
            <a:ext cx="6270171" cy="44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12030891" cy="5264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9817" y="5368833"/>
            <a:ext cx="11861074" cy="1254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</a:rPr>
              <a:t>জীর্ণ বেড়ার ঘরে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</a:rPr>
              <a:t>নির্ভাবনায় মানুষেরা ঘুমিয়ে থাকে ভাই।।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6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47211"/>
            <a:ext cx="12096206" cy="1410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যেথায় লোকে সোনা-রুপায়</a:t>
            </a:r>
          </a:p>
          <a:p>
            <a:pPr algn="ctr"/>
            <a:r>
              <a:rPr lang="bn-IN" sz="3600" dirty="0"/>
              <a:t>পাহাড় জমায় না,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238206" cy="53949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94" y="0"/>
            <a:ext cx="6914606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1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71108"/>
            <a:ext cx="4963887" cy="2886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</a:rPr>
              <a:t>বিত্ত-সুখের দুর্ভাবনায়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</a:rPr>
              <a:t>আয়ু কমায় না;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</a:rPr>
              <a:t>যেথায় লকে তুচ্ছ নিয়ে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</a:rPr>
              <a:t>তুষ্ট থাকে ভাই।।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</a:rPr>
              <a:t>সারা দিনের পরিশ্রমেও</a:t>
            </a:r>
          </a:p>
          <a:p>
            <a:pPr algn="ctr"/>
            <a:r>
              <a:rPr lang="bn-IN" sz="2800" dirty="0">
                <a:solidFill>
                  <a:schemeClr val="tx1"/>
                </a:solidFill>
              </a:rPr>
              <a:t>পায় না যারা খুঁজে   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880" y="101730"/>
            <a:ext cx="7370617" cy="675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19749"/>
            <a:ext cx="6113417" cy="2338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দিনের আহার্য-সঞ্চয়,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তবু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দের মনের কোণে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 দুরাশা গ্লানি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নেই দীনতা ,নেই কোনো সংশয়।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30" y="0"/>
            <a:ext cx="6013269" cy="68580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6204857" cy="45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67050"/>
            <a:ext cx="3801291" cy="26909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যেথায় মানুষ মানুষেরে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বাসতে পারে ভালো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প্রতিবেশীর আঁধার ঘরে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জ্বলতে পারে আলো,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691"/>
            <a:ext cx="6923314" cy="3967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88" y="0"/>
            <a:ext cx="5294811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31" y="4162696"/>
            <a:ext cx="3129371" cy="269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598126"/>
            <a:ext cx="5656217" cy="2259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জগতের কান্না-হাসির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অন্তরালে ভাই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হারিয়ে যেতে চাই।।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577840" cy="45628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903" y="0"/>
            <a:ext cx="6601097" cy="3971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469" y="4010298"/>
            <a:ext cx="6596741" cy="284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714"/>
            <a:ext cx="5107577" cy="35732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850777" y="1227908"/>
            <a:ext cx="4341223" cy="17112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 ‘</a:t>
            </a:r>
            <a:r>
              <a:rPr lang="en-US" sz="2800" dirty="0" err="1" smtClean="0"/>
              <a:t>যেথায়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লোকে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তুচ্ছ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তুষ্ট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থাকে</a:t>
            </a:r>
            <a:r>
              <a:rPr lang="en-US" sz="2800" dirty="0" smtClean="0"/>
              <a:t>’- </a:t>
            </a:r>
            <a:r>
              <a:rPr lang="en-US" sz="2800" dirty="0" err="1" smtClean="0"/>
              <a:t>কবি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বোঝাতে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চেয়েছেন</a:t>
            </a:r>
            <a:r>
              <a:rPr lang="en-US" sz="2800" dirty="0" smtClean="0"/>
              <a:t> ?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1275805"/>
            <a:ext cx="5029200" cy="2002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 </a:t>
            </a:r>
            <a:r>
              <a:rPr lang="en-US" sz="2800" dirty="0" err="1" smtClean="0"/>
              <a:t>কাদের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দুরাশা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গ্লানি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নেই</a:t>
            </a:r>
            <a:r>
              <a:rPr lang="en-US" sz="2800" dirty="0" smtClean="0"/>
              <a:t> ?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নেই</a:t>
            </a:r>
            <a:r>
              <a:rPr lang="en-US" sz="2800" dirty="0" smtClean="0"/>
              <a:t> ?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683623"/>
            <a:ext cx="3226526" cy="570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</a:rPr>
              <a:t>সবুজ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দল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792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দলীয়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9091749" y="705393"/>
            <a:ext cx="3100251" cy="574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লাল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16" y="2965269"/>
            <a:ext cx="4706984" cy="389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097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মূল্যায়ণ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76849"/>
            <a:ext cx="864761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৩ ) ‘অন্তরালে’  শব্দের অর্থ কী ?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2103120"/>
            <a:ext cx="8647612" cy="9737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২ ) “আশা” কবিতার কবি কে ?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" y="1045029"/>
            <a:ext cx="8647612" cy="11005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 ) দিন দিন মানুষের সঙ্গে মানুষের কী বাড়ছে ?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3991249"/>
            <a:ext cx="8647611" cy="9686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৪ ) “আশা” কবিতার প্রতিবেশীর ঘরটি কেমন ?   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647611" y="2179732"/>
            <a:ext cx="3435531" cy="9819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২, </a:t>
            </a:r>
            <a:r>
              <a:rPr lang="bn-IN" sz="2800" dirty="0" smtClean="0"/>
              <a:t>সিকান্দার </a:t>
            </a:r>
            <a:r>
              <a:rPr lang="bn-IN" sz="2800" dirty="0" smtClean="0"/>
              <a:t>আবু জাফর।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647612" y="1123407"/>
            <a:ext cx="3448594" cy="1056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 </a:t>
            </a:r>
            <a:r>
              <a:rPr lang="bn-IN" sz="2800" dirty="0" smtClean="0"/>
              <a:t>ব্যাবধান</a:t>
            </a:r>
            <a:r>
              <a:rPr lang="bn-IN" sz="2800" dirty="0" smtClean="0"/>
              <a:t>।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8647611" y="3178974"/>
            <a:ext cx="343553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৩, </a:t>
            </a:r>
            <a:r>
              <a:rPr lang="bn-IN" sz="2800" dirty="0" smtClean="0"/>
              <a:t>আড়ালে</a:t>
            </a:r>
            <a:r>
              <a:rPr lang="bn-IN" sz="2800" dirty="0" smtClean="0"/>
              <a:t>।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647612" y="4042312"/>
            <a:ext cx="343553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৪, </a:t>
            </a:r>
            <a:r>
              <a:rPr lang="bn-IN" sz="2800" dirty="0" smtClean="0"/>
              <a:t>আঁধার</a:t>
            </a:r>
            <a:r>
              <a:rPr lang="bn-IN" sz="2800" dirty="0" smtClean="0"/>
              <a:t>।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-1" y="4950823"/>
            <a:ext cx="860842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৫) </a:t>
            </a:r>
            <a:r>
              <a:rPr lang="en-US" sz="2800" dirty="0" err="1" smtClean="0"/>
              <a:t>কাদের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ঘুমের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সমস্যা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?  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621486" y="4946469"/>
            <a:ext cx="345730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৫, </a:t>
            </a:r>
            <a:r>
              <a:rPr lang="en-US" sz="2800" dirty="0" err="1" smtClean="0"/>
              <a:t>সুখী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6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645920"/>
            <a:ext cx="4741817" cy="1894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১,জীবনে </a:t>
            </a:r>
            <a:r>
              <a:rPr lang="en-US" sz="2800" dirty="0" err="1" smtClean="0"/>
              <a:t>প্রকৃতি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সুখ</a:t>
            </a:r>
            <a:r>
              <a:rPr lang="en-US" sz="2800" dirty="0" smtClean="0"/>
              <a:t> </a:t>
            </a:r>
            <a:r>
              <a:rPr lang="en-US" sz="2800" dirty="0" err="1" smtClean="0"/>
              <a:t>খুঁজ়ে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নেওয়ার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করো</a:t>
            </a:r>
            <a:r>
              <a:rPr lang="en-US" sz="2800" dirty="0" smtClean="0"/>
              <a:t>।   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বাড়ির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260" y="924468"/>
            <a:ext cx="7381740" cy="59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162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5400" dirty="0" smtClean="0">
                <a:solidFill>
                  <a:srgbClr val="FF0000"/>
                </a:solidFill>
              </a:rPr>
              <a:t> 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162593"/>
            <a:ext cx="4153988" cy="129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পাঠ- পরিচিতি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2400" y="1162593"/>
            <a:ext cx="4419600" cy="103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শিক্ষক পরিচিতি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2194560"/>
            <a:ext cx="4419600" cy="2181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নিমাই চন্দ্র মন্ডল,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সহকারী শিক্ষক,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রোহিতা, মনিরামপুর,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যশোর।  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2455816"/>
            <a:ext cx="4153988" cy="1922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শ্রেণি : নবম- দশম,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সময় : ৪৫ মিনিট </a:t>
            </a:r>
          </a:p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তারিখ : ৭ -</a:t>
            </a:r>
            <a:r>
              <a:rPr lang="en-US" sz="2800" dirty="0" smtClean="0">
                <a:solidFill>
                  <a:srgbClr val="FF0000"/>
                </a:solidFill>
              </a:rPr>
              <a:t>৪</a:t>
            </a:r>
            <a:r>
              <a:rPr lang="bn-IN" sz="2800" dirty="0" smtClean="0">
                <a:solidFill>
                  <a:srgbClr val="FF0000"/>
                </a:solidFill>
              </a:rPr>
              <a:t> -২০</a:t>
            </a:r>
            <a:r>
              <a:rPr lang="en-US" sz="2800" dirty="0" smtClean="0">
                <a:solidFill>
                  <a:srgbClr val="FF0000"/>
                </a:solidFill>
              </a:rPr>
              <a:t>২০</a:t>
            </a:r>
            <a:r>
              <a:rPr lang="bn-IN" sz="2800" dirty="0" smtClean="0">
                <a:solidFill>
                  <a:srgbClr val="FF0000"/>
                </a:solidFill>
              </a:rPr>
              <a:t>ইং,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647" y="1186134"/>
            <a:ext cx="3641815" cy="320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9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ধন্যবাদ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108"/>
            <a:ext cx="12192000" cy="5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381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পাঠ-পরিচিতি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5979226" y="3762103"/>
            <a:ext cx="5672841" cy="9144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সিকানদার আবু জাফর 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77" y="2074587"/>
            <a:ext cx="3386447" cy="2898688"/>
          </a:xfrm>
          <a:prstGeom prst="rect">
            <a:avLst/>
          </a:prstGeom>
        </p:spPr>
      </p:pic>
      <p:sp>
        <p:nvSpPr>
          <p:cNvPr id="8" name="Vertical Scroll 7"/>
          <p:cNvSpPr/>
          <p:nvPr/>
        </p:nvSpPr>
        <p:spPr>
          <a:xfrm>
            <a:off x="4990011" y="1423852"/>
            <a:ext cx="7067006" cy="1143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‘’</a:t>
            </a:r>
            <a:r>
              <a:rPr lang="en-US" sz="5400" dirty="0" err="1" smtClean="0">
                <a:solidFill>
                  <a:schemeClr val="tx1"/>
                </a:solidFill>
              </a:rPr>
              <a:t>আশা</a:t>
            </a:r>
            <a:r>
              <a:rPr lang="en-US" sz="5400" dirty="0" smtClean="0">
                <a:solidFill>
                  <a:schemeClr val="tx1"/>
                </a:solidFill>
              </a:rPr>
              <a:t>’’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শিখনফল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47257" y="940525"/>
            <a:ext cx="8595360" cy="3827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এই পাঠ শেষে শিক্ষাথীরা---------------</a:t>
            </a:r>
            <a:endParaRPr lang="en-US" sz="2800" dirty="0" smtClean="0"/>
          </a:p>
          <a:p>
            <a:endParaRPr lang="bn-IN" sz="2800" dirty="0" smtClean="0"/>
          </a:p>
          <a:p>
            <a:r>
              <a:rPr lang="bn-IN" sz="2800" dirty="0" smtClean="0"/>
              <a:t>১) কবির জন্ম পরিচিতি বলতে ও লিখতে পারবে।</a:t>
            </a:r>
          </a:p>
          <a:p>
            <a:r>
              <a:rPr lang="bn-IN" sz="2800" dirty="0" smtClean="0"/>
              <a:t>২ ) নতুন শব্দের অর্থসহ বাক্য গঠণ করতে পারবে।</a:t>
            </a:r>
          </a:p>
          <a:p>
            <a:r>
              <a:rPr lang="bn-IN" sz="2800" dirty="0" smtClean="0"/>
              <a:t>৩) জীবনের প্রকৃত সুখ খুজে নেওয়ার উপায় ব্যাখ্যা করতে পারবে।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15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0" y="1"/>
            <a:ext cx="12191999" cy="97971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কবি- পরিচিতি 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1863"/>
            <a:ext cx="3958046" cy="40364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84171" y="953590"/>
            <a:ext cx="8207828" cy="13977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জন্ম: ১৯১৯ সালে ১৯শে মার্চ খুলনা জেলার তেঁতুলিয়া গ্রামে জন্মগ্রহণ করেন। তাঁর পিতা সৈয়দ মঈনুদ্দীন হাশেমী পেশায় ছিলেন কৃষিজীবী ও ব্যবসায়ী।       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010297" y="2312126"/>
            <a:ext cx="8181703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</a:rPr>
              <a:t>শিক্ষা ও পেশা : ১৯৩৬ সালে তালা বি দে ইন্সটিটিউশন থেকে ম্যাট্রিক এবং কলকাতার রিপন কলেজ থেকে আই,এ,পাস করেন। কর্মজীবনে তিনি ছিলেন সাংবাদিক।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2549" y="3566161"/>
            <a:ext cx="8129450" cy="966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সাহিত্যিক পরিচয় : তিনি ছিলেন একাধারে সাংবাদিক ও একনিষ্ঠ সাংস্কৃতিক কর্মী।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8675" y="4545874"/>
            <a:ext cx="8103326" cy="1515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</a:rPr>
              <a:t>উল্লেখযোগ্য রচনা : প্রসন্ন শহর, বৈরী বৃষ্টিতে, তিমিরান্তিক, বৃশ্চিক লগ্ন, মালব কৌশিক ইত্যাদি তাঁর কাব্যগ্রন্থ। এছাড়া মুক্তিযুদ্ধের সময় লেখা ‘আমাদের সংগ্রাম চলবেই চলবে’ গানটি স্বাধীনতাকামী বাঙালি জাতিকে বিশেষভাবে অনুপ্রাণিত করে।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53590"/>
            <a:ext cx="3984171" cy="731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সিকানদার আবু জাফর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4101737" cy="7837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FF0000"/>
                </a:solidFill>
              </a:rPr>
              <a:t>মৃত্যু : ১৯৭৫ সালে ৫ই আগস্ট মৃত্যুবরণ করেন।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67051" y="6061166"/>
            <a:ext cx="8046720" cy="6792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chemeClr val="tx1"/>
                </a:solidFill>
              </a:rPr>
              <a:t>পুরস্কার ও সন্মাননা : বাংলা একাডেমি ও মরণোত্তর একুশে পদক লাভ করেন।       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1" y="721586"/>
            <a:ext cx="5882640" cy="61364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792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1" y="1619794"/>
            <a:ext cx="6152606" cy="3161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 </a:t>
            </a:r>
            <a:r>
              <a:rPr lang="en-US" sz="2800" dirty="0" err="1" smtClean="0"/>
              <a:t>সিকানদার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আবু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জাফর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পেশা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ছিল</a:t>
            </a:r>
            <a:r>
              <a:rPr lang="en-US" sz="2800" dirty="0" smtClean="0"/>
              <a:t> ?  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718457"/>
            <a:ext cx="619179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জ্ঞানমূলক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প্রশ্ন</a:t>
            </a:r>
            <a:r>
              <a:rPr lang="en-US" sz="2000" dirty="0" smtClean="0"/>
              <a:t>, </a:t>
            </a:r>
            <a:r>
              <a:rPr lang="en-US" sz="2000" dirty="0" err="1" smtClean="0"/>
              <a:t>সময়</a:t>
            </a:r>
            <a:r>
              <a:rPr lang="en-US" sz="2000" dirty="0" smtClean="0"/>
              <a:t> ১মিঃ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44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18456"/>
            <a:ext cx="6257109" cy="6139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4" y="783771"/>
            <a:ext cx="6000206" cy="6074229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0" y="0"/>
            <a:ext cx="6283234" cy="612648"/>
          </a:xfrm>
          <a:prstGeom prst="wedgeRoundRectCallout">
            <a:avLst>
              <a:gd name="adj1" fmla="val -20001"/>
              <a:gd name="adj2" fmla="val 9021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আদর্শ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39543" y="0"/>
            <a:ext cx="6052457" cy="634419"/>
          </a:xfrm>
          <a:prstGeom prst="wedgeRoundRectCallout">
            <a:avLst>
              <a:gd name="adj1" fmla="val -20833"/>
              <a:gd name="adj2" fmla="val 7897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সরব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036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84171"/>
            <a:ext cx="3884023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৩ )’অন্তরালে’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44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নতুন শব্দের অর্থ  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16537" y="1183278"/>
            <a:ext cx="3975462" cy="1285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 ) রূর্গণ।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50620"/>
            <a:ext cx="3884023" cy="1357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 )’জীর্ণ’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16536" y="3840480"/>
            <a:ext cx="3975463" cy="1240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৩ )আড়ালে।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9600" y="5107576"/>
            <a:ext cx="3962399" cy="1384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৪ ) ধন- সম্পদ।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72890"/>
            <a:ext cx="3884023" cy="1254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৪ )’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বিত্ত’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81850" y="2442754"/>
            <a:ext cx="3910149" cy="1397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২ )দরিদ্রতা।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481942"/>
            <a:ext cx="3884023" cy="1476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২ )’দীনতা’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879" y="5185955"/>
            <a:ext cx="4299658" cy="14238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774" y="3827417"/>
            <a:ext cx="4321826" cy="13487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085" y="2468880"/>
            <a:ext cx="4410892" cy="13541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606" y="1120413"/>
            <a:ext cx="4362993" cy="138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5" y="911406"/>
            <a:ext cx="6548846" cy="5946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881051"/>
            <a:ext cx="5669280" cy="2272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১, ‘</a:t>
            </a:r>
            <a:r>
              <a:rPr lang="en-US" sz="2800" dirty="0" err="1" smtClean="0"/>
              <a:t>জীর্ণ</a:t>
            </a:r>
            <a:r>
              <a:rPr lang="en-US" sz="2800" dirty="0" smtClean="0"/>
              <a:t>’=</a:t>
            </a:r>
          </a:p>
          <a:p>
            <a:r>
              <a:rPr lang="en-US" sz="2800" dirty="0" smtClean="0"/>
              <a:t>২, ‘</a:t>
            </a:r>
            <a:r>
              <a:rPr lang="en-US" sz="2800" dirty="0" err="1" smtClean="0"/>
              <a:t>নিশুত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রাত</a:t>
            </a:r>
            <a:r>
              <a:rPr lang="en-US" sz="2800" dirty="0" smtClean="0"/>
              <a:t>’=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জোড়ায়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0" y="936171"/>
            <a:ext cx="564315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অর্থসহ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: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631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506</Words>
  <Application>Microsoft Office PowerPoint</Application>
  <PresentationFormat>Widescreen</PresentationFormat>
  <Paragraphs>94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46</cp:revision>
  <dcterms:created xsi:type="dcterms:W3CDTF">2020-04-06T13:57:24Z</dcterms:created>
  <dcterms:modified xsi:type="dcterms:W3CDTF">2020-04-08T11:09:49Z</dcterms:modified>
</cp:coreProperties>
</file>