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1D1DD3"/>
    <a:srgbClr val="008000"/>
    <a:srgbClr val="D60093"/>
    <a:srgbClr val="CC0000"/>
    <a:srgbClr val="990033"/>
    <a:srgbClr val="CC0066"/>
    <a:srgbClr val="A3377C"/>
    <a:srgbClr val="BF41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E40095-4AD8-40E2-B309-98CAF3034269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6C1A59-CFAE-4AD6-9B8B-D22A0604E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300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83669-9804-4FAB-B89B-5338EFBBAECD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55846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6C1A59-CFAE-4AD6-9B8B-D22A0604EC1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31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04721-2EC9-4460-8741-384D645F87DF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3D9A7-3F6A-4244-964B-AA8FE3E4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4191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04721-2EC9-4460-8741-384D645F87DF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3D9A7-3F6A-4244-964B-AA8FE3E4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792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04721-2EC9-4460-8741-384D645F87DF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3D9A7-3F6A-4244-964B-AA8FE3E4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714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04721-2EC9-4460-8741-384D645F87DF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3D9A7-3F6A-4244-964B-AA8FE3E4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245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04721-2EC9-4460-8741-384D645F87DF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3D9A7-3F6A-4244-964B-AA8FE3E4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344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04721-2EC9-4460-8741-384D645F87DF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3D9A7-3F6A-4244-964B-AA8FE3E4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996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04721-2EC9-4460-8741-384D645F87DF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3D9A7-3F6A-4244-964B-AA8FE3E4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976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04721-2EC9-4460-8741-384D645F87DF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3D9A7-3F6A-4244-964B-AA8FE3E4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137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04721-2EC9-4460-8741-384D645F87DF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3D9A7-3F6A-4244-964B-AA8FE3E4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6160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04721-2EC9-4460-8741-384D645F87DF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3D9A7-3F6A-4244-964B-AA8FE3E4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0928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04721-2EC9-4460-8741-384D645F87DF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3D9A7-3F6A-4244-964B-AA8FE3E4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804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CA04721-2EC9-4460-8741-384D645F87DF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84F3D9A7-3F6A-4244-964B-AA8FE3E4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920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6.gif"/><Relationship Id="rId4" Type="http://schemas.openxmlformats.org/officeDocument/2006/relationships/hyperlink" Target="mailto:sazu21974@gmail.co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CDADE2E-5917-4C9E-A393-E2F38B3BE0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938D59D-C130-4550-B62F-F3ED8876348C}"/>
              </a:ext>
            </a:extLst>
          </p:cNvPr>
          <p:cNvSpPr/>
          <p:nvPr/>
        </p:nvSpPr>
        <p:spPr>
          <a:xfrm>
            <a:off x="4052486" y="1090103"/>
            <a:ext cx="4532153" cy="2354525"/>
          </a:xfrm>
          <a:prstGeom prst="rect">
            <a:avLst/>
          </a:prstGeom>
        </p:spPr>
        <p:txBody>
          <a:bodyPr wrap="none">
            <a:prstTxWarp prst="textWave2">
              <a:avLst/>
            </a:prstTxWarp>
            <a:spAutoFit/>
            <a:scene3d>
              <a:camera prst="perspectiveRelaxedModerately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bn-BD" sz="7200" b="1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 সকলকে </a:t>
            </a:r>
            <a:endParaRPr lang="en-US" sz="7200" b="1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A4A9879-B3AC-47C1-B4BE-954DCA382A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5628"/>
            <a:ext cx="6011056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6EE2DAF-7AEC-4CB1-99CC-EC929A6640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056" y="14352"/>
            <a:ext cx="618094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296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22 -0.00185 L 0.59497 0.003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28" y="25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42 0.00185 L -0.51528 0.0018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7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3075341" y="572870"/>
            <a:ext cx="6045245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AU" sz="3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Spelling practice with Syllables</a:t>
            </a:r>
          </a:p>
        </p:txBody>
      </p:sp>
      <p:grpSp>
        <p:nvGrpSpPr>
          <p:cNvPr id="60" name="Group 59"/>
          <p:cNvGrpSpPr/>
          <p:nvPr/>
        </p:nvGrpSpPr>
        <p:grpSpPr>
          <a:xfrm>
            <a:off x="2148882" y="3036095"/>
            <a:ext cx="8138118" cy="672881"/>
            <a:chOff x="624882" y="3036094"/>
            <a:chExt cx="8138118" cy="672881"/>
          </a:xfrm>
        </p:grpSpPr>
        <p:grpSp>
          <p:nvGrpSpPr>
            <p:cNvPr id="44" name="Group 43"/>
            <p:cNvGrpSpPr/>
            <p:nvPr/>
          </p:nvGrpSpPr>
          <p:grpSpPr>
            <a:xfrm>
              <a:off x="3429000" y="3048000"/>
              <a:ext cx="5334000" cy="660975"/>
              <a:chOff x="3733800" y="3048000"/>
              <a:chExt cx="5334000" cy="660975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3733800" y="3048000"/>
                <a:ext cx="303640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AU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Cam</a:t>
                </a:r>
                <a:r>
                  <a:rPr lang="en-AU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/>
                  </a:rPr>
                  <a:t> </a:t>
                </a:r>
                <a:r>
                  <a:rPr lang="en-AU" sz="28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/>
                  </a:rPr>
                  <a:t></a:t>
                </a:r>
                <a:r>
                  <a:rPr lang="en-AU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/>
                  </a:rPr>
                  <a:t> </a:t>
                </a:r>
                <a:r>
                  <a:rPr lang="en-AU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</a:t>
                </a:r>
                <a:r>
                  <a:rPr lang="en-AU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/>
                  </a:rPr>
                  <a:t>  </a:t>
                </a:r>
                <a:r>
                  <a:rPr lang="en-AU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ree</a:t>
                </a:r>
                <a:endParaRPr lang="en-AU" sz="3200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7195171" y="3087469"/>
                <a:ext cx="187262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AU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Camporee</a:t>
                </a:r>
                <a:endParaRPr lang="en-AU" sz="3200" dirty="0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6728180" y="3124200"/>
                <a:ext cx="58702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AU" sz="3200" dirty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/>
                  </a:rPr>
                  <a:t></a:t>
                </a:r>
                <a:endParaRPr lang="en-AU" sz="32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624882" y="3036094"/>
              <a:ext cx="187262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32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Camporee</a:t>
              </a:r>
              <a:endParaRPr lang="en-AU" sz="3200" dirty="0">
                <a:solidFill>
                  <a:srgbClr val="C00000"/>
                </a:solidFill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2508761" y="3363769"/>
              <a:ext cx="615439" cy="0"/>
            </a:xfrm>
            <a:prstGeom prst="line">
              <a:avLst/>
            </a:prstGeom>
            <a:ln w="38100">
              <a:solidFill>
                <a:srgbClr val="2BF61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/>
          <p:nvPr/>
        </p:nvGrpSpPr>
        <p:grpSpPr>
          <a:xfrm>
            <a:off x="2133600" y="2325470"/>
            <a:ext cx="7162800" cy="660975"/>
            <a:chOff x="609600" y="2325469"/>
            <a:chExt cx="7162800" cy="660975"/>
          </a:xfrm>
        </p:grpSpPr>
        <p:grpSp>
          <p:nvGrpSpPr>
            <p:cNvPr id="13" name="Group 12"/>
            <p:cNvGrpSpPr/>
            <p:nvPr/>
          </p:nvGrpSpPr>
          <p:grpSpPr>
            <a:xfrm>
              <a:off x="3429000" y="2325469"/>
              <a:ext cx="4343400" cy="584775"/>
              <a:chOff x="3810000" y="2325469"/>
              <a:chExt cx="4343400" cy="584775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3810000" y="2325469"/>
                <a:ext cx="156587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AU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 </a:t>
                </a:r>
                <a:r>
                  <a:rPr lang="en-AU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/>
                  </a:rPr>
                  <a:t> </a:t>
                </a:r>
                <a:r>
                  <a:rPr lang="en-AU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sit</a:t>
                </a:r>
                <a:endParaRPr lang="en-AU" sz="3200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7195061" y="2325469"/>
                <a:ext cx="95833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AU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Visit</a:t>
                </a:r>
                <a:endParaRPr lang="en-AU" sz="3200" dirty="0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6728180" y="2325469"/>
                <a:ext cx="58702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AU" sz="3200" dirty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/>
                  </a:rPr>
                  <a:t></a:t>
                </a:r>
                <a:endParaRPr lang="en-AU" sz="32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609600" y="2401669"/>
              <a:ext cx="95833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32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Visit</a:t>
              </a:r>
              <a:endParaRPr lang="en-AU" sz="3200" dirty="0">
                <a:solidFill>
                  <a:srgbClr val="C00000"/>
                </a:solidFill>
              </a:endParaRPr>
            </a:p>
          </p:txBody>
        </p:sp>
        <p:cxnSp>
          <p:nvCxnSpPr>
            <p:cNvPr id="50" name="Straight Connector 49"/>
            <p:cNvCxnSpPr/>
            <p:nvPr/>
          </p:nvCxnSpPr>
          <p:spPr>
            <a:xfrm>
              <a:off x="2514600" y="2590800"/>
              <a:ext cx="615439" cy="0"/>
            </a:xfrm>
            <a:prstGeom prst="line">
              <a:avLst/>
            </a:prstGeom>
            <a:ln w="38100">
              <a:solidFill>
                <a:srgbClr val="2BF61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2148882" y="1625026"/>
            <a:ext cx="7071318" cy="675619"/>
            <a:chOff x="624882" y="1625025"/>
            <a:chExt cx="7071318" cy="675619"/>
          </a:xfrm>
        </p:grpSpPr>
        <p:grpSp>
          <p:nvGrpSpPr>
            <p:cNvPr id="6" name="Group 5"/>
            <p:cNvGrpSpPr/>
            <p:nvPr/>
          </p:nvGrpSpPr>
          <p:grpSpPr>
            <a:xfrm>
              <a:off x="3429000" y="1625025"/>
              <a:ext cx="4267200" cy="660975"/>
              <a:chOff x="3886200" y="1563469"/>
              <a:chExt cx="4267200" cy="660975"/>
            </a:xfrm>
          </p:grpSpPr>
          <p:sp>
            <p:nvSpPr>
              <p:cNvPr id="2" name="TextBox 1"/>
              <p:cNvSpPr txBox="1"/>
              <p:nvPr/>
            </p:nvSpPr>
            <p:spPr>
              <a:xfrm>
                <a:off x="3886200" y="1639669"/>
                <a:ext cx="97174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AU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Cub 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7284251" y="1563469"/>
                <a:ext cx="86914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AU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Cub</a:t>
                </a: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6804380" y="1563469"/>
                <a:ext cx="58702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AU" sz="3200" dirty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/>
                  </a:rPr>
                  <a:t></a:t>
                </a:r>
                <a:endParaRPr lang="en-AU" sz="32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624882" y="1715869"/>
              <a:ext cx="86914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32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Cub</a:t>
              </a:r>
              <a:endParaRPr lang="en-AU" sz="3200" dirty="0">
                <a:solidFill>
                  <a:srgbClr val="C00000"/>
                </a:solidFill>
              </a:endParaRPr>
            </a:p>
          </p:txBody>
        </p:sp>
        <p:cxnSp>
          <p:nvCxnSpPr>
            <p:cNvPr id="51" name="Straight Connector 50"/>
            <p:cNvCxnSpPr/>
            <p:nvPr/>
          </p:nvCxnSpPr>
          <p:spPr>
            <a:xfrm>
              <a:off x="2514600" y="1981200"/>
              <a:ext cx="615439" cy="0"/>
            </a:xfrm>
            <a:prstGeom prst="line">
              <a:avLst/>
            </a:prstGeom>
            <a:ln w="38100">
              <a:solidFill>
                <a:srgbClr val="2BF61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>
            <a:off x="2148882" y="3736538"/>
            <a:ext cx="8061918" cy="697706"/>
            <a:chOff x="624882" y="3736538"/>
            <a:chExt cx="8061918" cy="697706"/>
          </a:xfrm>
        </p:grpSpPr>
        <p:grpSp>
          <p:nvGrpSpPr>
            <p:cNvPr id="45" name="Group 44"/>
            <p:cNvGrpSpPr/>
            <p:nvPr/>
          </p:nvGrpSpPr>
          <p:grpSpPr>
            <a:xfrm>
              <a:off x="3429000" y="3773269"/>
              <a:ext cx="5257800" cy="660975"/>
              <a:chOff x="3759875" y="3773269"/>
              <a:chExt cx="5257800" cy="660975"/>
            </a:xfrm>
          </p:grpSpPr>
          <p:sp>
            <p:nvSpPr>
              <p:cNvPr id="30" name="TextBox 29"/>
              <p:cNvSpPr txBox="1"/>
              <p:nvPr/>
            </p:nvSpPr>
            <p:spPr>
              <a:xfrm>
                <a:off x="3759875" y="3810000"/>
                <a:ext cx="304121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AU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Ga</a:t>
                </a:r>
                <a:r>
                  <a:rPr lang="en-AU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/>
                  </a:rPr>
                  <a:t>  </a:t>
                </a:r>
                <a:r>
                  <a:rPr lang="en-AU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</a:t>
                </a:r>
                <a:r>
                  <a:rPr lang="en-AU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/>
                  </a:rPr>
                  <a:t>  </a:t>
                </a:r>
                <a:r>
                  <a:rPr lang="en-AU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ring</a:t>
                </a:r>
                <a:endParaRPr lang="en-AU" sz="3200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7191534" y="3773269"/>
                <a:ext cx="182614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AU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Gathering</a:t>
                </a:r>
                <a:endParaRPr lang="en-AU" sz="3200" dirty="0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6754255" y="3849469"/>
                <a:ext cx="58702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AU" sz="3200" dirty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/>
                  </a:rPr>
                  <a:t></a:t>
                </a:r>
                <a:endParaRPr lang="en-AU" sz="32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624882" y="3736538"/>
              <a:ext cx="18261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32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Gathering</a:t>
              </a:r>
              <a:endParaRPr lang="en-AU" sz="3200" dirty="0">
                <a:solidFill>
                  <a:srgbClr val="C00000"/>
                </a:solidFill>
              </a:endParaRPr>
            </a:p>
          </p:txBody>
        </p:sp>
        <p:cxnSp>
          <p:nvCxnSpPr>
            <p:cNvPr id="53" name="Straight Connector 52"/>
            <p:cNvCxnSpPr/>
            <p:nvPr/>
          </p:nvCxnSpPr>
          <p:spPr>
            <a:xfrm>
              <a:off x="2514600" y="4114800"/>
              <a:ext cx="615439" cy="0"/>
            </a:xfrm>
            <a:prstGeom prst="line">
              <a:avLst/>
            </a:prstGeom>
            <a:ln w="38100">
              <a:solidFill>
                <a:srgbClr val="2BF61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/>
          <p:cNvGrpSpPr/>
          <p:nvPr/>
        </p:nvGrpSpPr>
        <p:grpSpPr>
          <a:xfrm>
            <a:off x="2177540" y="5754470"/>
            <a:ext cx="7728461" cy="660975"/>
            <a:chOff x="653539" y="5754469"/>
            <a:chExt cx="7728461" cy="660975"/>
          </a:xfrm>
        </p:grpSpPr>
        <p:grpSp>
          <p:nvGrpSpPr>
            <p:cNvPr id="48" name="Group 47"/>
            <p:cNvGrpSpPr/>
            <p:nvPr/>
          </p:nvGrpSpPr>
          <p:grpSpPr>
            <a:xfrm>
              <a:off x="3429000" y="5754469"/>
              <a:ext cx="4953000" cy="660975"/>
              <a:chOff x="3810000" y="5754469"/>
              <a:chExt cx="4953000" cy="660975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3810000" y="5754469"/>
                <a:ext cx="215071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AU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Wea</a:t>
                </a:r>
                <a:r>
                  <a:rPr lang="en-AU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/>
                  </a:rPr>
                  <a:t>  </a:t>
                </a:r>
                <a:r>
                  <a:rPr lang="en-AU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ther</a:t>
                </a:r>
                <a:endParaRPr lang="en-AU" sz="3200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7219821" y="5754469"/>
                <a:ext cx="154317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AU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Weather</a:t>
                </a:r>
                <a:endParaRPr lang="en-AU" sz="3200" dirty="0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6804380" y="5830669"/>
                <a:ext cx="58702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AU" sz="3200" dirty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/>
                  </a:rPr>
                  <a:t></a:t>
                </a:r>
                <a:endParaRPr lang="en-AU" sz="32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653539" y="5754469"/>
              <a:ext cx="154317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32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Weather</a:t>
              </a:r>
              <a:endParaRPr lang="en-AU" sz="3200" dirty="0">
                <a:solidFill>
                  <a:srgbClr val="C00000"/>
                </a:solidFill>
              </a:endParaRPr>
            </a:p>
          </p:txBody>
        </p:sp>
        <p:cxnSp>
          <p:nvCxnSpPr>
            <p:cNvPr id="54" name="Straight Connector 53"/>
            <p:cNvCxnSpPr/>
            <p:nvPr/>
          </p:nvCxnSpPr>
          <p:spPr>
            <a:xfrm>
              <a:off x="2514600" y="6096000"/>
              <a:ext cx="615439" cy="0"/>
            </a:xfrm>
            <a:prstGeom prst="line">
              <a:avLst/>
            </a:prstGeom>
            <a:ln w="38100">
              <a:solidFill>
                <a:srgbClr val="2BF61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/>
          <p:cNvGrpSpPr/>
          <p:nvPr/>
        </p:nvGrpSpPr>
        <p:grpSpPr>
          <a:xfrm>
            <a:off x="2177540" y="5093494"/>
            <a:ext cx="7880861" cy="636150"/>
            <a:chOff x="653539" y="5093494"/>
            <a:chExt cx="7880861" cy="636150"/>
          </a:xfrm>
        </p:grpSpPr>
        <p:grpSp>
          <p:nvGrpSpPr>
            <p:cNvPr id="47" name="Group 46"/>
            <p:cNvGrpSpPr/>
            <p:nvPr/>
          </p:nvGrpSpPr>
          <p:grpSpPr>
            <a:xfrm>
              <a:off x="3429000" y="5105400"/>
              <a:ext cx="5105400" cy="624244"/>
              <a:chOff x="3693499" y="5105400"/>
              <a:chExt cx="5105400" cy="624244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3693499" y="5105400"/>
                <a:ext cx="289592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AU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</a:t>
                </a:r>
                <a:r>
                  <a:rPr lang="en-AU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/>
                  </a:rPr>
                  <a:t>  </a:t>
                </a:r>
                <a:r>
                  <a:rPr lang="en-AU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ffe</a:t>
                </a:r>
                <a:r>
                  <a:rPr lang="en-AU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/>
                  </a:rPr>
                  <a:t>  </a:t>
                </a:r>
                <a:r>
                  <a:rPr lang="en-AU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rent</a:t>
                </a:r>
                <a:endParaRPr lang="en-AU" sz="3200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7118054" y="5105400"/>
                <a:ext cx="168084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AU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Different</a:t>
                </a:r>
                <a:endParaRPr lang="en-AU" sz="3200" dirty="0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6687879" y="5144869"/>
                <a:ext cx="58702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AU" sz="3200" dirty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/>
                  </a:rPr>
                  <a:t></a:t>
                </a:r>
                <a:endParaRPr lang="en-AU" sz="32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>
              <a:off x="653539" y="5093494"/>
              <a:ext cx="16808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32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Different</a:t>
              </a:r>
              <a:endParaRPr lang="en-AU" sz="3200" dirty="0">
                <a:solidFill>
                  <a:srgbClr val="C00000"/>
                </a:solidFill>
              </a:endParaRPr>
            </a:p>
          </p:txBody>
        </p:sp>
        <p:cxnSp>
          <p:nvCxnSpPr>
            <p:cNvPr id="55" name="Straight Connector 54"/>
            <p:cNvCxnSpPr/>
            <p:nvPr/>
          </p:nvCxnSpPr>
          <p:spPr>
            <a:xfrm>
              <a:off x="2514600" y="5410200"/>
              <a:ext cx="615439" cy="0"/>
            </a:xfrm>
            <a:prstGeom prst="line">
              <a:avLst/>
            </a:prstGeom>
            <a:ln w="38100">
              <a:solidFill>
                <a:srgbClr val="2BF61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2177540" y="4382869"/>
            <a:ext cx="7932443" cy="621506"/>
            <a:chOff x="653539" y="4382869"/>
            <a:chExt cx="7932443" cy="621506"/>
          </a:xfrm>
        </p:grpSpPr>
        <p:grpSp>
          <p:nvGrpSpPr>
            <p:cNvPr id="46" name="Group 45"/>
            <p:cNvGrpSpPr/>
            <p:nvPr/>
          </p:nvGrpSpPr>
          <p:grpSpPr>
            <a:xfrm>
              <a:off x="3429000" y="4382869"/>
              <a:ext cx="5156982" cy="621506"/>
              <a:chOff x="3768804" y="4382869"/>
              <a:chExt cx="5156982" cy="621506"/>
            </a:xfrm>
          </p:grpSpPr>
          <p:sp>
            <p:nvSpPr>
              <p:cNvPr id="32" name="TextBox 31"/>
              <p:cNvSpPr txBox="1"/>
              <p:nvPr/>
            </p:nvSpPr>
            <p:spPr>
              <a:xfrm>
                <a:off x="3768804" y="4382869"/>
                <a:ext cx="235032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AU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</a:t>
                </a:r>
                <a:r>
                  <a:rPr lang="en-AU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AU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/>
                  </a:rPr>
                  <a:t> </a:t>
                </a:r>
                <a:r>
                  <a:rPr lang="en-AU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/>
                  </a:rPr>
                  <a:t>velled</a:t>
                </a:r>
                <a:endParaRPr lang="en-AU" sz="3200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7183001" y="4382869"/>
                <a:ext cx="174278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AU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Travelled</a:t>
                </a:r>
                <a:endParaRPr lang="en-AU" sz="3200" dirty="0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6763184" y="4419600"/>
                <a:ext cx="58702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AU" sz="3200" dirty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/>
                  </a:rPr>
                  <a:t></a:t>
                </a:r>
                <a:endParaRPr lang="en-AU" sz="32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653539" y="4407694"/>
              <a:ext cx="174278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32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Travelled</a:t>
              </a:r>
              <a:endParaRPr lang="en-AU" sz="3200" dirty="0">
                <a:solidFill>
                  <a:srgbClr val="C00000"/>
                </a:solidFill>
              </a:endParaRPr>
            </a:p>
          </p:txBody>
        </p:sp>
        <p:cxnSp>
          <p:nvCxnSpPr>
            <p:cNvPr id="56" name="Straight Connector 55"/>
            <p:cNvCxnSpPr/>
            <p:nvPr/>
          </p:nvCxnSpPr>
          <p:spPr>
            <a:xfrm>
              <a:off x="2514600" y="4648200"/>
              <a:ext cx="615439" cy="0"/>
            </a:xfrm>
            <a:prstGeom prst="line">
              <a:avLst/>
            </a:prstGeom>
            <a:ln w="38100">
              <a:solidFill>
                <a:srgbClr val="2BF61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825124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4301836" y="304801"/>
            <a:ext cx="3622964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Word meaning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1996483" y="990601"/>
            <a:ext cx="2581357" cy="584775"/>
            <a:chOff x="472482" y="1066800"/>
            <a:chExt cx="2581357" cy="584775"/>
          </a:xfrm>
        </p:grpSpPr>
        <p:sp>
          <p:nvSpPr>
            <p:cNvPr id="7" name="TextBox 6"/>
            <p:cNvSpPr txBox="1"/>
            <p:nvPr/>
          </p:nvSpPr>
          <p:spPr>
            <a:xfrm>
              <a:off x="472482" y="1066800"/>
              <a:ext cx="86914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3200" dirty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Cub</a:t>
              </a:r>
              <a:endParaRPr lang="en-AU" sz="3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2482339" y="1371600"/>
              <a:ext cx="571500" cy="0"/>
            </a:xfrm>
            <a:prstGeom prst="line">
              <a:avLst/>
            </a:prstGeom>
            <a:ln w="38100">
              <a:solidFill>
                <a:srgbClr val="2BF61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4800601" y="990601"/>
            <a:ext cx="40895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early phase of scouting.</a:t>
            </a:r>
          </a:p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স্কাউটের একটি শাখা অর্থে</a:t>
            </a:r>
            <a:r>
              <a:rPr lang="en-AU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AU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AU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1981201" y="1676401"/>
            <a:ext cx="2596639" cy="584775"/>
            <a:chOff x="457200" y="1905000"/>
            <a:chExt cx="2596639" cy="584775"/>
          </a:xfrm>
        </p:grpSpPr>
        <p:sp>
          <p:nvSpPr>
            <p:cNvPr id="8" name="TextBox 7"/>
            <p:cNvSpPr txBox="1"/>
            <p:nvPr/>
          </p:nvSpPr>
          <p:spPr>
            <a:xfrm>
              <a:off x="457200" y="1905000"/>
              <a:ext cx="95833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3200" dirty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Visit</a:t>
              </a:r>
              <a:endParaRPr lang="en-AU" sz="3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2482339" y="2209800"/>
              <a:ext cx="571500" cy="0"/>
            </a:xfrm>
            <a:prstGeom prst="line">
              <a:avLst/>
            </a:prstGeom>
            <a:ln w="38100">
              <a:solidFill>
                <a:srgbClr val="2BF61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4800600" y="1676401"/>
            <a:ext cx="49407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certain places as for sightseeing.</a:t>
            </a:r>
          </a:p>
          <a:p>
            <a:r>
              <a:rPr lang="en-AU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AU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যাওয়া</a:t>
            </a:r>
            <a:r>
              <a:rPr lang="en-AU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AU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ঘুরে</a:t>
            </a:r>
            <a:r>
              <a:rPr lang="en-AU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AU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A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1914444" y="3124201"/>
            <a:ext cx="2657557" cy="584775"/>
            <a:chOff x="390443" y="3657600"/>
            <a:chExt cx="2657557" cy="584775"/>
          </a:xfrm>
        </p:grpSpPr>
        <p:sp>
          <p:nvSpPr>
            <p:cNvPr id="11" name="TextBox 10"/>
            <p:cNvSpPr txBox="1"/>
            <p:nvPr/>
          </p:nvSpPr>
          <p:spPr>
            <a:xfrm>
              <a:off x="390443" y="3657600"/>
              <a:ext cx="18261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3200" dirty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Gathering</a:t>
              </a:r>
              <a:endParaRPr lang="en-AU" sz="3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2441864" y="4035862"/>
              <a:ext cx="606136" cy="0"/>
            </a:xfrm>
            <a:prstGeom prst="line">
              <a:avLst/>
            </a:prstGeom>
            <a:ln w="38100">
              <a:solidFill>
                <a:srgbClr val="2BF61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/>
          <p:cNvSpPr txBox="1"/>
          <p:nvPr/>
        </p:nvSpPr>
        <p:spPr>
          <a:xfrm>
            <a:off x="4724400" y="3200401"/>
            <a:ext cx="52588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group of persons together in one place.</a:t>
            </a:r>
          </a:p>
          <a:p>
            <a:r>
              <a:rPr lang="en-AU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সমাবেশ</a:t>
            </a:r>
            <a:r>
              <a:rPr lang="en-AU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AU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জমায়েত</a:t>
            </a:r>
            <a:r>
              <a:rPr lang="en-AU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2025139" y="3810001"/>
            <a:ext cx="2628900" cy="584775"/>
            <a:chOff x="501139" y="4673025"/>
            <a:chExt cx="2628900" cy="584775"/>
          </a:xfrm>
        </p:grpSpPr>
        <p:sp>
          <p:nvSpPr>
            <p:cNvPr id="3" name="TextBox 2"/>
            <p:cNvSpPr txBox="1"/>
            <p:nvPr/>
          </p:nvSpPr>
          <p:spPr>
            <a:xfrm>
              <a:off x="501139" y="4673025"/>
              <a:ext cx="16808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3200" dirty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Different</a:t>
              </a:r>
              <a:endParaRPr lang="en-AU" sz="3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2558539" y="5000700"/>
              <a:ext cx="571500" cy="0"/>
            </a:xfrm>
            <a:prstGeom prst="line">
              <a:avLst/>
            </a:prstGeom>
            <a:ln w="38100">
              <a:solidFill>
                <a:srgbClr val="2BF61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/>
          <p:cNvSpPr txBox="1"/>
          <p:nvPr/>
        </p:nvSpPr>
        <p:spPr>
          <a:xfrm>
            <a:off x="4694771" y="3886201"/>
            <a:ext cx="49991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Distinctly separate from the </a:t>
            </a:r>
            <a:r>
              <a:rPr lang="en-A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frist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that’s </a:t>
            </a:r>
          </a:p>
          <a:p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another issue altogether.</a:t>
            </a:r>
          </a:p>
          <a:p>
            <a:r>
              <a:rPr lang="en-AU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AU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AU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ভিন্ন</a:t>
            </a:r>
            <a:r>
              <a:rPr lang="en-AU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ভিন্ন</a:t>
            </a:r>
            <a:r>
              <a:rPr lang="en-AU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AU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আলাদা</a:t>
            </a:r>
            <a:r>
              <a:rPr lang="en-AU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2025140" y="5791201"/>
            <a:ext cx="2699261" cy="584775"/>
            <a:chOff x="501139" y="5754469"/>
            <a:chExt cx="2699261" cy="584775"/>
          </a:xfrm>
        </p:grpSpPr>
        <p:sp>
          <p:nvSpPr>
            <p:cNvPr id="10" name="TextBox 9"/>
            <p:cNvSpPr txBox="1"/>
            <p:nvPr/>
          </p:nvSpPr>
          <p:spPr>
            <a:xfrm>
              <a:off x="501139" y="5754469"/>
              <a:ext cx="154317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3200" dirty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Weather</a:t>
              </a:r>
              <a:endParaRPr lang="en-AU" sz="3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2634739" y="6077634"/>
              <a:ext cx="565661" cy="0"/>
            </a:xfrm>
            <a:prstGeom prst="line">
              <a:avLst/>
            </a:prstGeom>
            <a:ln w="38100">
              <a:solidFill>
                <a:srgbClr val="2BF61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/>
        </p:nvSpPr>
        <p:spPr>
          <a:xfrm>
            <a:off x="4724400" y="5862936"/>
            <a:ext cx="46939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Sail to the windward, cause to slope.</a:t>
            </a:r>
          </a:p>
          <a:p>
            <a:r>
              <a:rPr lang="en-AU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আবহাওয়া</a:t>
            </a:r>
            <a:r>
              <a:rPr lang="en-AU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A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1996483" y="2362201"/>
            <a:ext cx="2657557" cy="584775"/>
            <a:chOff x="472482" y="2819400"/>
            <a:chExt cx="2657557" cy="584775"/>
          </a:xfrm>
        </p:grpSpPr>
        <p:sp>
          <p:nvSpPr>
            <p:cNvPr id="9" name="TextBox 8"/>
            <p:cNvSpPr txBox="1"/>
            <p:nvPr/>
          </p:nvSpPr>
          <p:spPr>
            <a:xfrm>
              <a:off x="472482" y="2819400"/>
              <a:ext cx="187262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3200" dirty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Camporee</a:t>
              </a:r>
              <a:endParaRPr lang="en-AU" sz="3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2514600" y="3147075"/>
              <a:ext cx="615439" cy="0"/>
            </a:xfrm>
            <a:prstGeom prst="line">
              <a:avLst/>
            </a:prstGeom>
            <a:ln w="38100">
              <a:solidFill>
                <a:srgbClr val="2BF61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angle 4"/>
          <p:cNvSpPr/>
          <p:nvPr/>
        </p:nvSpPr>
        <p:spPr>
          <a:xfrm>
            <a:off x="4724400" y="2438401"/>
            <a:ext cx="5869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Gathering of cubs from different parts of place. </a:t>
            </a:r>
            <a:r>
              <a:rPr lang="en-AU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AU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en-AU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AU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আসা</a:t>
            </a:r>
            <a:r>
              <a:rPr lang="en-AU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কাব</a:t>
            </a:r>
            <a:r>
              <a:rPr lang="en-AU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স্কাউটদের</a:t>
            </a:r>
            <a:r>
              <a:rPr lang="en-AU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মিলন</a:t>
            </a:r>
            <a:r>
              <a:rPr lang="en-AU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মেলা</a:t>
            </a:r>
            <a:r>
              <a:rPr lang="en-AU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A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1948940" y="4800601"/>
            <a:ext cx="2699261" cy="584775"/>
            <a:chOff x="501139" y="5754469"/>
            <a:chExt cx="2699261" cy="584775"/>
          </a:xfrm>
        </p:grpSpPr>
        <p:sp>
          <p:nvSpPr>
            <p:cNvPr id="35" name="TextBox 34"/>
            <p:cNvSpPr txBox="1"/>
            <p:nvPr/>
          </p:nvSpPr>
          <p:spPr>
            <a:xfrm>
              <a:off x="501139" y="5754469"/>
              <a:ext cx="174278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3200" dirty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Travelled</a:t>
              </a:r>
              <a:endParaRPr lang="en-AU" sz="3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2634739" y="6077634"/>
              <a:ext cx="565661" cy="0"/>
            </a:xfrm>
            <a:prstGeom prst="line">
              <a:avLst/>
            </a:prstGeom>
            <a:ln w="38100">
              <a:solidFill>
                <a:srgbClr val="2BF61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/>
          <p:cNvSpPr txBox="1"/>
          <p:nvPr/>
        </p:nvSpPr>
        <p:spPr>
          <a:xfrm>
            <a:off x="4724400" y="4876801"/>
            <a:ext cx="52395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movement through space that changes </a:t>
            </a:r>
          </a:p>
          <a:p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location of something.</a:t>
            </a:r>
          </a:p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ভ্রমন । </a:t>
            </a:r>
            <a:endParaRPr lang="en-AU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73630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" grpId="0"/>
      <p:bldP spid="21" grpId="0"/>
      <p:bldP spid="31" grpId="0"/>
      <p:bldP spid="33" grpId="0"/>
      <p:bldP spid="34" grpId="0"/>
      <p:bldP spid="5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8304" y="1447800"/>
            <a:ext cx="890969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A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Last January I went to a cub camporee. It was my</a:t>
            </a:r>
          </a:p>
          <a:p>
            <a:pPr algn="just"/>
            <a:r>
              <a:rPr lang="en-A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visit to a cub camporee and it was my first </a:t>
            </a:r>
          </a:p>
          <a:p>
            <a:pPr algn="just"/>
            <a:r>
              <a:rPr lang="en-A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away from home! A camporee is a gathering</a:t>
            </a:r>
          </a:p>
          <a:p>
            <a:pPr algn="just"/>
            <a:r>
              <a:rPr lang="en-A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cubs from different parts of Bangladesh. Cubs </a:t>
            </a:r>
          </a:p>
          <a:p>
            <a:pPr algn="just"/>
            <a:r>
              <a:rPr lang="en-A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over the world have their own camporees. The </a:t>
            </a:r>
          </a:p>
          <a:p>
            <a:pPr algn="just"/>
            <a:r>
              <a:rPr lang="en-A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cub camporee took place in </a:t>
            </a:r>
            <a:r>
              <a:rPr lang="en-A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Srimangal</a:t>
            </a:r>
            <a:r>
              <a:rPr lang="en-A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To get there, </a:t>
            </a:r>
          </a:p>
          <a:p>
            <a:pPr algn="just"/>
            <a:r>
              <a:rPr lang="en-A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first travelled from Dhaka to Sylhet. From Sylhet, </a:t>
            </a:r>
          </a:p>
          <a:p>
            <a:pPr algn="just"/>
            <a:r>
              <a:rPr lang="en-A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took a train to </a:t>
            </a:r>
            <a:r>
              <a:rPr lang="en-A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Srimangal</a:t>
            </a:r>
            <a:r>
              <a:rPr lang="en-A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We arrived in the </a:t>
            </a:r>
          </a:p>
          <a:p>
            <a:pPr algn="just"/>
            <a:r>
              <a:rPr lang="en-A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morning, so the weather was nice. We walked to our </a:t>
            </a:r>
          </a:p>
          <a:p>
            <a:pPr algn="just"/>
            <a:r>
              <a:rPr lang="en-A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camp from the train station.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14801" y="381001"/>
            <a:ext cx="4189095" cy="76944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txBody>
          <a:bodyPr wrap="none" rtlCol="0">
            <a:spAutoFit/>
          </a:bodyPr>
          <a:lstStyle/>
          <a:p>
            <a:r>
              <a:rPr lang="en-AU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Teacher’s reading</a:t>
            </a:r>
          </a:p>
        </p:txBody>
      </p:sp>
    </p:spTree>
    <p:extLst>
      <p:ext uri="{BB962C8B-B14F-4D97-AF65-F5344CB8AC3E}">
        <p14:creationId xmlns:p14="http://schemas.microsoft.com/office/powerpoint/2010/main" val="167625750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4303" y="1483840"/>
            <a:ext cx="10268261" cy="3046988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6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Now read this lesson  </a:t>
            </a:r>
            <a:r>
              <a:rPr lang="en-AU" sz="6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alone</a:t>
            </a:r>
          </a:p>
          <a:p>
            <a:pPr algn="ctr"/>
            <a:endParaRPr lang="en-AU" sz="6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AU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(At page-82)</a:t>
            </a:r>
          </a:p>
        </p:txBody>
      </p:sp>
    </p:spTree>
    <p:extLst>
      <p:ext uri="{BB962C8B-B14F-4D97-AF65-F5344CB8AC3E}">
        <p14:creationId xmlns:p14="http://schemas.microsoft.com/office/powerpoint/2010/main" val="85105565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2230386" y="909936"/>
            <a:ext cx="2113014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0" y="1868270"/>
            <a:ext cx="76226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AU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 sentences using following words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634004" y="3048001"/>
            <a:ext cx="4443197" cy="1346775"/>
            <a:chOff x="2110003" y="3048000"/>
            <a:chExt cx="4443197" cy="1346775"/>
          </a:xfrm>
        </p:grpSpPr>
        <p:sp>
          <p:nvSpPr>
            <p:cNvPr id="3" name="TextBox 2"/>
            <p:cNvSpPr txBox="1"/>
            <p:nvPr/>
          </p:nvSpPr>
          <p:spPr>
            <a:xfrm>
              <a:off x="2110003" y="3048000"/>
              <a:ext cx="106093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Visit,</a:t>
              </a:r>
              <a:endParaRPr lang="en-AU" sz="3200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923843" y="3124200"/>
              <a:ext cx="162935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Weather,</a:t>
              </a:r>
              <a:endParaRPr lang="en-AU" sz="3200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171243" y="3072825"/>
              <a:ext cx="178343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Different,</a:t>
              </a:r>
              <a:endParaRPr lang="en-AU" sz="32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298037" y="3810000"/>
              <a:ext cx="203132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Gathering .</a:t>
              </a:r>
              <a:endParaRPr lang="en-AU" sz="32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627752" y="3810000"/>
              <a:ext cx="15632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Arrived,</a:t>
              </a:r>
              <a:endParaRPr lang="en-AU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81974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35" presetClass="emph" presetSubtype="0" repeatCount="5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flower&#10;&#10;Description automatically generated">
            <a:extLst>
              <a:ext uri="{FF2B5EF4-FFF2-40B4-BE49-F238E27FC236}">
                <a16:creationId xmlns="" xmlns:a16="http://schemas.microsoft.com/office/drawing/2014/main" id="{17FB41EE-AD81-4D35-8563-216806488F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27518BD-F559-4301-AFFE-2101C3E8651D}"/>
              </a:ext>
            </a:extLst>
          </p:cNvPr>
          <p:cNvSpPr txBox="1"/>
          <p:nvPr/>
        </p:nvSpPr>
        <p:spPr>
          <a:xfrm>
            <a:off x="2471791" y="1774220"/>
            <a:ext cx="1695236" cy="1177245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  <a:scene3d>
              <a:camera prst="perspectiveRigh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720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খোদা</a:t>
            </a:r>
            <a:endParaRPr lang="en-US" sz="7200" b="1" dirty="0">
              <a:solidFill>
                <a:srgbClr val="CC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FAB4FC1-5376-4CE7-9B58-F07C827EF6D9}"/>
              </a:ext>
            </a:extLst>
          </p:cNvPr>
          <p:cNvSpPr txBox="1"/>
          <p:nvPr/>
        </p:nvSpPr>
        <p:spPr>
          <a:xfrm>
            <a:off x="4444430" y="1674048"/>
            <a:ext cx="2689261" cy="1177245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  <a:scene3d>
              <a:camera prst="perspectiveRigh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720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হাফেজ</a:t>
            </a:r>
            <a:endParaRPr lang="en-US" sz="7200" b="1" dirty="0">
              <a:solidFill>
                <a:srgbClr val="CC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3C22C674-CE6A-47A4-A716-776D26474B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514" y="2821781"/>
            <a:ext cx="3228975" cy="12144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DF19F8A-E154-4976-BE92-1BD5B01B76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232" y="3071538"/>
            <a:ext cx="3228975" cy="12144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A623A16-9126-497C-8F04-34290AE828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000" y="3429000"/>
            <a:ext cx="3228975" cy="12144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6ED12402-5CAA-4D18-967A-4E8E9FCA86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939" y="3429000"/>
            <a:ext cx="3228975" cy="12144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C5DA69C0-C9D8-457B-B018-A5CFACC59A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000" y="1073142"/>
            <a:ext cx="3228975" cy="12144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6EB5320A-EC42-43C7-B84B-EB1D71637F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338" y="2792272"/>
            <a:ext cx="3228975" cy="121443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3BF08D11-4782-467C-8B8C-6F6BA5FFC4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359" y="4655703"/>
            <a:ext cx="3228975" cy="121443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3B0757C0-2F4D-4FA2-9DF4-4AECDC5AF7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704" y="2247500"/>
            <a:ext cx="3228975" cy="121443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56EF91E9-AF94-4699-A34B-AF7FD4D0A3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635" y="1468542"/>
            <a:ext cx="3228975" cy="121443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92E95318-FE71-4543-898F-55C8C47FDF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436" y="1790225"/>
            <a:ext cx="3228975" cy="121443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27A9BA9A-52A5-4269-BA14-27E4397751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514" y="861709"/>
            <a:ext cx="3228975" cy="121443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9AD99C8D-2E42-48C0-84E6-E97E7B9477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578" y="4853188"/>
            <a:ext cx="3228975" cy="121443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1335B9C9-00E7-46ED-991F-60BE1C7EB4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450" y="4912410"/>
            <a:ext cx="3228975" cy="121443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CD2C3F70-2DDE-4569-8596-D64BEA9EC1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235" y="983347"/>
            <a:ext cx="3228975" cy="121443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8262A4D9-AC2C-427E-8E89-1709785440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583" y="2565865"/>
            <a:ext cx="3228975" cy="1214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3631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/>
          <p:nvPr/>
        </p:nvSpPr>
        <p:spPr>
          <a:xfrm>
            <a:off x="4776677" y="374754"/>
            <a:ext cx="3094122" cy="3204014"/>
          </a:xfrm>
          <a:prstGeom prst="rect">
            <a:avLst/>
          </a:prstGeom>
          <a:solidFill>
            <a:schemeClr val="tx2"/>
          </a:solidFill>
          <a:effectLst>
            <a:glow rad="101600">
              <a:schemeClr val="accent6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A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AutoShape 2"/>
          <p:cNvSpPr>
            <a:spLocks noChangeArrowheads="1"/>
          </p:cNvSpPr>
          <p:nvPr/>
        </p:nvSpPr>
        <p:spPr bwMode="auto">
          <a:xfrm rot="1542615">
            <a:off x="1006499" y="849461"/>
            <a:ext cx="3601587" cy="2355485"/>
          </a:xfrm>
          <a:prstGeom prst="flowChartMagneticTape">
            <a:avLst/>
          </a:prstGeom>
          <a:solidFill>
            <a:schemeClr val="accent2"/>
          </a:solidFill>
          <a:ln w="9525">
            <a:miter lim="800000"/>
            <a:headEnd/>
            <a:tailEnd/>
          </a:ln>
          <a:scene3d>
            <a:camera prst="legacyPerspectiveFront">
              <a:rot lat="20099996" lon="20099996" rev="0"/>
            </a:camera>
            <a:lightRig rig="legacyFlat2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r>
              <a:rPr lang="en-US" sz="4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Presenter</a:t>
            </a:r>
          </a:p>
        </p:txBody>
      </p:sp>
      <p:pic>
        <p:nvPicPr>
          <p:cNvPr id="51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91666" y="531694"/>
            <a:ext cx="2909586" cy="304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TextBox 1"/>
          <p:cNvSpPr txBox="1">
            <a:spLocks noChangeArrowheads="1"/>
          </p:cNvSpPr>
          <p:nvPr/>
        </p:nvSpPr>
        <p:spPr bwMode="auto">
          <a:xfrm rot="19085780">
            <a:off x="8041110" y="1568752"/>
            <a:ext cx="3170459" cy="584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A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E-mail: </a:t>
            </a:r>
            <a:r>
              <a:rPr lang="en-A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apurbodas2010</a:t>
            </a:r>
            <a:r>
              <a:rPr lang="en-A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@gmail.com</a:t>
            </a:r>
            <a:endParaRPr lang="en-A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A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Call: 01931283048</a:t>
            </a:r>
          </a:p>
        </p:txBody>
      </p:sp>
      <p:pic>
        <p:nvPicPr>
          <p:cNvPr id="15" name="Picture 3" descr="D:\SAIFUL DIGITAL CONTAINT\ANIMATION\bl10 - Copy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965786" y="4267200"/>
            <a:ext cx="1143000" cy="17526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4220526" y="3866228"/>
            <a:ext cx="62618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Apurbo</a:t>
            </a:r>
            <a:r>
              <a:rPr lang="en-A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Kumar Das</a:t>
            </a:r>
          </a:p>
          <a:p>
            <a:pPr algn="ctr"/>
            <a:r>
              <a:rPr lang="en-AU" sz="4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Assistant teacher</a:t>
            </a:r>
          </a:p>
          <a:p>
            <a:pPr algn="ctr"/>
            <a:r>
              <a:rPr lang="en-AU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Little Buds Kindergarten</a:t>
            </a:r>
          </a:p>
          <a:p>
            <a:pPr algn="ctr"/>
            <a:r>
              <a:rPr lang="en-AU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Lockpur</a:t>
            </a:r>
            <a:r>
              <a:rPr lang="en-AU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AU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Fakirhat</a:t>
            </a:r>
            <a:r>
              <a:rPr lang="en-AU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AU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Bagerhat</a:t>
            </a:r>
            <a:r>
              <a:rPr lang="en-AU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062716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6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895601" y="1548826"/>
            <a:ext cx="7047209" cy="3835063"/>
            <a:chOff x="1652760" y="1548825"/>
            <a:chExt cx="7047209" cy="3835063"/>
          </a:xfrm>
        </p:grpSpPr>
        <p:sp>
          <p:nvSpPr>
            <p:cNvPr id="2" name="TextBox 1"/>
            <p:cNvSpPr txBox="1"/>
            <p:nvPr/>
          </p:nvSpPr>
          <p:spPr>
            <a:xfrm>
              <a:off x="3106108" y="1548825"/>
              <a:ext cx="3023584" cy="58477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AU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Lesson Introduce</a:t>
              </a: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652760" y="2920425"/>
              <a:ext cx="6364242" cy="58477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AU" sz="32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Class : Five,             Subject : English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744218" y="4368225"/>
              <a:ext cx="6955751" cy="101566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AU" sz="3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Unit : 21,                              Lesson : 1-2 </a:t>
              </a:r>
            </a:p>
            <a:p>
              <a:pPr algn="ctr"/>
              <a:r>
                <a:rPr lang="en-AU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A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Last january I went to ……. the train station.</a:t>
              </a:r>
              <a:r>
                <a:rPr lang="en-AU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</p:grpSp>
      <p:pic>
        <p:nvPicPr>
          <p:cNvPr id="6" name="Picture 3" descr="D:\SAIFUL DIGITAL CONTAINT\ANIMATION\bl10 - Copy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1676400" y="4724400"/>
            <a:ext cx="1143000" cy="1752600"/>
          </a:xfrm>
          <a:prstGeom prst="rect">
            <a:avLst/>
          </a:prstGeom>
          <a:noFill/>
        </p:spPr>
      </p:pic>
      <p:pic>
        <p:nvPicPr>
          <p:cNvPr id="7" name="Picture 3" descr="D:\SAIFUL DIGITAL CONTAINT\ANIMATION\bl10 - Copy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8915400" y="609600"/>
            <a:ext cx="1143000" cy="1752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20951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824" y="1495887"/>
            <a:ext cx="11527436" cy="48320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A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A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will be able to</a:t>
            </a:r>
          </a:p>
          <a:p>
            <a:endParaRPr lang="en-A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en-A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Understand and enjoy simple stories (4.2.1). </a:t>
            </a:r>
          </a:p>
          <a:p>
            <a:r>
              <a:rPr lang="en-A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A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Read words, phrases and sentences in the text with</a:t>
            </a:r>
          </a:p>
          <a:p>
            <a:r>
              <a:rPr lang="en-A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proper pronunciation, stress and intonation (1.5.1).</a:t>
            </a:r>
          </a:p>
          <a:p>
            <a:r>
              <a:rPr lang="en-A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Make sentences using words and phrases</a:t>
            </a:r>
          </a:p>
          <a:p>
            <a:r>
              <a:rPr lang="en-A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given in the textbook (8.1.1).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27601" y="296059"/>
            <a:ext cx="5696869" cy="769441"/>
          </a:xfrm>
          <a:prstGeom prst="rect">
            <a:avLst/>
          </a:prstGeom>
          <a:gradFill flip="none" rotWithShape="1">
            <a:gsLst>
              <a:gs pos="0">
                <a:srgbClr val="00B05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AU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</a:t>
            </a:r>
            <a:endParaRPr lang="en-AU" sz="4400" b="1" dirty="0"/>
          </a:p>
        </p:txBody>
      </p:sp>
    </p:spTree>
    <p:extLst>
      <p:ext uri="{BB962C8B-B14F-4D97-AF65-F5344CB8AC3E}">
        <p14:creationId xmlns:p14="http://schemas.microsoft.com/office/powerpoint/2010/main" val="254461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2718" y="217361"/>
            <a:ext cx="7200882" cy="646331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none" rtlCol="0">
            <a:spAutoFit/>
          </a:bodyPr>
          <a:lstStyle/>
          <a:p>
            <a:r>
              <a:rPr lang="en-A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Watch the picture and think about this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461" y="898673"/>
            <a:ext cx="5638795" cy="28045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21" y="3827485"/>
            <a:ext cx="5711249" cy="28881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739" y="3841231"/>
            <a:ext cx="5668517" cy="28743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21" y="913663"/>
            <a:ext cx="5696262" cy="280951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9984" y="3718178"/>
            <a:ext cx="12162016" cy="94317"/>
          </a:xfrm>
          <a:prstGeom prst="line">
            <a:avLst/>
          </a:prstGeom>
          <a:ln w="25400" cmpd="dbl">
            <a:solidFill>
              <a:srgbClr val="C00000">
                <a:alpha val="73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6056020" y="863692"/>
            <a:ext cx="0" cy="5994308"/>
          </a:xfrm>
          <a:prstGeom prst="line">
            <a:avLst/>
          </a:prstGeom>
          <a:ln w="25400" cmpd="dbl">
            <a:solidFill>
              <a:srgbClr val="C00000">
                <a:alpha val="73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5921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7028" y="2934326"/>
            <a:ext cx="102517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9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was a great day 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7126" y="1245275"/>
            <a:ext cx="55515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5400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Lesson Declaration</a:t>
            </a:r>
          </a:p>
        </p:txBody>
      </p:sp>
    </p:spTree>
    <p:extLst>
      <p:ext uri="{BB962C8B-B14F-4D97-AF65-F5344CB8AC3E}">
        <p14:creationId xmlns:p14="http://schemas.microsoft.com/office/powerpoint/2010/main" val="740412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be 12"/>
          <p:cNvSpPr/>
          <p:nvPr/>
        </p:nvSpPr>
        <p:spPr>
          <a:xfrm rot="19854926">
            <a:off x="1707867" y="849189"/>
            <a:ext cx="3109687" cy="936128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 work</a:t>
            </a:r>
            <a:endParaRPr lang="en-AU" sz="3600" dirty="0"/>
          </a:p>
        </p:txBody>
      </p:sp>
      <p:sp>
        <p:nvSpPr>
          <p:cNvPr id="14" name="Flowchart: Terminator 13"/>
          <p:cNvSpPr/>
          <p:nvPr/>
        </p:nvSpPr>
        <p:spPr>
          <a:xfrm>
            <a:off x="4267200" y="5029200"/>
            <a:ext cx="6172200" cy="1524000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Try to say the meaning of word.</a:t>
            </a:r>
          </a:p>
          <a:p>
            <a:pPr algn="ctr"/>
            <a:r>
              <a:rPr lang="en-A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you find.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819400" y="2308860"/>
            <a:ext cx="7696200" cy="2339340"/>
            <a:chOff x="1295400" y="2308860"/>
            <a:chExt cx="7696200" cy="233934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5400" y="2308860"/>
              <a:ext cx="4000500" cy="2339340"/>
            </a:xfrm>
            <a:prstGeom prst="rect">
              <a:avLst/>
            </a:prstGeom>
          </p:spPr>
        </p:pic>
        <p:sp>
          <p:nvSpPr>
            <p:cNvPr id="15" name="Left Arrow 14"/>
            <p:cNvSpPr/>
            <p:nvPr/>
          </p:nvSpPr>
          <p:spPr>
            <a:xfrm>
              <a:off x="4348120" y="2362200"/>
              <a:ext cx="4643480" cy="2205147"/>
            </a:xfrm>
            <a:prstGeom prst="leftArrow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1.Find out the new word. And write down on a note book.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257800" y="685799"/>
            <a:ext cx="4953000" cy="1223854"/>
            <a:chOff x="3733800" y="685799"/>
            <a:chExt cx="4953000" cy="1223854"/>
          </a:xfrm>
        </p:grpSpPr>
        <p:sp>
          <p:nvSpPr>
            <p:cNvPr id="16" name="Parallelogram 15"/>
            <p:cNvSpPr/>
            <p:nvPr/>
          </p:nvSpPr>
          <p:spPr>
            <a:xfrm>
              <a:off x="5105400" y="685800"/>
              <a:ext cx="3581400" cy="1223853"/>
            </a:xfrm>
            <a:prstGeom prst="parallelogram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Open your book at page 82</a:t>
              </a: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3800" y="685799"/>
              <a:ext cx="1223853" cy="1223853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8133558" y="4267201"/>
            <a:ext cx="7056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</a:t>
            </a:r>
            <a:endParaRPr lang="en-AU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5163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rved Down Arrow 1"/>
          <p:cNvSpPr/>
          <p:nvPr/>
        </p:nvSpPr>
        <p:spPr>
          <a:xfrm rot="2263534">
            <a:off x="3867573" y="2405354"/>
            <a:ext cx="2488346" cy="1038328"/>
          </a:xfrm>
          <a:prstGeom prst="curved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10" name="Flowchart: Terminator 9"/>
          <p:cNvSpPr/>
          <p:nvPr/>
        </p:nvSpPr>
        <p:spPr>
          <a:xfrm>
            <a:off x="2057400" y="4191000"/>
            <a:ext cx="8001000" cy="1524000"/>
          </a:xfrm>
          <a:prstGeom prst="flowChartTerminator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 your book and put your finger on that word, which I will show.</a:t>
            </a:r>
          </a:p>
        </p:txBody>
      </p:sp>
      <p:sp>
        <p:nvSpPr>
          <p:cNvPr id="11" name="Cube 10"/>
          <p:cNvSpPr/>
          <p:nvPr/>
        </p:nvSpPr>
        <p:spPr>
          <a:xfrm rot="19745165">
            <a:off x="2233097" y="1387674"/>
            <a:ext cx="2679669" cy="882253"/>
          </a:xfrm>
          <a:prstGeom prst="cub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Pair work</a:t>
            </a:r>
            <a:endParaRPr lang="en-AU" sz="3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495300"/>
            <a:ext cx="3676650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7175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8304" y="1447800"/>
            <a:ext cx="9062096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A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Last january I went to a cub camporee. It was my</a:t>
            </a:r>
          </a:p>
          <a:p>
            <a:pPr algn="just"/>
            <a:r>
              <a:rPr lang="en-A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visit to a cub camporee and it was my first </a:t>
            </a:r>
          </a:p>
          <a:p>
            <a:pPr algn="just"/>
            <a:r>
              <a:rPr lang="en-A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away from home! A camporee is a gathering</a:t>
            </a:r>
          </a:p>
          <a:p>
            <a:pPr algn="just"/>
            <a:r>
              <a:rPr lang="en-A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cubs from different parts of Bangladesh. Cubs </a:t>
            </a:r>
          </a:p>
          <a:p>
            <a:pPr algn="just"/>
            <a:r>
              <a:rPr lang="en-A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over the world have their own camporees. The </a:t>
            </a:r>
          </a:p>
          <a:p>
            <a:pPr algn="just"/>
            <a:r>
              <a:rPr lang="en-A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cub camporee took place in </a:t>
            </a:r>
            <a:r>
              <a:rPr lang="en-A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Srimangal</a:t>
            </a:r>
            <a:r>
              <a:rPr lang="en-A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To get there, </a:t>
            </a:r>
          </a:p>
          <a:p>
            <a:pPr algn="just"/>
            <a:r>
              <a:rPr lang="en-A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first travelled from Dhaka to Sylhet. From Sylhet, </a:t>
            </a:r>
          </a:p>
          <a:p>
            <a:pPr algn="just"/>
            <a:r>
              <a:rPr lang="en-A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took a train to </a:t>
            </a:r>
            <a:r>
              <a:rPr lang="en-A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Srimangal</a:t>
            </a:r>
            <a:r>
              <a:rPr lang="en-A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We arrived in the </a:t>
            </a:r>
          </a:p>
          <a:p>
            <a:pPr algn="just"/>
            <a:r>
              <a:rPr lang="en-A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morning, so the weather was nice. We walked to our </a:t>
            </a:r>
          </a:p>
          <a:p>
            <a:pPr algn="just"/>
            <a:r>
              <a:rPr lang="en-A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camp from the train station.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-102870"/>
            <a:ext cx="2743200" cy="21602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99224" y="1444916"/>
            <a:ext cx="7777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cub</a:t>
            </a:r>
            <a:endParaRPr lang="en-AU" sz="32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09700" y="1943681"/>
            <a:ext cx="8915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visit</a:t>
            </a:r>
            <a:endParaRPr lang="en-AU" sz="32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15891" y="2423411"/>
            <a:ext cx="17812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camporee</a:t>
            </a:r>
            <a:endParaRPr lang="en-AU" sz="32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63555" y="2424546"/>
            <a:ext cx="17347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gathering</a:t>
            </a:r>
            <a:endParaRPr lang="en-AU" sz="32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31561" y="2906571"/>
            <a:ext cx="15894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different</a:t>
            </a:r>
            <a:endParaRPr lang="en-AU" sz="3200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89796" y="4368226"/>
            <a:ext cx="16209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travelled</a:t>
            </a:r>
            <a:endParaRPr lang="en-AU" sz="3200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91890" y="5344971"/>
            <a:ext cx="14847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weather</a:t>
            </a:r>
            <a:endParaRPr lang="en-AU" sz="32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43200" y="381001"/>
            <a:ext cx="2936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>
                <a:solidFill>
                  <a:srgbClr val="C00000"/>
                </a:solidFill>
              </a:rPr>
              <a:t>,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10000" y="405826"/>
            <a:ext cx="2936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>
                <a:solidFill>
                  <a:srgbClr val="C00000"/>
                </a:solidFill>
              </a:rPr>
              <a:t>,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15000" y="381001"/>
            <a:ext cx="2936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>
                <a:solidFill>
                  <a:srgbClr val="C00000"/>
                </a:solidFill>
              </a:rPr>
              <a:t>,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485142" y="381001"/>
            <a:ext cx="2936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>
                <a:solidFill>
                  <a:srgbClr val="C00000"/>
                </a:solidFill>
              </a:rPr>
              <a:t>,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276600" y="1015426"/>
            <a:ext cx="2936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>
                <a:solidFill>
                  <a:srgbClr val="C00000"/>
                </a:solidFill>
              </a:rPr>
              <a:t>,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76800" y="1015426"/>
            <a:ext cx="2936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>
                <a:solidFill>
                  <a:srgbClr val="C00000"/>
                </a:solidFill>
              </a:rPr>
              <a:t>,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248400" y="1015426"/>
            <a:ext cx="2936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>
                <a:solidFill>
                  <a:srgbClr val="C00000"/>
                </a:solidFill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4321220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10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7.40741E-7 L -0.39236 -0.1532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18" y="-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07407E-6 L 0.05868 -0.22593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4" y="-1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85185E-6 L -0.20417 -0.2981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08" y="-14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85185E-6 L -0.2566 -0.29815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30" y="-14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81481E-6 L -0.22517 -0.27755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67" y="-1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9.25069E-7 L 0.04028 -0.49029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4" y="-2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15541E-6 L 0.06354 -0.63252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7" y="-316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3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882</TotalTime>
  <Words>580</Words>
  <Application>Microsoft Office PowerPoint</Application>
  <PresentationFormat>Widescreen</PresentationFormat>
  <Paragraphs>133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Calibri</vt:lpstr>
      <vt:lpstr>Corbel</vt:lpstr>
      <vt:lpstr>NikoshBAN</vt:lpstr>
      <vt:lpstr>Times New Roman</vt:lpstr>
      <vt:lpstr>Wingdings</vt:lpstr>
      <vt:lpstr>Wingdings 2</vt:lpstr>
      <vt:lpstr>Frame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ANUP</cp:lastModifiedBy>
  <cp:revision>103</cp:revision>
  <dcterms:created xsi:type="dcterms:W3CDTF">2019-11-20T10:56:52Z</dcterms:created>
  <dcterms:modified xsi:type="dcterms:W3CDTF">2020-04-06T06:29:47Z</dcterms:modified>
</cp:coreProperties>
</file>