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A0897D-38E0-4DAF-9170-0F4BFDB9B399}"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97C10-ECBF-4876-9248-EA6CF3E432D3}" type="slidenum">
              <a:rPr lang="en-US" smtClean="0"/>
              <a:t>‹#›</a:t>
            </a:fld>
            <a:endParaRPr lang="en-US"/>
          </a:p>
        </p:txBody>
      </p:sp>
    </p:spTree>
    <p:extLst>
      <p:ext uri="{BB962C8B-B14F-4D97-AF65-F5344CB8AC3E}">
        <p14:creationId xmlns:p14="http://schemas.microsoft.com/office/powerpoint/2010/main" val="3214997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A0897D-38E0-4DAF-9170-0F4BFDB9B399}"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97C10-ECBF-4876-9248-EA6CF3E432D3}" type="slidenum">
              <a:rPr lang="en-US" smtClean="0"/>
              <a:t>‹#›</a:t>
            </a:fld>
            <a:endParaRPr lang="en-US"/>
          </a:p>
        </p:txBody>
      </p:sp>
    </p:spTree>
    <p:extLst>
      <p:ext uri="{BB962C8B-B14F-4D97-AF65-F5344CB8AC3E}">
        <p14:creationId xmlns:p14="http://schemas.microsoft.com/office/powerpoint/2010/main" val="2044362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A0897D-38E0-4DAF-9170-0F4BFDB9B399}"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97C10-ECBF-4876-9248-EA6CF3E432D3}" type="slidenum">
              <a:rPr lang="en-US" smtClean="0"/>
              <a:t>‹#›</a:t>
            </a:fld>
            <a:endParaRPr lang="en-US"/>
          </a:p>
        </p:txBody>
      </p:sp>
    </p:spTree>
    <p:extLst>
      <p:ext uri="{BB962C8B-B14F-4D97-AF65-F5344CB8AC3E}">
        <p14:creationId xmlns:p14="http://schemas.microsoft.com/office/powerpoint/2010/main" val="1480271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A0897D-38E0-4DAF-9170-0F4BFDB9B399}"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97C10-ECBF-4876-9248-EA6CF3E432D3}" type="slidenum">
              <a:rPr lang="en-US" smtClean="0"/>
              <a:t>‹#›</a:t>
            </a:fld>
            <a:endParaRPr lang="en-US"/>
          </a:p>
        </p:txBody>
      </p:sp>
    </p:spTree>
    <p:extLst>
      <p:ext uri="{BB962C8B-B14F-4D97-AF65-F5344CB8AC3E}">
        <p14:creationId xmlns:p14="http://schemas.microsoft.com/office/powerpoint/2010/main" val="1564288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A0897D-38E0-4DAF-9170-0F4BFDB9B399}"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97C10-ECBF-4876-9248-EA6CF3E432D3}" type="slidenum">
              <a:rPr lang="en-US" smtClean="0"/>
              <a:t>‹#›</a:t>
            </a:fld>
            <a:endParaRPr lang="en-US"/>
          </a:p>
        </p:txBody>
      </p:sp>
    </p:spTree>
    <p:extLst>
      <p:ext uri="{BB962C8B-B14F-4D97-AF65-F5344CB8AC3E}">
        <p14:creationId xmlns:p14="http://schemas.microsoft.com/office/powerpoint/2010/main" val="3210902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A0897D-38E0-4DAF-9170-0F4BFDB9B399}" type="datetimeFigureOut">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397C10-ECBF-4876-9248-EA6CF3E432D3}" type="slidenum">
              <a:rPr lang="en-US" smtClean="0"/>
              <a:t>‹#›</a:t>
            </a:fld>
            <a:endParaRPr lang="en-US"/>
          </a:p>
        </p:txBody>
      </p:sp>
    </p:spTree>
    <p:extLst>
      <p:ext uri="{BB962C8B-B14F-4D97-AF65-F5344CB8AC3E}">
        <p14:creationId xmlns:p14="http://schemas.microsoft.com/office/powerpoint/2010/main" val="24823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A0897D-38E0-4DAF-9170-0F4BFDB9B399}" type="datetimeFigureOut">
              <a:rPr lang="en-US" smtClean="0"/>
              <a:t>4/7/2020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397C10-ECBF-4876-9248-EA6CF3E432D3}" type="slidenum">
              <a:rPr lang="en-US" smtClean="0"/>
              <a:t>‹#›</a:t>
            </a:fld>
            <a:endParaRPr lang="en-US"/>
          </a:p>
        </p:txBody>
      </p:sp>
    </p:spTree>
    <p:extLst>
      <p:ext uri="{BB962C8B-B14F-4D97-AF65-F5344CB8AC3E}">
        <p14:creationId xmlns:p14="http://schemas.microsoft.com/office/powerpoint/2010/main" val="381124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A0897D-38E0-4DAF-9170-0F4BFDB9B399}" type="datetimeFigureOut">
              <a:rPr lang="en-US" smtClean="0"/>
              <a:t>4/7/2020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397C10-ECBF-4876-9248-EA6CF3E432D3}" type="slidenum">
              <a:rPr lang="en-US" smtClean="0"/>
              <a:t>‹#›</a:t>
            </a:fld>
            <a:endParaRPr lang="en-US"/>
          </a:p>
        </p:txBody>
      </p:sp>
    </p:spTree>
    <p:extLst>
      <p:ext uri="{BB962C8B-B14F-4D97-AF65-F5344CB8AC3E}">
        <p14:creationId xmlns:p14="http://schemas.microsoft.com/office/powerpoint/2010/main" val="1995570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A0897D-38E0-4DAF-9170-0F4BFDB9B399}" type="datetimeFigureOut">
              <a:rPr lang="en-US" smtClean="0"/>
              <a:t>4/7/2020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397C10-ECBF-4876-9248-EA6CF3E432D3}" type="slidenum">
              <a:rPr lang="en-US" smtClean="0"/>
              <a:t>‹#›</a:t>
            </a:fld>
            <a:endParaRPr lang="en-US"/>
          </a:p>
        </p:txBody>
      </p:sp>
    </p:spTree>
    <p:extLst>
      <p:ext uri="{BB962C8B-B14F-4D97-AF65-F5344CB8AC3E}">
        <p14:creationId xmlns:p14="http://schemas.microsoft.com/office/powerpoint/2010/main" val="4070368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A0897D-38E0-4DAF-9170-0F4BFDB9B399}" type="datetimeFigureOut">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397C10-ECBF-4876-9248-EA6CF3E432D3}" type="slidenum">
              <a:rPr lang="en-US" smtClean="0"/>
              <a:t>‹#›</a:t>
            </a:fld>
            <a:endParaRPr lang="en-US"/>
          </a:p>
        </p:txBody>
      </p:sp>
    </p:spTree>
    <p:extLst>
      <p:ext uri="{BB962C8B-B14F-4D97-AF65-F5344CB8AC3E}">
        <p14:creationId xmlns:p14="http://schemas.microsoft.com/office/powerpoint/2010/main" val="3888289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A0897D-38E0-4DAF-9170-0F4BFDB9B399}" type="datetimeFigureOut">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397C10-ECBF-4876-9248-EA6CF3E432D3}" type="slidenum">
              <a:rPr lang="en-US" smtClean="0"/>
              <a:t>‹#›</a:t>
            </a:fld>
            <a:endParaRPr lang="en-US"/>
          </a:p>
        </p:txBody>
      </p:sp>
    </p:spTree>
    <p:extLst>
      <p:ext uri="{BB962C8B-B14F-4D97-AF65-F5344CB8AC3E}">
        <p14:creationId xmlns:p14="http://schemas.microsoft.com/office/powerpoint/2010/main" val="692323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A0897D-38E0-4DAF-9170-0F4BFDB9B399}" type="datetimeFigureOut">
              <a:rPr lang="en-US" smtClean="0"/>
              <a:t>4/7/2020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397C10-ECBF-4876-9248-EA6CF3E432D3}" type="slidenum">
              <a:rPr lang="en-US" smtClean="0"/>
              <a:t>‹#›</a:t>
            </a:fld>
            <a:endParaRPr lang="en-US"/>
          </a:p>
        </p:txBody>
      </p:sp>
    </p:spTree>
    <p:extLst>
      <p:ext uri="{BB962C8B-B14F-4D97-AF65-F5344CB8AC3E}">
        <p14:creationId xmlns:p14="http://schemas.microsoft.com/office/powerpoint/2010/main" val="353278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g"/></Relationships>
</file>

<file path=ppt/slides/_rels/slide1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37.jpg"/></Relationships>
</file>

<file path=ppt/slides/_rels/slide1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 Id="rId6" Type="http://schemas.openxmlformats.org/officeDocument/2006/relationships/image" Target="../media/image43.jpg"/><Relationship Id="rId5" Type="http://schemas.openxmlformats.org/officeDocument/2006/relationships/image" Target="../media/image42.jpeg"/><Relationship Id="rId4" Type="http://schemas.openxmlformats.org/officeDocument/2006/relationships/image" Target="../media/image41.jpg"/></Relationships>
</file>

<file path=ppt/slides/_rels/slide14.xml.rels><?xml version="1.0" encoding="UTF-8" standalone="yes"?>
<Relationships xmlns="http://schemas.openxmlformats.org/package/2006/relationships"><Relationship Id="rId3" Type="http://schemas.openxmlformats.org/officeDocument/2006/relationships/image" Target="../media/image45.jpg"/><Relationship Id="rId7" Type="http://schemas.openxmlformats.org/officeDocument/2006/relationships/image" Target="../media/image48.jpg"/><Relationship Id="rId2" Type="http://schemas.openxmlformats.org/officeDocument/2006/relationships/image" Target="../media/image44.jp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31.jpg"/><Relationship Id="rId4" Type="http://schemas.openxmlformats.org/officeDocument/2006/relationships/image" Target="../media/image46.jpg"/></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g"/><Relationship Id="rId4" Type="http://schemas.openxmlformats.org/officeDocument/2006/relationships/image" Target="../media/image51.jpg"/></Relationships>
</file>

<file path=ppt/slides/_rels/slide1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gif"/><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TextBox 2"/>
          <p:cNvSpPr txBox="1"/>
          <p:nvPr/>
        </p:nvSpPr>
        <p:spPr>
          <a:xfrm>
            <a:off x="2165444" y="1098332"/>
            <a:ext cx="7696200" cy="6705600"/>
          </a:xfrm>
          <a:prstGeom prst="rect">
            <a:avLst/>
          </a:prstGeom>
          <a:noFill/>
        </p:spPr>
        <p:txBody>
          <a:bodyPr wrap="square" rtlCol="0">
            <a:prstTxWarp prst="textArchUpPour">
              <a:avLst/>
            </a:prstTxWarp>
            <a:spAutoFit/>
          </a:bodyPr>
          <a:lstStyle/>
          <a:p>
            <a:pPr algn="ctr"/>
            <a:r>
              <a:rPr lang="bn-IN" sz="6000" b="1" dirty="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latin typeface="NikoshBAN" pitchFamily="2" charset="0"/>
                <a:cs typeface="NikoshBAN" pitchFamily="2" charset="0"/>
              </a:rPr>
              <a:t>স্বাগতম </a:t>
            </a:r>
            <a:endParaRPr lang="en-US" sz="6000" b="1" dirty="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latin typeface="NikoshBAN" pitchFamily="2" charset="0"/>
              <a:cs typeface="NikoshBAN" pitchFamily="2"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0000"/>
          <a:stretch/>
        </p:blipFill>
        <p:spPr>
          <a:xfrm>
            <a:off x="6199239" y="0"/>
            <a:ext cx="4572000" cy="685800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48871"/>
          <a:stretch/>
        </p:blipFill>
        <p:spPr>
          <a:xfrm>
            <a:off x="1524000" y="0"/>
            <a:ext cx="4675239" cy="6858000"/>
          </a:xfrm>
          <a:prstGeom prst="rect">
            <a:avLst/>
          </a:prstGeom>
        </p:spPr>
      </p:pic>
    </p:spTree>
    <p:extLst>
      <p:ext uri="{BB962C8B-B14F-4D97-AF65-F5344CB8AC3E}">
        <p14:creationId xmlns:p14="http://schemas.microsoft.com/office/powerpoint/2010/main" val="14376469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0"/>
                                        <p:tgtEl>
                                          <p:spTgt spid="4"/>
                                        </p:tgtEl>
                                        <p:attrNameLst>
                                          <p:attrName>ppt_x</p:attrName>
                                        </p:attrNameLst>
                                      </p:cBhvr>
                                      <p:tavLst>
                                        <p:tav tm="0">
                                          <p:val>
                                            <p:strVal val="ppt_x"/>
                                          </p:val>
                                        </p:tav>
                                        <p:tav tm="100000">
                                          <p:val>
                                            <p:strVal val="1+ppt_w/2"/>
                                          </p:val>
                                        </p:tav>
                                      </p:tavLst>
                                    </p:anim>
                                    <p:anim calcmode="lin" valueType="num">
                                      <p:cBhvr additive="base">
                                        <p:cTn id="7" dur="5000"/>
                                        <p:tgtEl>
                                          <p:spTgt spid="4"/>
                                        </p:tgtEl>
                                        <p:attrNameLst>
                                          <p:attrName>ppt_y</p:attrName>
                                        </p:attrNameLst>
                                      </p:cBhvr>
                                      <p:tavLst>
                                        <p:tav tm="0">
                                          <p:val>
                                            <p:strVal val="ppt_y"/>
                                          </p:val>
                                        </p:tav>
                                        <p:tav tm="100000">
                                          <p:val>
                                            <p:strVal val="ppt_y"/>
                                          </p:val>
                                        </p:tav>
                                      </p:tavLst>
                                    </p:anim>
                                    <p:set>
                                      <p:cBhvr>
                                        <p:cTn id="8" dur="1" fill="hold">
                                          <p:stCondLst>
                                            <p:cond delay="4999"/>
                                          </p:stCondLst>
                                        </p:cTn>
                                        <p:tgtEl>
                                          <p:spTgt spid="4"/>
                                        </p:tgtEl>
                                        <p:attrNameLst>
                                          <p:attrName>style.visibility</p:attrName>
                                        </p:attrNameLst>
                                      </p:cBhvr>
                                      <p:to>
                                        <p:strVal val="hidden"/>
                                      </p:to>
                                    </p:set>
                                  </p:childTnLst>
                                </p:cTn>
                              </p:par>
                              <p:par>
                                <p:cTn id="9" presetID="2" presetClass="exit" presetSubtype="8" fill="hold" nodeType="withEffect">
                                  <p:stCondLst>
                                    <p:cond delay="0"/>
                                  </p:stCondLst>
                                  <p:childTnLst>
                                    <p:anim calcmode="lin" valueType="num">
                                      <p:cBhvr additive="base">
                                        <p:cTn id="10" dur="5000"/>
                                        <p:tgtEl>
                                          <p:spTgt spid="7"/>
                                        </p:tgtEl>
                                        <p:attrNameLst>
                                          <p:attrName>ppt_x</p:attrName>
                                        </p:attrNameLst>
                                      </p:cBhvr>
                                      <p:tavLst>
                                        <p:tav tm="0">
                                          <p:val>
                                            <p:strVal val="ppt_x"/>
                                          </p:val>
                                        </p:tav>
                                        <p:tav tm="100000">
                                          <p:val>
                                            <p:strVal val="0-ppt_w/2"/>
                                          </p:val>
                                        </p:tav>
                                      </p:tavLst>
                                    </p:anim>
                                    <p:anim calcmode="lin" valueType="num">
                                      <p:cBhvr additive="base">
                                        <p:cTn id="11" dur="5000"/>
                                        <p:tgtEl>
                                          <p:spTgt spid="7"/>
                                        </p:tgtEl>
                                        <p:attrNameLst>
                                          <p:attrName>ppt_y</p:attrName>
                                        </p:attrNameLst>
                                      </p:cBhvr>
                                      <p:tavLst>
                                        <p:tav tm="0">
                                          <p:val>
                                            <p:strVal val="ppt_y"/>
                                          </p:val>
                                        </p:tav>
                                        <p:tav tm="100000">
                                          <p:val>
                                            <p:strVal val="ppt_y"/>
                                          </p:val>
                                        </p:tav>
                                      </p:tavLst>
                                    </p:anim>
                                    <p:set>
                                      <p:cBhvr>
                                        <p:cTn id="12" dur="1" fill="hold">
                                          <p:stCondLst>
                                            <p:cond delay="49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Scale>
                                      <p:cBhvr>
                                        <p:cTn id="1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
                                        </p:tgtEl>
                                        <p:attrNameLst>
                                          <p:attrName>ppt_x</p:attrName>
                                          <p:attrName>ppt_y</p:attrName>
                                        </p:attrNameLst>
                                      </p:cBhvr>
                                    </p:animMotion>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1"/>
            <a:ext cx="9144000" cy="685800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19275756">
            <a:off x="1405365" y="153266"/>
            <a:ext cx="2590800" cy="1926466"/>
          </a:xfrm>
          <a:prstGeom prst="rect">
            <a:avLst/>
          </a:prstGeom>
          <a:noFill/>
        </p:spPr>
        <p:txBody>
          <a:bodyPr wrap="square" rtlCol="0">
            <a:prstTxWarp prst="textArchUpPour">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একক কাজ </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1075" r="21901"/>
          <a:stretch/>
        </p:blipFill>
        <p:spPr>
          <a:xfrm>
            <a:off x="2079211" y="581865"/>
            <a:ext cx="1830858" cy="2189070"/>
          </a:xfrm>
          <a:prstGeom prst="ellipse">
            <a:avLst/>
          </a:prstGeom>
          <a:ln>
            <a:noFill/>
          </a:ln>
          <a:effectLst>
            <a:softEdge rad="112500"/>
          </a:effectLst>
        </p:spPr>
      </p:pic>
      <p:sp>
        <p:nvSpPr>
          <p:cNvPr id="6" name="TextBox 5"/>
          <p:cNvSpPr txBox="1"/>
          <p:nvPr/>
        </p:nvSpPr>
        <p:spPr>
          <a:xfrm>
            <a:off x="3969327" y="261003"/>
            <a:ext cx="64770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IN" sz="2400" dirty="0">
                <a:solidFill>
                  <a:srgbClr val="FF0000"/>
                </a:solidFill>
                <a:latin typeface="NikoshBAN" pitchFamily="2" charset="0"/>
                <a:cs typeface="NikoshBAN" pitchFamily="2" charset="0"/>
              </a:rPr>
              <a:t>প্রশ্নঃ কাজী নজরুল ইসলাম বাংলা কোন মাসে জন্মগ্রহণ করেন? </a:t>
            </a:r>
            <a:endParaRPr lang="en-US" sz="2400" dirty="0">
              <a:solidFill>
                <a:srgbClr val="FF0000"/>
              </a:solidFill>
              <a:latin typeface="NikoshBAN" pitchFamily="2" charset="0"/>
              <a:cs typeface="NikoshBAN" pitchFamily="2" charset="0"/>
            </a:endParaRPr>
          </a:p>
        </p:txBody>
      </p:sp>
      <p:sp>
        <p:nvSpPr>
          <p:cNvPr id="7" name="TextBox 6"/>
          <p:cNvSpPr txBox="1"/>
          <p:nvPr/>
        </p:nvSpPr>
        <p:spPr>
          <a:xfrm>
            <a:off x="3969327" y="1551705"/>
            <a:ext cx="6477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IN" sz="2800" dirty="0">
                <a:solidFill>
                  <a:srgbClr val="0070C0"/>
                </a:solidFill>
                <a:latin typeface="NikoshBAN" pitchFamily="2" charset="0"/>
                <a:cs typeface="NikoshBAN" pitchFamily="2" charset="0"/>
              </a:rPr>
              <a:t>প্রশ্নঃ কাজী নজরুল ইসলামের উপাধি কী ?  </a:t>
            </a:r>
            <a:endParaRPr lang="en-US" sz="2800" dirty="0">
              <a:solidFill>
                <a:srgbClr val="0070C0"/>
              </a:solidFill>
              <a:latin typeface="NikoshBAN" pitchFamily="2" charset="0"/>
              <a:cs typeface="NikoshBAN" pitchFamily="2" charset="0"/>
            </a:endParaRPr>
          </a:p>
        </p:txBody>
      </p:sp>
      <p:sp>
        <p:nvSpPr>
          <p:cNvPr id="8" name="TextBox 7"/>
          <p:cNvSpPr txBox="1"/>
          <p:nvPr/>
        </p:nvSpPr>
        <p:spPr>
          <a:xfrm>
            <a:off x="1683327" y="2884714"/>
            <a:ext cx="87630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IN" sz="2800" dirty="0">
                <a:solidFill>
                  <a:schemeClr val="accent2">
                    <a:lumMod val="75000"/>
                  </a:schemeClr>
                </a:solidFill>
                <a:latin typeface="NikoshBAN" pitchFamily="2" charset="0"/>
                <a:cs typeface="NikoshBAN" pitchFamily="2" charset="0"/>
              </a:rPr>
              <a:t>প্রশ্নঃ চণ্ডাল কী ? </a:t>
            </a:r>
            <a:endParaRPr lang="en-US" sz="2800" dirty="0">
              <a:solidFill>
                <a:schemeClr val="accent2">
                  <a:lumMod val="75000"/>
                </a:schemeClr>
              </a:solidFill>
              <a:latin typeface="NikoshBAN" pitchFamily="2" charset="0"/>
              <a:cs typeface="NikoshBAN" pitchFamily="2" charset="0"/>
            </a:endParaRPr>
          </a:p>
        </p:txBody>
      </p:sp>
      <p:sp>
        <p:nvSpPr>
          <p:cNvPr id="9" name="TextBox 8"/>
          <p:cNvSpPr txBox="1"/>
          <p:nvPr/>
        </p:nvSpPr>
        <p:spPr>
          <a:xfrm>
            <a:off x="1683326" y="4215784"/>
            <a:ext cx="87630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IN" sz="2800" dirty="0">
                <a:solidFill>
                  <a:srgbClr val="7030A0"/>
                </a:solidFill>
                <a:latin typeface="NikoshBAN" pitchFamily="2" charset="0"/>
                <a:cs typeface="NikoshBAN" pitchFamily="2" charset="0"/>
              </a:rPr>
              <a:t>প্রশ্নঃ কাজী নজরুল ইসলামের মায়ের নাম কী ? </a:t>
            </a:r>
            <a:endParaRPr lang="en-US" sz="2800" dirty="0">
              <a:solidFill>
                <a:srgbClr val="7030A0"/>
              </a:solidFill>
              <a:latin typeface="NikoshBAN" pitchFamily="2" charset="0"/>
              <a:cs typeface="NikoshBAN" pitchFamily="2" charset="0"/>
            </a:endParaRPr>
          </a:p>
        </p:txBody>
      </p:sp>
      <p:sp>
        <p:nvSpPr>
          <p:cNvPr id="10" name="TextBox 9"/>
          <p:cNvSpPr txBox="1"/>
          <p:nvPr/>
        </p:nvSpPr>
        <p:spPr>
          <a:xfrm>
            <a:off x="1676400" y="5587854"/>
            <a:ext cx="8769927"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IN" sz="2800" dirty="0">
                <a:solidFill>
                  <a:srgbClr val="00B050"/>
                </a:solidFill>
                <a:latin typeface="NikoshBAN" pitchFamily="2" charset="0"/>
                <a:cs typeface="NikoshBAN" pitchFamily="2" charset="0"/>
              </a:rPr>
              <a:t>প্রশ্নঃ বিষের বাঁশি কী ?  </a:t>
            </a:r>
            <a:endParaRPr lang="en-US" sz="2800" dirty="0">
              <a:solidFill>
                <a:srgbClr val="00B050"/>
              </a:solidFill>
              <a:latin typeface="NikoshBAN" pitchFamily="2" charset="0"/>
              <a:cs typeface="NikoshBAN" pitchFamily="2" charset="0"/>
            </a:endParaRPr>
          </a:p>
        </p:txBody>
      </p:sp>
      <p:sp>
        <p:nvSpPr>
          <p:cNvPr id="11" name="TextBox 10"/>
          <p:cNvSpPr txBox="1"/>
          <p:nvPr/>
        </p:nvSpPr>
        <p:spPr>
          <a:xfrm>
            <a:off x="3969327" y="819829"/>
            <a:ext cx="64770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IN" sz="2800" dirty="0">
                <a:solidFill>
                  <a:srgbClr val="FF0000"/>
                </a:solidFill>
                <a:latin typeface="NikoshBAN" pitchFamily="2" charset="0"/>
                <a:cs typeface="NikoshBAN" pitchFamily="2" charset="0"/>
              </a:rPr>
              <a:t>উত্তরঃ  জ্যৈষ্ঠ মাসে। </a:t>
            </a:r>
            <a:endParaRPr lang="en-US" sz="2800" dirty="0">
              <a:solidFill>
                <a:srgbClr val="FF0000"/>
              </a:solidFill>
              <a:latin typeface="NikoshBAN" pitchFamily="2" charset="0"/>
              <a:cs typeface="NikoshBAN" pitchFamily="2" charset="0"/>
            </a:endParaRPr>
          </a:p>
        </p:txBody>
      </p:sp>
      <p:sp>
        <p:nvSpPr>
          <p:cNvPr id="12" name="TextBox 11"/>
          <p:cNvSpPr txBox="1"/>
          <p:nvPr/>
        </p:nvSpPr>
        <p:spPr>
          <a:xfrm>
            <a:off x="3969327" y="2177675"/>
            <a:ext cx="6477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IN" sz="2800" dirty="0">
                <a:solidFill>
                  <a:srgbClr val="0070C0"/>
                </a:solidFill>
                <a:latin typeface="NikoshBAN" pitchFamily="2" charset="0"/>
                <a:cs typeface="NikoshBAN" pitchFamily="2" charset="0"/>
              </a:rPr>
              <a:t>উত্তরঃ  বিদ্রোহী কবি। </a:t>
            </a:r>
            <a:endParaRPr lang="en-US" sz="2800" dirty="0">
              <a:solidFill>
                <a:srgbClr val="0070C0"/>
              </a:solidFill>
              <a:latin typeface="NikoshBAN" pitchFamily="2" charset="0"/>
              <a:cs typeface="NikoshBAN" pitchFamily="2" charset="0"/>
            </a:endParaRPr>
          </a:p>
        </p:txBody>
      </p:sp>
      <p:sp>
        <p:nvSpPr>
          <p:cNvPr id="13" name="TextBox 12"/>
          <p:cNvSpPr txBox="1"/>
          <p:nvPr/>
        </p:nvSpPr>
        <p:spPr>
          <a:xfrm>
            <a:off x="1676399" y="3478048"/>
            <a:ext cx="8769928"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IN" sz="2800" dirty="0">
                <a:solidFill>
                  <a:schemeClr val="accent2">
                    <a:lumMod val="75000"/>
                  </a:schemeClr>
                </a:solidFill>
                <a:latin typeface="NikoshBAN" pitchFamily="2" charset="0"/>
                <a:cs typeface="NikoshBAN" pitchFamily="2" charset="0"/>
              </a:rPr>
              <a:t>উত্তরঃ  হিন্দু বর্ণব্যবস্থায় নিম্নবর্ণের লোক। </a:t>
            </a:r>
            <a:endParaRPr lang="en-US" sz="2800" dirty="0">
              <a:solidFill>
                <a:schemeClr val="accent2">
                  <a:lumMod val="75000"/>
                </a:schemeClr>
              </a:solidFill>
              <a:latin typeface="NikoshBAN" pitchFamily="2" charset="0"/>
              <a:cs typeface="NikoshBAN" pitchFamily="2" charset="0"/>
            </a:endParaRPr>
          </a:p>
        </p:txBody>
      </p:sp>
      <p:sp>
        <p:nvSpPr>
          <p:cNvPr id="14" name="TextBox 13"/>
          <p:cNvSpPr txBox="1"/>
          <p:nvPr/>
        </p:nvSpPr>
        <p:spPr>
          <a:xfrm>
            <a:off x="1676399" y="4811992"/>
            <a:ext cx="8769927"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IN" sz="2800" dirty="0">
                <a:solidFill>
                  <a:srgbClr val="7030A0"/>
                </a:solidFill>
                <a:latin typeface="NikoshBAN" pitchFamily="2" charset="0"/>
                <a:cs typeface="NikoshBAN" pitchFamily="2" charset="0"/>
              </a:rPr>
              <a:t>উত্তরঃ  জাহেদা খাতুন। </a:t>
            </a:r>
            <a:endParaRPr lang="en-US" sz="2800" dirty="0">
              <a:solidFill>
                <a:srgbClr val="7030A0"/>
              </a:solidFill>
              <a:latin typeface="NikoshBAN" pitchFamily="2" charset="0"/>
              <a:cs typeface="NikoshBAN" pitchFamily="2" charset="0"/>
            </a:endParaRPr>
          </a:p>
        </p:txBody>
      </p:sp>
      <p:sp>
        <p:nvSpPr>
          <p:cNvPr id="15" name="TextBox 14"/>
          <p:cNvSpPr txBox="1"/>
          <p:nvPr/>
        </p:nvSpPr>
        <p:spPr>
          <a:xfrm>
            <a:off x="1676400" y="6199910"/>
            <a:ext cx="8769927"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IN" sz="2800" dirty="0">
                <a:solidFill>
                  <a:srgbClr val="00B050"/>
                </a:solidFill>
                <a:latin typeface="NikoshBAN" pitchFamily="2" charset="0"/>
                <a:cs typeface="NikoshBAN" pitchFamily="2" charset="0"/>
              </a:rPr>
              <a:t>উত্তরঃ  নজরুলের একটি কাব্যগ্রন্থ। </a:t>
            </a:r>
            <a:endParaRPr lang="en-US" sz="2800" dirty="0">
              <a:solidFill>
                <a:srgbClr val="00B050"/>
              </a:solidFill>
              <a:latin typeface="NikoshBAN" pitchFamily="2" charset="0"/>
              <a:cs typeface="NikoshBAN" pitchFamily="2" charset="0"/>
            </a:endParaRPr>
          </a:p>
        </p:txBody>
      </p:sp>
    </p:spTree>
    <p:extLst>
      <p:ext uri="{BB962C8B-B14F-4D97-AF65-F5344CB8AC3E}">
        <p14:creationId xmlns:p14="http://schemas.microsoft.com/office/powerpoint/2010/main" val="362302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11"/>
                                        </p:tgtEl>
                                        <p:attrNameLst>
                                          <p:attrName>style.visibility</p:attrName>
                                        </p:attrNameLst>
                                      </p:cBhvr>
                                      <p:to>
                                        <p:strVal val="visible"/>
                                      </p:to>
                                    </p:set>
                                    <p:anim by="(-#ppt_w*2)" calcmode="lin" valueType="num">
                                      <p:cBhvr rctx="PPT">
                                        <p:cTn id="15" dur="500" autoRev="1" fill="hold">
                                          <p:stCondLst>
                                            <p:cond delay="0"/>
                                          </p:stCondLst>
                                        </p:cTn>
                                        <p:tgtEl>
                                          <p:spTgt spid="11"/>
                                        </p:tgtEl>
                                        <p:attrNameLst>
                                          <p:attrName>ppt_w</p:attrName>
                                        </p:attrNameLst>
                                      </p:cBhvr>
                                    </p:anim>
                                    <p:anim by="(#ppt_w*0.50)" calcmode="lin" valueType="num">
                                      <p:cBhvr>
                                        <p:cTn id="16" dur="500" decel="50000" autoRev="1" fill="hold">
                                          <p:stCondLst>
                                            <p:cond delay="0"/>
                                          </p:stCondLst>
                                        </p:cTn>
                                        <p:tgtEl>
                                          <p:spTgt spid="11"/>
                                        </p:tgtEl>
                                        <p:attrNameLst>
                                          <p:attrName>ppt_x</p:attrName>
                                        </p:attrNameLst>
                                      </p:cBhvr>
                                    </p:anim>
                                    <p:anim from="(-#ppt_h/2)" to="(#ppt_y)" calcmode="lin" valueType="num">
                                      <p:cBhvr>
                                        <p:cTn id="17" dur="1000" fill="hold">
                                          <p:stCondLst>
                                            <p:cond delay="0"/>
                                          </p:stCondLst>
                                        </p:cTn>
                                        <p:tgtEl>
                                          <p:spTgt spid="11"/>
                                        </p:tgtEl>
                                        <p:attrNameLst>
                                          <p:attrName>ppt_y</p:attrName>
                                        </p:attrNameLst>
                                      </p:cBhvr>
                                    </p:anim>
                                    <p:animRot by="21600000">
                                      <p:cBhvr>
                                        <p:cTn id="18" dur="1000" fill="hold">
                                          <p:stCondLst>
                                            <p:cond delay="0"/>
                                          </p:stCondLst>
                                        </p:cTn>
                                        <p:tgtEl>
                                          <p:spTgt spid="11"/>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Scale>
                                      <p:cBhvr>
                                        <p:cTn id="23"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7"/>
                                        </p:tgtEl>
                                        <p:attrNameLst>
                                          <p:attrName>ppt_x</p:attrName>
                                          <p:attrName>ppt_y</p:attrName>
                                        </p:attrNameLst>
                                      </p:cBhvr>
                                    </p:animMotion>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2"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Scale>
                                      <p:cBhvr>
                                        <p:cTn id="30"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2"/>
                                        </p:tgtEl>
                                        <p:attrNameLst>
                                          <p:attrName>ppt_x</p:attrName>
                                          <p:attrName>ppt_y</p:attrName>
                                        </p:attrNameLst>
                                      </p:cBhvr>
                                    </p:animMotion>
                                    <p:animEffect transition="in" filter="fade">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80">
                                          <p:stCondLst>
                                            <p:cond delay="0"/>
                                          </p:stCondLst>
                                        </p:cTn>
                                        <p:tgtEl>
                                          <p:spTgt spid="8"/>
                                        </p:tgtEl>
                                      </p:cBhvr>
                                    </p:animEffect>
                                    <p:anim calcmode="lin" valueType="num">
                                      <p:cBhvr>
                                        <p:cTn id="3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3" dur="26">
                                          <p:stCondLst>
                                            <p:cond delay="650"/>
                                          </p:stCondLst>
                                        </p:cTn>
                                        <p:tgtEl>
                                          <p:spTgt spid="8"/>
                                        </p:tgtEl>
                                      </p:cBhvr>
                                      <p:to x="100000" y="60000"/>
                                    </p:animScale>
                                    <p:animScale>
                                      <p:cBhvr>
                                        <p:cTn id="44" dur="166" decel="50000">
                                          <p:stCondLst>
                                            <p:cond delay="676"/>
                                          </p:stCondLst>
                                        </p:cTn>
                                        <p:tgtEl>
                                          <p:spTgt spid="8"/>
                                        </p:tgtEl>
                                      </p:cBhvr>
                                      <p:to x="100000" y="100000"/>
                                    </p:animScale>
                                    <p:animScale>
                                      <p:cBhvr>
                                        <p:cTn id="45" dur="26">
                                          <p:stCondLst>
                                            <p:cond delay="1312"/>
                                          </p:stCondLst>
                                        </p:cTn>
                                        <p:tgtEl>
                                          <p:spTgt spid="8"/>
                                        </p:tgtEl>
                                      </p:cBhvr>
                                      <p:to x="100000" y="80000"/>
                                    </p:animScale>
                                    <p:animScale>
                                      <p:cBhvr>
                                        <p:cTn id="46" dur="166" decel="50000">
                                          <p:stCondLst>
                                            <p:cond delay="1338"/>
                                          </p:stCondLst>
                                        </p:cTn>
                                        <p:tgtEl>
                                          <p:spTgt spid="8"/>
                                        </p:tgtEl>
                                      </p:cBhvr>
                                      <p:to x="100000" y="100000"/>
                                    </p:animScale>
                                    <p:animScale>
                                      <p:cBhvr>
                                        <p:cTn id="47" dur="26">
                                          <p:stCondLst>
                                            <p:cond delay="1642"/>
                                          </p:stCondLst>
                                        </p:cTn>
                                        <p:tgtEl>
                                          <p:spTgt spid="8"/>
                                        </p:tgtEl>
                                      </p:cBhvr>
                                      <p:to x="100000" y="90000"/>
                                    </p:animScale>
                                    <p:animScale>
                                      <p:cBhvr>
                                        <p:cTn id="48" dur="166" decel="50000">
                                          <p:stCondLst>
                                            <p:cond delay="1668"/>
                                          </p:stCondLst>
                                        </p:cTn>
                                        <p:tgtEl>
                                          <p:spTgt spid="8"/>
                                        </p:tgtEl>
                                      </p:cBhvr>
                                      <p:to x="100000" y="100000"/>
                                    </p:animScale>
                                    <p:animScale>
                                      <p:cBhvr>
                                        <p:cTn id="49" dur="26">
                                          <p:stCondLst>
                                            <p:cond delay="1808"/>
                                          </p:stCondLst>
                                        </p:cTn>
                                        <p:tgtEl>
                                          <p:spTgt spid="8"/>
                                        </p:tgtEl>
                                      </p:cBhvr>
                                      <p:to x="100000" y="95000"/>
                                    </p:animScale>
                                    <p:animScale>
                                      <p:cBhvr>
                                        <p:cTn id="50" dur="166" decel="50000">
                                          <p:stCondLst>
                                            <p:cond delay="1834"/>
                                          </p:stCondLst>
                                        </p:cTn>
                                        <p:tgtEl>
                                          <p:spTgt spid="8"/>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80">
                                          <p:stCondLst>
                                            <p:cond delay="0"/>
                                          </p:stCondLst>
                                        </p:cTn>
                                        <p:tgtEl>
                                          <p:spTgt spid="13"/>
                                        </p:tgtEl>
                                      </p:cBhvr>
                                    </p:animEffect>
                                    <p:anim calcmode="lin" valueType="num">
                                      <p:cBhvr>
                                        <p:cTn id="5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1" dur="26">
                                          <p:stCondLst>
                                            <p:cond delay="650"/>
                                          </p:stCondLst>
                                        </p:cTn>
                                        <p:tgtEl>
                                          <p:spTgt spid="13"/>
                                        </p:tgtEl>
                                      </p:cBhvr>
                                      <p:to x="100000" y="60000"/>
                                    </p:animScale>
                                    <p:animScale>
                                      <p:cBhvr>
                                        <p:cTn id="62" dur="166" decel="50000">
                                          <p:stCondLst>
                                            <p:cond delay="676"/>
                                          </p:stCondLst>
                                        </p:cTn>
                                        <p:tgtEl>
                                          <p:spTgt spid="13"/>
                                        </p:tgtEl>
                                      </p:cBhvr>
                                      <p:to x="100000" y="100000"/>
                                    </p:animScale>
                                    <p:animScale>
                                      <p:cBhvr>
                                        <p:cTn id="63" dur="26">
                                          <p:stCondLst>
                                            <p:cond delay="1312"/>
                                          </p:stCondLst>
                                        </p:cTn>
                                        <p:tgtEl>
                                          <p:spTgt spid="13"/>
                                        </p:tgtEl>
                                      </p:cBhvr>
                                      <p:to x="100000" y="80000"/>
                                    </p:animScale>
                                    <p:animScale>
                                      <p:cBhvr>
                                        <p:cTn id="64" dur="166" decel="50000">
                                          <p:stCondLst>
                                            <p:cond delay="1338"/>
                                          </p:stCondLst>
                                        </p:cTn>
                                        <p:tgtEl>
                                          <p:spTgt spid="13"/>
                                        </p:tgtEl>
                                      </p:cBhvr>
                                      <p:to x="100000" y="100000"/>
                                    </p:animScale>
                                    <p:animScale>
                                      <p:cBhvr>
                                        <p:cTn id="65" dur="26">
                                          <p:stCondLst>
                                            <p:cond delay="1642"/>
                                          </p:stCondLst>
                                        </p:cTn>
                                        <p:tgtEl>
                                          <p:spTgt spid="13"/>
                                        </p:tgtEl>
                                      </p:cBhvr>
                                      <p:to x="100000" y="90000"/>
                                    </p:animScale>
                                    <p:animScale>
                                      <p:cBhvr>
                                        <p:cTn id="66" dur="166" decel="50000">
                                          <p:stCondLst>
                                            <p:cond delay="1668"/>
                                          </p:stCondLst>
                                        </p:cTn>
                                        <p:tgtEl>
                                          <p:spTgt spid="13"/>
                                        </p:tgtEl>
                                      </p:cBhvr>
                                      <p:to x="100000" y="100000"/>
                                    </p:animScale>
                                    <p:animScale>
                                      <p:cBhvr>
                                        <p:cTn id="67" dur="26">
                                          <p:stCondLst>
                                            <p:cond delay="1808"/>
                                          </p:stCondLst>
                                        </p:cTn>
                                        <p:tgtEl>
                                          <p:spTgt spid="13"/>
                                        </p:tgtEl>
                                      </p:cBhvr>
                                      <p:to x="100000" y="95000"/>
                                    </p:animScale>
                                    <p:animScale>
                                      <p:cBhvr>
                                        <p:cTn id="68" dur="166" decel="50000">
                                          <p:stCondLst>
                                            <p:cond delay="1834"/>
                                          </p:stCondLst>
                                        </p:cTn>
                                        <p:tgtEl>
                                          <p:spTgt spid="13"/>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5" presetClass="entr" presetSubtype="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76" dur="1000" fill="hold"/>
                                        <p:tgtEl>
                                          <p:spTgt spid="9"/>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9"/>
                                        </p:tgtEl>
                                      </p:cBhvr>
                                    </p:animEffect>
                                  </p:childTnLst>
                                </p:cTn>
                              </p:par>
                            </p:childTnLst>
                          </p:cTn>
                        </p:par>
                      </p:childTnLst>
                    </p:cTn>
                  </p:par>
                  <p:par>
                    <p:cTn id="81" fill="hold">
                      <p:stCondLst>
                        <p:cond delay="indefinite"/>
                      </p:stCondLst>
                      <p:childTnLst>
                        <p:par>
                          <p:cTn id="82" fill="hold">
                            <p:stCondLst>
                              <p:cond delay="0"/>
                            </p:stCondLst>
                            <p:childTnLst>
                              <p:par>
                                <p:cTn id="83" presetID="25" presetClass="entr" presetSubtype="0"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p:cTn id="85"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6"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87"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88" dur="1000" fill="hold"/>
                                        <p:tgtEl>
                                          <p:spTgt spid="14"/>
                                        </p:tgtEl>
                                        <p:attrNameLst>
                                          <p:attrName>ppt_h</p:attrName>
                                        </p:attrNameLst>
                                      </p:cBhvr>
                                      <p:tavLst>
                                        <p:tav tm="0">
                                          <p:val>
                                            <p:strVal val="#ppt_h"/>
                                          </p:val>
                                        </p:tav>
                                        <p:tav tm="100000">
                                          <p:val>
                                            <p:strVal val="#ppt_h"/>
                                          </p:val>
                                        </p:tav>
                                      </p:tavLst>
                                    </p:anim>
                                    <p:anim calcmode="lin" valueType="num">
                                      <p:cBhvr>
                                        <p:cTn id="89"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90"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91"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92" dur="1000" decel="50000">
                                          <p:stCondLst>
                                            <p:cond delay="0"/>
                                          </p:stCondLst>
                                        </p:cTn>
                                        <p:tgtEl>
                                          <p:spTgt spid="14"/>
                                        </p:tgtEl>
                                      </p:cBhvr>
                                    </p:animEffect>
                                  </p:childTnLst>
                                </p:cTn>
                              </p:par>
                            </p:childTnLst>
                          </p:cTn>
                        </p:par>
                      </p:childTnLst>
                    </p:cTn>
                  </p:par>
                  <p:par>
                    <p:cTn id="93" fill="hold">
                      <p:stCondLst>
                        <p:cond delay="indefinite"/>
                      </p:stCondLst>
                      <p:childTnLst>
                        <p:par>
                          <p:cTn id="94" fill="hold">
                            <p:stCondLst>
                              <p:cond delay="0"/>
                            </p:stCondLst>
                            <p:childTnLst>
                              <p:par>
                                <p:cTn id="95" presetID="15" presetClass="entr" presetSubtype="0" fill="hold" grpId="0" nodeType="click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1000" fill="hold"/>
                                        <p:tgtEl>
                                          <p:spTgt spid="10"/>
                                        </p:tgtEl>
                                        <p:attrNameLst>
                                          <p:attrName>ppt_w</p:attrName>
                                        </p:attrNameLst>
                                      </p:cBhvr>
                                      <p:tavLst>
                                        <p:tav tm="0">
                                          <p:val>
                                            <p:fltVal val="0"/>
                                          </p:val>
                                        </p:tav>
                                        <p:tav tm="100000">
                                          <p:val>
                                            <p:strVal val="#ppt_w"/>
                                          </p:val>
                                        </p:tav>
                                      </p:tavLst>
                                    </p:anim>
                                    <p:anim calcmode="lin" valueType="num">
                                      <p:cBhvr>
                                        <p:cTn id="98" dur="1000" fill="hold"/>
                                        <p:tgtEl>
                                          <p:spTgt spid="10"/>
                                        </p:tgtEl>
                                        <p:attrNameLst>
                                          <p:attrName>ppt_h</p:attrName>
                                        </p:attrNameLst>
                                      </p:cBhvr>
                                      <p:tavLst>
                                        <p:tav tm="0">
                                          <p:val>
                                            <p:fltVal val="0"/>
                                          </p:val>
                                        </p:tav>
                                        <p:tav tm="100000">
                                          <p:val>
                                            <p:strVal val="#ppt_h"/>
                                          </p:val>
                                        </p:tav>
                                      </p:tavLst>
                                    </p:anim>
                                    <p:anim calcmode="lin" valueType="num">
                                      <p:cBhvr>
                                        <p:cTn id="9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1" fill="hold">
                      <p:stCondLst>
                        <p:cond delay="indefinite"/>
                      </p:stCondLst>
                      <p:childTnLst>
                        <p:par>
                          <p:cTn id="102" fill="hold">
                            <p:stCondLst>
                              <p:cond delay="0"/>
                            </p:stCondLst>
                            <p:childTnLst>
                              <p:par>
                                <p:cTn id="103" presetID="15" presetClass="entr" presetSubtype="0" fill="hold" grpId="0" nodeType="click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1000" fill="hold"/>
                                        <p:tgtEl>
                                          <p:spTgt spid="15"/>
                                        </p:tgtEl>
                                        <p:attrNameLst>
                                          <p:attrName>ppt_w</p:attrName>
                                        </p:attrNameLst>
                                      </p:cBhvr>
                                      <p:tavLst>
                                        <p:tav tm="0">
                                          <p:val>
                                            <p:fltVal val="0"/>
                                          </p:val>
                                        </p:tav>
                                        <p:tav tm="100000">
                                          <p:val>
                                            <p:strVal val="#ppt_w"/>
                                          </p:val>
                                        </p:tav>
                                      </p:tavLst>
                                    </p:anim>
                                    <p:anim calcmode="lin" valueType="num">
                                      <p:cBhvr>
                                        <p:cTn id="106" dur="1000" fill="hold"/>
                                        <p:tgtEl>
                                          <p:spTgt spid="15"/>
                                        </p:tgtEl>
                                        <p:attrNameLst>
                                          <p:attrName>ppt_h</p:attrName>
                                        </p:attrNameLst>
                                      </p:cBhvr>
                                      <p:tavLst>
                                        <p:tav tm="0">
                                          <p:val>
                                            <p:fltVal val="0"/>
                                          </p:val>
                                        </p:tav>
                                        <p:tav tm="100000">
                                          <p:val>
                                            <p:strVal val="#ppt_h"/>
                                          </p:val>
                                        </p:tav>
                                      </p:tavLst>
                                    </p:anim>
                                    <p:anim calcmode="lin" valueType="num">
                                      <p:cBhvr>
                                        <p:cTn id="107"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08"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52600" y="5181601"/>
            <a:ext cx="8686800" cy="1384995"/>
          </a:xfrm>
          <a:prstGeom prst="rect">
            <a:avLst/>
          </a:prstGeom>
          <a:ln w="28575">
            <a:solidFill>
              <a:srgbClr val="00B0F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bn-IN" sz="2800" dirty="0">
                <a:solidFill>
                  <a:srgbClr val="002060"/>
                </a:solidFill>
                <a:latin typeface="NikoshBAN" pitchFamily="2" charset="0"/>
                <a:cs typeface="NikoshBAN" pitchFamily="2" charset="0"/>
              </a:rPr>
              <a:t>কাজী নজরুল ইসলাম আমাদের সমাজের বাস্তব চিত্র  তুলে ধরেছেন। ছোটলোক সম্প্রদায় আর অভিজাত্য-গর্বিত সম্প্রদায় এই দুই শ্রেণির লোকের মধ্যে যে ভেদাভেদ এবং যে ভেদাভেদের কারনে আমাদের অধঃপতন তা তুলে ধরেছেন। </a:t>
            </a:r>
            <a:endParaRPr lang="en-US" sz="2800" dirty="0">
              <a:solidFill>
                <a:srgbClr val="002060"/>
              </a:solidFill>
              <a:latin typeface="NikoshBAN" pitchFamily="2" charset="0"/>
              <a:cs typeface="NikoshBAN" pitchFamily="2"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8619"/>
          <a:stretch/>
        </p:blipFill>
        <p:spPr>
          <a:xfrm>
            <a:off x="1752600" y="159328"/>
            <a:ext cx="3800454" cy="2461242"/>
          </a:xfrm>
          <a:prstGeom prst="rect">
            <a:avLst/>
          </a:prstGeom>
          <a:ln w="28575">
            <a:solidFill>
              <a:srgbClr val="F018D6"/>
            </a:solidFill>
          </a:ln>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54091"/>
          <a:stretch/>
        </p:blipFill>
        <p:spPr>
          <a:xfrm>
            <a:off x="7848600" y="152401"/>
            <a:ext cx="2611582" cy="4936339"/>
          </a:xfrm>
          <a:prstGeom prst="rect">
            <a:avLst/>
          </a:prstGeom>
          <a:ln w="28575">
            <a:solidFill>
              <a:srgbClr val="C00000"/>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3360" y="2683165"/>
            <a:ext cx="3779694" cy="2405575"/>
          </a:xfrm>
          <a:prstGeom prst="rect">
            <a:avLst/>
          </a:prstGeom>
          <a:ln w="28575">
            <a:solidFill>
              <a:srgbClr val="7030A0"/>
            </a:solidFill>
          </a:ln>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21211"/>
          <a:stretch/>
        </p:blipFill>
        <p:spPr>
          <a:xfrm>
            <a:off x="5638800" y="159328"/>
            <a:ext cx="2133600" cy="4929411"/>
          </a:xfrm>
          <a:prstGeom prst="rect">
            <a:avLst/>
          </a:prstGeom>
          <a:ln w="28575">
            <a:solidFill>
              <a:srgbClr val="00B050"/>
            </a:solidFill>
          </a:ln>
        </p:spPr>
      </p:pic>
    </p:spTree>
    <p:extLst>
      <p:ext uri="{BB962C8B-B14F-4D97-AF65-F5344CB8AC3E}">
        <p14:creationId xmlns:p14="http://schemas.microsoft.com/office/powerpoint/2010/main" val="20991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3"/>
                                        </p:tgtEl>
                                        <p:attrNameLst>
                                          <p:attrName>ppt_y</p:attrName>
                                        </p:attrNameLst>
                                      </p:cBhvr>
                                      <p:tavLst>
                                        <p:tav tm="0">
                                          <p:val>
                                            <p:strVal val="#ppt_y"/>
                                          </p:val>
                                        </p:tav>
                                        <p:tav tm="100000">
                                          <p:val>
                                            <p:strVal val="#ppt_y"/>
                                          </p:val>
                                        </p:tav>
                                      </p:tavLst>
                                    </p:anim>
                                    <p:anim calcmode="lin" valueType="num">
                                      <p:cBhvr>
                                        <p:cTn id="3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9144000" cy="6858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52600" y="5172434"/>
            <a:ext cx="8686800" cy="1384995"/>
          </a:xfrm>
          <a:prstGeom prst="rect">
            <a:avLst/>
          </a:prstGeom>
          <a:ln w="28575">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bn-IN" sz="2800" dirty="0">
                <a:solidFill>
                  <a:srgbClr val="0070C0"/>
                </a:solidFill>
                <a:latin typeface="NikoshBAN" pitchFamily="2" charset="0"/>
                <a:cs typeface="NikoshBAN" pitchFamily="2" charset="0"/>
              </a:rPr>
              <a:t>যারা গরীব, বিভিন্ন কাজ করে জীবন চালায় উচু শ্রেণির লোক তাদেরকে ঘৃণার চোখে দেখে। এমনকি এই গরীবদের পক্ষে যারা কথা বলে তাদেরকেও নিপীড়িত করে। </a:t>
            </a:r>
            <a:endParaRPr lang="en-US" sz="2800" dirty="0">
              <a:solidFill>
                <a:srgbClr val="0070C0"/>
              </a:solidFill>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76202"/>
            <a:ext cx="3962400" cy="2625435"/>
          </a:xfrm>
          <a:prstGeom prst="rect">
            <a:avLst/>
          </a:prstGeom>
          <a:ln w="28575">
            <a:solidFill>
              <a:srgbClr val="1CEC30"/>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3536" y="76202"/>
            <a:ext cx="4605865" cy="2590799"/>
          </a:xfrm>
          <a:prstGeom prst="rect">
            <a:avLst/>
          </a:prstGeom>
          <a:ln w="28575">
            <a:solidFill>
              <a:srgbClr val="F018D6"/>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2784765"/>
            <a:ext cx="3962400" cy="2267712"/>
          </a:xfrm>
          <a:prstGeom prst="rect">
            <a:avLst/>
          </a:prstGeom>
          <a:ln w="28575">
            <a:solidFill>
              <a:srgbClr val="00B0F0"/>
            </a:solidFill>
          </a:ln>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947" t="32819" r="947" b="30255"/>
          <a:stretch/>
        </p:blipFill>
        <p:spPr>
          <a:xfrm>
            <a:off x="5833535" y="2784765"/>
            <a:ext cx="4605865" cy="2267712"/>
          </a:xfrm>
          <a:prstGeom prst="rect">
            <a:avLst/>
          </a:prstGeom>
          <a:ln w="28575">
            <a:solidFill>
              <a:srgbClr val="00B050"/>
            </a:solidFill>
          </a:ln>
        </p:spPr>
      </p:pic>
    </p:spTree>
    <p:extLst>
      <p:ext uri="{BB962C8B-B14F-4D97-AF65-F5344CB8AC3E}">
        <p14:creationId xmlns:p14="http://schemas.microsoft.com/office/powerpoint/2010/main" val="134672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3"/>
                                        </p:tgtEl>
                                        <p:attrNameLst>
                                          <p:attrName>ppt_y</p:attrName>
                                        </p:attrNameLst>
                                      </p:cBhvr>
                                      <p:tavLst>
                                        <p:tav tm="0">
                                          <p:val>
                                            <p:strVal val="#ppt_y"/>
                                          </p:val>
                                        </p:tav>
                                        <p:tav tm="100000">
                                          <p:val>
                                            <p:strVal val="#ppt_y"/>
                                          </p:val>
                                        </p:tav>
                                      </p:tavLst>
                                    </p:anim>
                                    <p:anim calcmode="lin" valueType="num">
                                      <p:cBhvr>
                                        <p:cTn id="3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TextBox 2"/>
          <p:cNvSpPr txBox="1"/>
          <p:nvPr/>
        </p:nvSpPr>
        <p:spPr>
          <a:xfrm>
            <a:off x="1676400" y="5791201"/>
            <a:ext cx="8873836" cy="954107"/>
          </a:xfrm>
          <a:prstGeom prst="rect">
            <a:avLst/>
          </a:prstGeom>
          <a:ln w="28575">
            <a:solidFill>
              <a:srgbClr val="FF99FF"/>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bn-IN" sz="2800" dirty="0">
                <a:solidFill>
                  <a:srgbClr val="7030A0"/>
                </a:solidFill>
                <a:latin typeface="NikoshBAN" pitchFamily="2" charset="0"/>
                <a:cs typeface="NikoshBAN" pitchFamily="2" charset="0"/>
              </a:rPr>
              <a:t>কাজী নজরুল ইসলাম বলেছেন, এই অবহেলিত মানুষদের পাশে দাঁড়িয়ে তাদের সাথে মিশে তাদেরকে কাজের প্রতি উদ্বুদ্ধ করতে পারলে দেশ উন্নত হবে। </a:t>
            </a:r>
            <a:endParaRPr lang="en-US" sz="2800" dirty="0">
              <a:solidFill>
                <a:srgbClr val="7030A0"/>
              </a:solidFill>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152400"/>
            <a:ext cx="4572000" cy="2725882"/>
          </a:xfrm>
          <a:prstGeom prst="rect">
            <a:avLst/>
          </a:prstGeom>
          <a:ln w="28575">
            <a:solidFill>
              <a:srgbClr val="00B050"/>
            </a:solidFill>
          </a:ln>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7051" t="6014" r="11662" b="11455"/>
          <a:stretch/>
        </p:blipFill>
        <p:spPr>
          <a:xfrm>
            <a:off x="1676400" y="121228"/>
            <a:ext cx="4114800" cy="2757055"/>
          </a:xfrm>
          <a:prstGeom prst="rect">
            <a:avLst/>
          </a:prstGeom>
          <a:ln w="28575">
            <a:solidFill>
              <a:srgbClr val="7030A0"/>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600" y="2971800"/>
            <a:ext cx="4606636" cy="2724579"/>
          </a:xfrm>
          <a:prstGeom prst="rect">
            <a:avLst/>
          </a:prstGeom>
          <a:ln w="28575">
            <a:solidFill>
              <a:srgbClr val="C00000"/>
            </a:solid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6400" y="2971801"/>
            <a:ext cx="4114800" cy="2724579"/>
          </a:xfrm>
          <a:prstGeom prst="rect">
            <a:avLst/>
          </a:prstGeom>
          <a:ln w="28575">
            <a:solidFill>
              <a:srgbClr val="00B0F0"/>
            </a:solidFill>
          </a:ln>
        </p:spPr>
      </p:pic>
    </p:spTree>
    <p:extLst>
      <p:ext uri="{BB962C8B-B14F-4D97-AF65-F5344CB8AC3E}">
        <p14:creationId xmlns:p14="http://schemas.microsoft.com/office/powerpoint/2010/main" val="45952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anim calcmode="lin" valueType="num">
                                      <p:cBhvr>
                                        <p:cTn id="28" dur="500" fill="hold"/>
                                        <p:tgtEl>
                                          <p:spTgt spid="7"/>
                                        </p:tgtEl>
                                        <p:attrNameLst>
                                          <p:attrName>ppt_x</p:attrName>
                                        </p:attrNameLst>
                                      </p:cBhvr>
                                      <p:tavLst>
                                        <p:tav tm="0">
                                          <p:val>
                                            <p:fltVal val="0.5"/>
                                          </p:val>
                                        </p:tav>
                                        <p:tav tm="100000">
                                          <p:val>
                                            <p:strVal val="#ppt_x"/>
                                          </p:val>
                                        </p:tav>
                                      </p:tavLst>
                                    </p:anim>
                                    <p:anim calcmode="lin" valueType="num">
                                      <p:cBhvr>
                                        <p:cTn id="29"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anim calcmode="lin" valueType="num">
                                      <p:cBhvr>
                                        <p:cTn id="37" dur="500" fill="hold"/>
                                        <p:tgtEl>
                                          <p:spTgt spid="6"/>
                                        </p:tgtEl>
                                        <p:attrNameLst>
                                          <p:attrName>ppt_x</p:attrName>
                                        </p:attrNameLst>
                                      </p:cBhvr>
                                      <p:tavLst>
                                        <p:tav tm="0">
                                          <p:val>
                                            <p:fltVal val="0.5"/>
                                          </p:val>
                                        </p:tav>
                                        <p:tav tm="100000">
                                          <p:val>
                                            <p:strVal val="#ppt_x"/>
                                          </p:val>
                                        </p:tav>
                                      </p:tavLst>
                                    </p:anim>
                                    <p:anim calcmode="lin" valueType="num">
                                      <p:cBhvr>
                                        <p:cTn id="38" dur="5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
                                        </p:tgtEl>
                                        <p:attrNameLst>
                                          <p:attrName>ppt_y</p:attrName>
                                        </p:attrNameLst>
                                      </p:cBhvr>
                                      <p:tavLst>
                                        <p:tav tm="0">
                                          <p:val>
                                            <p:strVal val="#ppt_y"/>
                                          </p:val>
                                        </p:tav>
                                        <p:tav tm="100000">
                                          <p:val>
                                            <p:strVal val="#ppt_y"/>
                                          </p:val>
                                        </p:tav>
                                      </p:tavLst>
                                    </p:anim>
                                    <p:anim calcmode="lin" valueType="num">
                                      <p:cBhvr>
                                        <p:cTn id="4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TextBox 2"/>
          <p:cNvSpPr txBox="1"/>
          <p:nvPr/>
        </p:nvSpPr>
        <p:spPr>
          <a:xfrm>
            <a:off x="6389261" y="3241961"/>
            <a:ext cx="4180048" cy="3539430"/>
          </a:xfrm>
          <a:prstGeom prst="rect">
            <a:avLst/>
          </a:prstGeom>
          <a:ln w="28575">
            <a:solidFill>
              <a:srgbClr val="00B0F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bn-IN" sz="3200" dirty="0">
                <a:solidFill>
                  <a:srgbClr val="00B050"/>
                </a:solidFill>
                <a:latin typeface="NikoshBAN" pitchFamily="2" charset="0"/>
                <a:cs typeface="NikoshBAN" pitchFamily="2" charset="0"/>
              </a:rPr>
              <a:t>দেশের গণতন্ত্র প্রতিষ্ঠার লক্ষে ছোট-বড়, উচু-নিচু, ধর্মীয় ও জাতিগত বিভেদ দূর করার আহ্বান করেছেন। এই বিভেদ দূর করতে পারলে তারাই অসাধ্যকে সাধন করবে বলে আশা করেছেন। </a:t>
            </a:r>
            <a:endParaRPr lang="en-US" sz="3200" dirty="0">
              <a:solidFill>
                <a:srgbClr val="00B050"/>
              </a:solidFill>
              <a:latin typeface="NikoshBAN" pitchFamily="2" charset="0"/>
              <a:cs typeface="NikoshBAN" pitchFamily="2"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9214"/>
          <a:stretch/>
        </p:blipFill>
        <p:spPr>
          <a:xfrm>
            <a:off x="7809892" y="228601"/>
            <a:ext cx="2743246" cy="2404140"/>
          </a:xfrm>
          <a:prstGeom prst="rect">
            <a:avLst/>
          </a:prstGeom>
          <a:ln w="28575">
            <a:solidFill>
              <a:srgbClr val="FFFF00"/>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3051" y="228601"/>
            <a:ext cx="2979172" cy="2404140"/>
          </a:xfrm>
          <a:prstGeom prst="rect">
            <a:avLst/>
          </a:prstGeom>
          <a:ln w="28575">
            <a:solidFill>
              <a:srgbClr val="00B0F0"/>
            </a:solidFill>
          </a:ln>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b="6114"/>
          <a:stretch/>
        </p:blipFill>
        <p:spPr>
          <a:xfrm>
            <a:off x="4800600" y="228601"/>
            <a:ext cx="2840388" cy="2404140"/>
          </a:xfrm>
          <a:prstGeom prst="rect">
            <a:avLst/>
          </a:prstGeom>
          <a:ln w="28575">
            <a:solidFill>
              <a:srgbClr val="1CEC30"/>
            </a:solidFill>
          </a:ln>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b="77743"/>
          <a:stretch/>
        </p:blipFill>
        <p:spPr>
          <a:xfrm>
            <a:off x="8520851" y="2718952"/>
            <a:ext cx="2066925" cy="491836"/>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20220" b="57523"/>
          <a:stretch/>
        </p:blipFill>
        <p:spPr>
          <a:xfrm>
            <a:off x="6220795" y="2688161"/>
            <a:ext cx="2066925" cy="491836"/>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t="67868" b="9875"/>
          <a:stretch/>
        </p:blipFill>
        <p:spPr>
          <a:xfrm>
            <a:off x="1639492" y="2722415"/>
            <a:ext cx="2066925" cy="491837"/>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t="42633" b="34483"/>
          <a:stretch/>
        </p:blipFill>
        <p:spPr>
          <a:xfrm>
            <a:off x="3886201" y="2722414"/>
            <a:ext cx="2066925" cy="505692"/>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3834" y="3179998"/>
            <a:ext cx="4566961" cy="3601394"/>
          </a:xfrm>
          <a:prstGeom prst="rect">
            <a:avLst/>
          </a:prstGeom>
        </p:spPr>
      </p:pic>
    </p:spTree>
    <p:extLst>
      <p:ext uri="{BB962C8B-B14F-4D97-AF65-F5344CB8AC3E}">
        <p14:creationId xmlns:p14="http://schemas.microsoft.com/office/powerpoint/2010/main" val="12091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3"/>
                                        </p:tgtEl>
                                        <p:attrNameLst>
                                          <p:attrName>ppt_y</p:attrName>
                                        </p:attrNameLst>
                                      </p:cBhvr>
                                      <p:tavLst>
                                        <p:tav tm="0">
                                          <p:val>
                                            <p:strVal val="#ppt_y"/>
                                          </p:val>
                                        </p:tav>
                                        <p:tav tm="100000">
                                          <p:val>
                                            <p:strVal val="#ppt_y"/>
                                          </p:val>
                                        </p:tav>
                                      </p:tavLst>
                                    </p:anim>
                                    <p:anim calcmode="lin" valueType="num">
                                      <p:cBhvr>
                                        <p:cTn id="3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TextBox 2"/>
          <p:cNvSpPr txBox="1"/>
          <p:nvPr/>
        </p:nvSpPr>
        <p:spPr>
          <a:xfrm>
            <a:off x="5292437" y="2284389"/>
            <a:ext cx="5257800" cy="4524315"/>
          </a:xfrm>
          <a:prstGeom prst="rect">
            <a:avLst/>
          </a:prstGeom>
          <a:ln w="28575">
            <a:solidFill>
              <a:srgbClr val="1CEC3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bn-IN" sz="3200" dirty="0">
                <a:solidFill>
                  <a:srgbClr val="7030A0"/>
                </a:solidFill>
                <a:latin typeface="NikoshBAN" pitchFamily="2" charset="0"/>
                <a:cs typeface="NikoshBAN" pitchFamily="2" charset="0"/>
              </a:rPr>
              <a:t>মহাত্মা গান্ধীর কথা তুলে ধরে কাজী নজরুল ইসলাম বলেছেন, তিনি জাতিভেদ বিবেচনা না করে সবার সাথে মিশেছেন।</a:t>
            </a:r>
            <a:r>
              <a:rPr lang="bn-BD" sz="3200" dirty="0">
                <a:solidFill>
                  <a:srgbClr val="7030A0"/>
                </a:solidFill>
                <a:latin typeface="NikoshBAN" pitchFamily="2" charset="0"/>
                <a:cs typeface="NikoshBAN" pitchFamily="2" charset="0"/>
              </a:rPr>
              <a:t> </a:t>
            </a:r>
            <a:r>
              <a:rPr lang="bn-IN" sz="3200" dirty="0">
                <a:solidFill>
                  <a:srgbClr val="7030A0"/>
                </a:solidFill>
                <a:latin typeface="NikoshBAN" pitchFamily="2" charset="0"/>
                <a:cs typeface="NikoshBAN" pitchFamily="2" charset="0"/>
              </a:rPr>
              <a:t>বিশ্বের বুকে জাতি ও রাষ্ট্র গঠনে মহাত্মা গান্ধীসহ প্রতিটি দেশের মনীষিদের কথা তুলে ধরেছেন। আমরাও যদি তাদের পথ অনুসরণ করতে পারি তবে আমাদের সমাজ ও রাষ্ট্রীয় জীবনে সুখ ও সমৃদ্ধি বিরাজ করবে।  </a:t>
            </a:r>
            <a:endParaRPr lang="en-US" sz="3200" dirty="0">
              <a:solidFill>
                <a:srgbClr val="7030A0"/>
              </a:solidFill>
              <a:latin typeface="NikoshBAN" pitchFamily="2" charset="0"/>
              <a:cs typeface="NikoshBAN"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8691" y="76200"/>
            <a:ext cx="3505199" cy="3624528"/>
          </a:xfrm>
          <a:prstGeom prst="rect">
            <a:avLst/>
          </a:prstGeom>
          <a:ln w="28575">
            <a:solidFill>
              <a:srgbClr val="00B050"/>
            </a:solidFill>
          </a:ln>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815" t="4408" r="7327" b="8601"/>
          <a:stretch/>
        </p:blipFill>
        <p:spPr>
          <a:xfrm>
            <a:off x="1600200" y="3851566"/>
            <a:ext cx="3581400" cy="2936549"/>
          </a:xfrm>
          <a:prstGeom prst="rect">
            <a:avLst/>
          </a:prstGeom>
          <a:ln w="28575">
            <a:solidFill>
              <a:srgbClr val="0070C0"/>
            </a:solidFill>
          </a:ln>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2273" t="8654" r="12351" b="8921"/>
          <a:stretch/>
        </p:blipFill>
        <p:spPr>
          <a:xfrm>
            <a:off x="6324600" y="86592"/>
            <a:ext cx="4177146" cy="2123208"/>
          </a:xfrm>
          <a:prstGeom prst="rect">
            <a:avLst/>
          </a:prstGeom>
          <a:ln w="28575">
            <a:solidFill>
              <a:srgbClr val="FF0000"/>
            </a:solidFill>
          </a:ln>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5574" y="76200"/>
            <a:ext cx="951509" cy="2133600"/>
          </a:xfrm>
          <a:prstGeom prst="rect">
            <a:avLst/>
          </a:prstGeom>
        </p:spPr>
      </p:pic>
    </p:spTree>
    <p:extLst>
      <p:ext uri="{BB962C8B-B14F-4D97-AF65-F5344CB8AC3E}">
        <p14:creationId xmlns:p14="http://schemas.microsoft.com/office/powerpoint/2010/main" val="130292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41" presetClass="entr" presetSubtype="0" fill="hold" grpId="0" nodeType="clickEffect">
                                  <p:stCondLst>
                                    <p:cond delay="0"/>
                                  </p:stCondLst>
                                  <p:iterate type="lt">
                                    <p:tmPct val="10000"/>
                                  </p:iterate>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3"/>
                                        </p:tgtEl>
                                        <p:attrNameLst>
                                          <p:attrName>ppt_y</p:attrName>
                                        </p:attrNameLst>
                                      </p:cBhvr>
                                      <p:tavLst>
                                        <p:tav tm="0">
                                          <p:val>
                                            <p:strVal val="#ppt_y"/>
                                          </p:val>
                                        </p:tav>
                                        <p:tav tm="100000">
                                          <p:val>
                                            <p:strVal val="#ppt_y"/>
                                          </p:val>
                                        </p:tav>
                                      </p:tavLst>
                                    </p:anim>
                                    <p:anim calcmode="lin" valueType="num">
                                      <p:cBhvr>
                                        <p:cTn id="4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599" r="12440"/>
          <a:stretch/>
        </p:blipFill>
        <p:spPr>
          <a:xfrm>
            <a:off x="1524000" y="0"/>
            <a:ext cx="9144000" cy="6858000"/>
          </a:xfrm>
          <a:prstGeom prst="rect">
            <a:avLst/>
          </a:prstGeom>
        </p:spPr>
      </p:pic>
      <p:sp>
        <p:nvSpPr>
          <p:cNvPr id="5" name="TextBox 4"/>
          <p:cNvSpPr txBox="1"/>
          <p:nvPr/>
        </p:nvSpPr>
        <p:spPr>
          <a:xfrm rot="19113408">
            <a:off x="1410492" y="393163"/>
            <a:ext cx="3865663" cy="2647433"/>
          </a:xfrm>
          <a:prstGeom prst="rect">
            <a:avLst/>
          </a:prstGeom>
          <a:noFill/>
        </p:spPr>
        <p:txBody>
          <a:bodyPr wrap="square" rtlCol="0">
            <a:prstTxWarp prst="textArchUpPour">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জোড়ায় কাজ </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9127" y="805613"/>
            <a:ext cx="2514600" cy="3352800"/>
          </a:xfrm>
          <a:prstGeom prst="ellipse">
            <a:avLst/>
          </a:prstGeom>
          <a:ln>
            <a:noFill/>
          </a:ln>
          <a:effectLst>
            <a:softEdge rad="112500"/>
          </a:effectLst>
        </p:spPr>
      </p:pic>
      <p:sp>
        <p:nvSpPr>
          <p:cNvPr id="7" name="TextBox 6"/>
          <p:cNvSpPr txBox="1"/>
          <p:nvPr/>
        </p:nvSpPr>
        <p:spPr>
          <a:xfrm>
            <a:off x="4876800" y="2362200"/>
            <a:ext cx="5562600" cy="1569660"/>
          </a:xfrm>
          <a:prstGeom prst="rect">
            <a:avLst/>
          </a:prstGeom>
          <a:solidFill>
            <a:schemeClr val="accent4">
              <a:lumMod val="20000"/>
              <a:lumOff val="80000"/>
            </a:schemeClr>
          </a:solidFill>
          <a:ln w="28575">
            <a:solidFill>
              <a:schemeClr val="accent6">
                <a:lumMod val="75000"/>
              </a:schemeClr>
            </a:solidFill>
          </a:ln>
        </p:spPr>
        <p:txBody>
          <a:bodyPr wrap="square" rtlCol="0">
            <a:spAutoFit/>
          </a:bodyPr>
          <a:lstStyle/>
          <a:p>
            <a:pPr algn="just"/>
            <a:r>
              <a:rPr lang="bn-IN" sz="3200" dirty="0">
                <a:solidFill>
                  <a:srgbClr val="0070C0"/>
                </a:solidFill>
                <a:latin typeface="NikoshBAN" pitchFamily="2" charset="0"/>
                <a:cs typeface="NikoshBAN" pitchFamily="2" charset="0"/>
              </a:rPr>
              <a:t>প্রশ্নঃ কথিত ভদ্র সম্প্রদায়ের ‘কার্যক্ষেত্রে নামিয়া কার্য করিবার শক্তি নাই’ কাজী নজরুল ইসলাম কেন এ উক্তি করেছেন? </a:t>
            </a:r>
            <a:endParaRPr lang="en-US" sz="3200" dirty="0">
              <a:solidFill>
                <a:srgbClr val="0070C0"/>
              </a:solidFill>
              <a:latin typeface="NikoshBAN" pitchFamily="2" charset="0"/>
              <a:cs typeface="NikoshBAN" pitchFamily="2" charset="0"/>
            </a:endParaRPr>
          </a:p>
        </p:txBody>
      </p:sp>
      <p:sp>
        <p:nvSpPr>
          <p:cNvPr id="8" name="TextBox 7"/>
          <p:cNvSpPr txBox="1"/>
          <p:nvPr/>
        </p:nvSpPr>
        <p:spPr>
          <a:xfrm>
            <a:off x="1752600" y="4142511"/>
            <a:ext cx="8686800" cy="2554545"/>
          </a:xfrm>
          <a:prstGeom prst="rect">
            <a:avLst/>
          </a:prstGeom>
          <a:solidFill>
            <a:schemeClr val="accent6">
              <a:lumMod val="20000"/>
              <a:lumOff val="80000"/>
            </a:schemeClr>
          </a:solidFill>
          <a:ln w="28575">
            <a:solidFill>
              <a:srgbClr val="1CEC30"/>
            </a:solidFill>
          </a:ln>
        </p:spPr>
        <p:txBody>
          <a:bodyPr wrap="square" rtlCol="0">
            <a:spAutoFit/>
          </a:bodyPr>
          <a:lstStyle/>
          <a:p>
            <a:pPr algn="just"/>
            <a:r>
              <a:rPr lang="bn-IN" sz="3200" dirty="0">
                <a:solidFill>
                  <a:srgbClr val="F018D6"/>
                </a:solidFill>
                <a:latin typeface="NikoshBAN" pitchFamily="2" charset="0"/>
                <a:cs typeface="NikoshBAN" pitchFamily="2" charset="0"/>
              </a:rPr>
              <a:t>উত্তরঃ সমাজের তথা কথিত ভদ্র সম্প্রদায় শুধু কথা দিয়ে কাজ উদ্ধার করতে চায়। নিজেরা সরাসরি কোনো কাজে জড়িত হতে চায় না। উপরন্ত যারা জীবন দিয়ে এই সৃষ্টিকে ধরে রাখতে চায় তাদের অবমূল্যায়ন করে। তারাও যে মানুষ তাদের সমান অধিকার আছে তা মানতেই চায় না।   </a:t>
            </a:r>
            <a:endParaRPr lang="en-US" sz="3200" dirty="0">
              <a:solidFill>
                <a:srgbClr val="F018D6"/>
              </a:solidFill>
              <a:latin typeface="NikoshBAN" pitchFamily="2" charset="0"/>
              <a:cs typeface="NikoshBAN" pitchFamily="2" charset="0"/>
            </a:endParaRPr>
          </a:p>
        </p:txBody>
      </p:sp>
    </p:spTree>
    <p:extLst>
      <p:ext uri="{BB962C8B-B14F-4D97-AF65-F5344CB8AC3E}">
        <p14:creationId xmlns:p14="http://schemas.microsoft.com/office/powerpoint/2010/main" val="192604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0"/>
            <a:ext cx="9143999" cy="6858000"/>
          </a:xfrm>
          <a:prstGeom prst="rect">
            <a:avLst/>
          </a:prstGeom>
        </p:spPr>
      </p:pic>
      <p:sp>
        <p:nvSpPr>
          <p:cNvPr id="6" name="TextBox 5"/>
          <p:cNvSpPr txBox="1"/>
          <p:nvPr/>
        </p:nvSpPr>
        <p:spPr>
          <a:xfrm>
            <a:off x="2812473" y="983666"/>
            <a:ext cx="2133600" cy="2554545"/>
          </a:xfrm>
          <a:prstGeom prst="rect">
            <a:avLst/>
          </a:prstGeom>
          <a:noFill/>
          <a:ln w="57150">
            <a:solidFill>
              <a:srgbClr val="F018D6"/>
            </a:solidFill>
            <a:prstDash val="sysDash"/>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দলীয় কাজ </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
        <p:nvSpPr>
          <p:cNvPr id="7" name="TextBox 6"/>
          <p:cNvSpPr txBox="1"/>
          <p:nvPr/>
        </p:nvSpPr>
        <p:spPr>
          <a:xfrm>
            <a:off x="2362200" y="3962400"/>
            <a:ext cx="7467600" cy="1754326"/>
          </a:xfrm>
          <a:prstGeom prst="rect">
            <a:avLst/>
          </a:prstGeom>
          <a:noFill/>
          <a:ln w="28575">
            <a:solidFill>
              <a:srgbClr val="1CEC30"/>
            </a:solidFill>
          </a:ln>
        </p:spPr>
        <p:txBody>
          <a:bodyPr wrap="square" rtlCol="0">
            <a:spAutoFit/>
          </a:bodyPr>
          <a:lstStyle/>
          <a:p>
            <a:r>
              <a:rPr lang="bn-IN" sz="3600" dirty="0">
                <a:solidFill>
                  <a:srgbClr val="00B050"/>
                </a:solidFill>
                <a:latin typeface="NikoshBAN" pitchFamily="2" charset="0"/>
                <a:cs typeface="NikoshBAN" pitchFamily="2" charset="0"/>
              </a:rPr>
              <a:t>প্রশ্নঃ ‘উপেক্ষিত শক্তির উদ্বোধন’ প্রবন্ধে কাজী নজরুল ইসলাম একটি দেশের উন্নয়ন কিভাবে হতে পারে বলে মনে করেছেন? </a:t>
            </a:r>
            <a:endParaRPr lang="en-US" sz="3600" dirty="0">
              <a:solidFill>
                <a:srgbClr val="00B050"/>
              </a:solidFill>
              <a:latin typeface="NikoshBAN" pitchFamily="2" charset="0"/>
              <a:cs typeface="NikoshBAN" pitchFamily="2"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9310" y="1099810"/>
            <a:ext cx="1828800"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7315200" y="919694"/>
            <a:ext cx="2133600" cy="2554545"/>
          </a:xfrm>
          <a:prstGeom prst="rect">
            <a:avLst/>
          </a:prstGeom>
          <a:noFill/>
          <a:ln w="57150">
            <a:solidFill>
              <a:srgbClr val="F018D6"/>
            </a:solidFill>
            <a:prstDash val="sysDash"/>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দলীয় কাজ </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94568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TextBox 2"/>
          <p:cNvSpPr txBox="1"/>
          <p:nvPr/>
        </p:nvSpPr>
        <p:spPr>
          <a:xfrm>
            <a:off x="4419600" y="55415"/>
            <a:ext cx="3276600" cy="381000"/>
          </a:xfrm>
          <a:prstGeom prst="rect">
            <a:avLst/>
          </a:prstGeom>
          <a:noFill/>
        </p:spPr>
        <p:txBody>
          <a:bodyPr wrap="square" rtlCol="0">
            <a:prstTxWarp prst="textPlain">
              <a:avLst/>
            </a:prstTxWarp>
            <a:spAutoFit/>
          </a:bodyPr>
          <a:lstStyle/>
          <a:p>
            <a:pPr algn="ctr"/>
            <a:r>
              <a:rPr lang="bn-IN"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latin typeface="NikoshBAN" pitchFamily="2" charset="0"/>
                <a:cs typeface="NikoshBAN" pitchFamily="2" charset="0"/>
              </a:rPr>
              <a:t>মূল্যায়ন</a:t>
            </a:r>
            <a:r>
              <a:rPr lang="bn-IN"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NikoshBAN" pitchFamily="2" charset="0"/>
                <a:cs typeface="NikoshBAN" pitchFamily="2" charset="0"/>
              </a:rPr>
              <a:t> </a:t>
            </a:r>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NikoshBAN" pitchFamily="2" charset="0"/>
              <a:cs typeface="NikoshBAN" pitchFamily="2" charset="0"/>
            </a:endParaRPr>
          </a:p>
        </p:txBody>
      </p:sp>
      <p:sp>
        <p:nvSpPr>
          <p:cNvPr id="4" name="TextBox 3"/>
          <p:cNvSpPr txBox="1"/>
          <p:nvPr/>
        </p:nvSpPr>
        <p:spPr>
          <a:xfrm>
            <a:off x="1600200" y="533400"/>
            <a:ext cx="89916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bn-IN" sz="2800" dirty="0">
                <a:latin typeface="NikoshBAN" pitchFamily="2" charset="0"/>
                <a:cs typeface="NikoshBAN" pitchFamily="2" charset="0"/>
              </a:rPr>
              <a:t>প্রশ্নঃ কাজী নজরুল ইসলামের উপাধি কী?  </a:t>
            </a:r>
            <a:endParaRPr lang="en-US" sz="2800" dirty="0">
              <a:latin typeface="NikoshBAN" pitchFamily="2" charset="0"/>
              <a:cs typeface="NikoshBAN" pitchFamily="2" charset="0"/>
            </a:endParaRPr>
          </a:p>
        </p:txBody>
      </p:sp>
      <p:sp>
        <p:nvSpPr>
          <p:cNvPr id="5" name="TextBox 4"/>
          <p:cNvSpPr txBox="1"/>
          <p:nvPr/>
        </p:nvSpPr>
        <p:spPr>
          <a:xfrm>
            <a:off x="1589810" y="1089585"/>
            <a:ext cx="89916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bn-IN" sz="2800" dirty="0">
                <a:latin typeface="NikoshBAN" pitchFamily="2" charset="0"/>
                <a:cs typeface="NikoshBAN" pitchFamily="2" charset="0"/>
              </a:rPr>
              <a:t>(ক) প্রেমের কবি         (খ) প্রকৃতির কবি        (গ) পল্লীকবি      (ঘ) বিদ্রোহী কবি  </a:t>
            </a:r>
            <a:endParaRPr lang="en-US" sz="2800" dirty="0">
              <a:latin typeface="NikoshBAN" pitchFamily="2" charset="0"/>
              <a:cs typeface="NikoshBAN" pitchFamily="2" charset="0"/>
            </a:endParaRPr>
          </a:p>
        </p:txBody>
      </p:sp>
      <p:sp>
        <p:nvSpPr>
          <p:cNvPr id="6" name="TextBox 5"/>
          <p:cNvSpPr txBox="1"/>
          <p:nvPr/>
        </p:nvSpPr>
        <p:spPr>
          <a:xfrm>
            <a:off x="1600202" y="2798621"/>
            <a:ext cx="89916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bn-IN" sz="2400" dirty="0">
                <a:latin typeface="NikoshBAN" pitchFamily="2" charset="0"/>
                <a:cs typeface="NikoshBAN" pitchFamily="2" charset="0"/>
              </a:rPr>
              <a:t>(ক)ছোটলোক সম্প্রদায়  (খ)  জমিদার সম্প্রসায়  (গ) হিন্দু সম্প্রদায়   (ঘ) মুসলিম সম্প্রদায়  </a:t>
            </a:r>
            <a:endParaRPr lang="en-US" sz="2400" dirty="0">
              <a:latin typeface="NikoshBAN" pitchFamily="2" charset="0"/>
              <a:cs typeface="NikoshBAN" pitchFamily="2" charset="0"/>
            </a:endParaRPr>
          </a:p>
        </p:txBody>
      </p:sp>
      <p:sp>
        <p:nvSpPr>
          <p:cNvPr id="7" name="TextBox 6"/>
          <p:cNvSpPr txBox="1"/>
          <p:nvPr/>
        </p:nvSpPr>
        <p:spPr>
          <a:xfrm>
            <a:off x="1600200" y="3957475"/>
            <a:ext cx="8991600"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bn-IN" sz="2400" dirty="0">
                <a:latin typeface="NikoshBAN" pitchFamily="2" charset="0"/>
                <a:cs typeface="NikoshBAN" pitchFamily="2" charset="0"/>
              </a:rPr>
              <a:t>(ক)রবীন্দ্রনাথ ঠাকুর  (খ) বঙ্কিমচন্দ্র চট্রোপাধ্যায়  (গ) ঈশ্বরচন্দ্র বিদ্যাসাগর (ঘ) মহাত্মা গান্ধী  </a:t>
            </a:r>
            <a:endParaRPr lang="en-US" sz="2400" dirty="0">
              <a:latin typeface="NikoshBAN" pitchFamily="2" charset="0"/>
              <a:cs typeface="NikoshBAN" pitchFamily="2" charset="0"/>
            </a:endParaRPr>
          </a:p>
        </p:txBody>
      </p:sp>
      <p:sp>
        <p:nvSpPr>
          <p:cNvPr id="8" name="TextBox 7"/>
          <p:cNvSpPr txBox="1"/>
          <p:nvPr/>
        </p:nvSpPr>
        <p:spPr>
          <a:xfrm>
            <a:off x="1672878" y="6310520"/>
            <a:ext cx="8991600"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bn-IN" sz="2400" dirty="0">
                <a:latin typeface="NikoshBAN" pitchFamily="2" charset="0"/>
                <a:cs typeface="NikoshBAN" pitchFamily="2" charset="0"/>
              </a:rPr>
              <a:t>(ক)</a:t>
            </a:r>
            <a:r>
              <a:rPr lang="bn-BD" sz="2400" dirty="0">
                <a:latin typeface="NikoshBAN" pitchFamily="2" charset="0"/>
                <a:cs typeface="NikoshBAN" pitchFamily="2" charset="0"/>
              </a:rPr>
              <a:t>  i</a:t>
            </a:r>
            <a:r>
              <a:rPr lang="bn-IN" sz="2400" dirty="0">
                <a:latin typeface="NikoshBAN" pitchFamily="2" charset="0"/>
                <a:cs typeface="NikoshBAN" pitchFamily="2" charset="0"/>
              </a:rPr>
              <a:t> ও</a:t>
            </a:r>
            <a:r>
              <a:rPr lang="bn-BD" sz="2400" dirty="0">
                <a:latin typeface="NikoshBAN" pitchFamily="2" charset="0"/>
                <a:cs typeface="NikoshBAN" pitchFamily="2" charset="0"/>
              </a:rPr>
              <a:t> ii </a:t>
            </a:r>
            <a:r>
              <a:rPr lang="bn-IN" sz="2400" dirty="0">
                <a:latin typeface="NikoshBAN" pitchFamily="2" charset="0"/>
                <a:cs typeface="NikoshBAN" pitchFamily="2" charset="0"/>
              </a:rPr>
              <a:t>      (খ)</a:t>
            </a:r>
            <a:r>
              <a:rPr lang="bn-BD" sz="2400" dirty="0">
                <a:latin typeface="NikoshBAN" pitchFamily="2" charset="0"/>
                <a:cs typeface="NikoshBAN" pitchFamily="2" charset="0"/>
              </a:rPr>
              <a:t> i </a:t>
            </a:r>
            <a:r>
              <a:rPr lang="bn-IN" sz="2400" dirty="0">
                <a:latin typeface="NikoshBAN" pitchFamily="2" charset="0"/>
                <a:cs typeface="NikoshBAN" pitchFamily="2" charset="0"/>
              </a:rPr>
              <a:t>ও</a:t>
            </a:r>
            <a:r>
              <a:rPr lang="bn-BD" sz="2400" dirty="0">
                <a:latin typeface="NikoshBAN" pitchFamily="2" charset="0"/>
                <a:cs typeface="NikoshBAN" pitchFamily="2" charset="0"/>
              </a:rPr>
              <a:t> iii </a:t>
            </a:r>
            <a:r>
              <a:rPr lang="bn-IN" sz="2400" dirty="0">
                <a:latin typeface="NikoshBAN" pitchFamily="2" charset="0"/>
                <a:cs typeface="NikoshBAN" pitchFamily="2" charset="0"/>
              </a:rPr>
              <a:t>       (গ)</a:t>
            </a:r>
            <a:r>
              <a:rPr lang="bn-BD" sz="2400" dirty="0">
                <a:latin typeface="NikoshBAN" pitchFamily="2" charset="0"/>
                <a:cs typeface="NikoshBAN" pitchFamily="2" charset="0"/>
              </a:rPr>
              <a:t> ii </a:t>
            </a:r>
            <a:r>
              <a:rPr lang="bn-IN" sz="2400" dirty="0">
                <a:latin typeface="NikoshBAN" pitchFamily="2" charset="0"/>
                <a:cs typeface="NikoshBAN" pitchFamily="2" charset="0"/>
              </a:rPr>
              <a:t>ও</a:t>
            </a:r>
            <a:r>
              <a:rPr lang="bn-BD" sz="2400" dirty="0">
                <a:latin typeface="NikoshBAN" pitchFamily="2" charset="0"/>
                <a:cs typeface="NikoshBAN" pitchFamily="2" charset="0"/>
              </a:rPr>
              <a:t> iii </a:t>
            </a:r>
            <a:r>
              <a:rPr lang="bn-IN" sz="2400" dirty="0">
                <a:latin typeface="NikoshBAN" pitchFamily="2" charset="0"/>
                <a:cs typeface="NikoshBAN" pitchFamily="2" charset="0"/>
              </a:rPr>
              <a:t>    (ঘ)</a:t>
            </a:r>
            <a:r>
              <a:rPr lang="bn-BD" sz="2400" dirty="0">
                <a:latin typeface="NikoshBAN" pitchFamily="2" charset="0"/>
                <a:cs typeface="NikoshBAN" pitchFamily="2" charset="0"/>
              </a:rPr>
              <a:t> i,  ii </a:t>
            </a:r>
            <a:r>
              <a:rPr lang="bn-IN" sz="2400" dirty="0">
                <a:latin typeface="NikoshBAN" pitchFamily="2" charset="0"/>
                <a:cs typeface="NikoshBAN" pitchFamily="2" charset="0"/>
              </a:rPr>
              <a:t>ও</a:t>
            </a:r>
            <a:r>
              <a:rPr lang="bn-BD" sz="2400" dirty="0">
                <a:latin typeface="NikoshBAN" pitchFamily="2" charset="0"/>
                <a:cs typeface="NikoshBAN" pitchFamily="2" charset="0"/>
              </a:rPr>
              <a:t> iii </a:t>
            </a:r>
            <a:r>
              <a:rPr lang="bn-IN" sz="2400" dirty="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9" name="TextBox 8"/>
          <p:cNvSpPr txBox="1"/>
          <p:nvPr/>
        </p:nvSpPr>
        <p:spPr>
          <a:xfrm>
            <a:off x="1607127" y="1802865"/>
            <a:ext cx="8991600" cy="95410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bn-IN" sz="2800" dirty="0">
                <a:latin typeface="NikoshBAN" pitchFamily="2" charset="0"/>
                <a:cs typeface="NikoshBAN" pitchFamily="2" charset="0"/>
              </a:rPr>
              <a:t>প্রশ্নঃ’আমাদের সেই শক্তিকে ভুলিলে চলিবে না।’এখানে কোন সম্প্রদায়ের শক্তির কথা বলা হয়েছে?  </a:t>
            </a:r>
            <a:endParaRPr lang="en-US" sz="2800" dirty="0">
              <a:latin typeface="NikoshBAN" pitchFamily="2" charset="0"/>
              <a:cs typeface="NikoshBAN" pitchFamily="2" charset="0"/>
            </a:endParaRPr>
          </a:p>
        </p:txBody>
      </p:sp>
      <p:sp>
        <p:nvSpPr>
          <p:cNvPr id="10" name="TextBox 9"/>
          <p:cNvSpPr txBox="1"/>
          <p:nvPr/>
        </p:nvSpPr>
        <p:spPr>
          <a:xfrm>
            <a:off x="1600200" y="3401660"/>
            <a:ext cx="8991600"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bn-IN" sz="2800" dirty="0">
                <a:latin typeface="NikoshBAN" pitchFamily="2" charset="0"/>
                <a:cs typeface="NikoshBAN" pitchFamily="2" charset="0"/>
              </a:rPr>
              <a:t>প্রশ্নঃ ভারতবাসীকে স্নেহার্দ্র বুকে টেনেছেন কে ? </a:t>
            </a:r>
            <a:endParaRPr lang="en-US" sz="2800" dirty="0">
              <a:latin typeface="NikoshBAN" pitchFamily="2" charset="0"/>
              <a:cs typeface="NikoshBAN" pitchFamily="2" charset="0"/>
            </a:endParaRPr>
          </a:p>
        </p:txBody>
      </p:sp>
      <p:sp>
        <p:nvSpPr>
          <p:cNvPr id="11" name="TextBox 10"/>
          <p:cNvSpPr txBox="1"/>
          <p:nvPr/>
        </p:nvSpPr>
        <p:spPr>
          <a:xfrm>
            <a:off x="1627908" y="4576466"/>
            <a:ext cx="8991600"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bn-IN" sz="2400" dirty="0">
                <a:latin typeface="NikoshBAN" pitchFamily="2" charset="0"/>
                <a:cs typeface="NikoshBAN" pitchFamily="2" charset="0"/>
              </a:rPr>
              <a:t>প্রশ্নঃ ‘উপেক্ষিত শক্তির উদ্ভোধন’ না হওয়ার কারণ-  </a:t>
            </a:r>
            <a:endParaRPr lang="en-US" sz="2400" dirty="0">
              <a:latin typeface="NikoshBAN" pitchFamily="2" charset="0"/>
              <a:cs typeface="NikoshBAN" pitchFamily="2" charset="0"/>
            </a:endParaRPr>
          </a:p>
        </p:txBody>
      </p:sp>
      <p:sp>
        <p:nvSpPr>
          <p:cNvPr id="12" name="TextBox 11"/>
          <p:cNvSpPr txBox="1"/>
          <p:nvPr/>
        </p:nvSpPr>
        <p:spPr>
          <a:xfrm>
            <a:off x="1620982" y="5093551"/>
            <a:ext cx="8991600"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bn-IN" sz="2400" dirty="0">
                <a:latin typeface="NikoshBAN" pitchFamily="2" charset="0"/>
                <a:cs typeface="NikoshBAN" pitchFamily="2" charset="0"/>
              </a:rPr>
              <a:t>(</a:t>
            </a:r>
            <a:r>
              <a:rPr lang="bn-BD" sz="2400" dirty="0">
                <a:latin typeface="NikoshBAN" pitchFamily="2" charset="0"/>
                <a:cs typeface="NikoshBAN" pitchFamily="2" charset="0"/>
              </a:rPr>
              <a:t>i</a:t>
            </a:r>
            <a:r>
              <a:rPr lang="bn-IN" sz="2400" dirty="0">
                <a:latin typeface="NikoshBAN" pitchFamily="2" charset="0"/>
                <a:cs typeface="NikoshBAN" pitchFamily="2" charset="0"/>
              </a:rPr>
              <a:t>) ছোটলোক বলে অবহেলা     (</a:t>
            </a:r>
            <a:r>
              <a:rPr lang="bn-BD" sz="2400" dirty="0">
                <a:latin typeface="NikoshBAN" pitchFamily="2" charset="0"/>
                <a:cs typeface="NikoshBAN" pitchFamily="2" charset="0"/>
              </a:rPr>
              <a:t>ii</a:t>
            </a:r>
            <a:r>
              <a:rPr lang="bn-IN" sz="2400" dirty="0">
                <a:latin typeface="NikoshBAN" pitchFamily="2" charset="0"/>
                <a:cs typeface="NikoshBAN" pitchFamily="2" charset="0"/>
              </a:rPr>
              <a:t>) সহজ-সরল জীবনযাপন     (</a:t>
            </a:r>
            <a:r>
              <a:rPr lang="bn-BD" sz="2400" dirty="0">
                <a:latin typeface="NikoshBAN" pitchFamily="2" charset="0"/>
                <a:cs typeface="NikoshBAN" pitchFamily="2" charset="0"/>
              </a:rPr>
              <a:t>iii</a:t>
            </a:r>
            <a:r>
              <a:rPr lang="bn-IN" sz="2400" dirty="0">
                <a:latin typeface="NikoshBAN" pitchFamily="2" charset="0"/>
                <a:cs typeface="NikoshBAN" pitchFamily="2" charset="0"/>
              </a:rPr>
              <a:t>) ভদ্র সম্প্রদায়ের অত্যাচার   </a:t>
            </a:r>
            <a:endParaRPr lang="en-US" sz="2400" dirty="0">
              <a:latin typeface="NikoshBAN" pitchFamily="2" charset="0"/>
              <a:cs typeface="NikoshBAN" pitchFamily="2" charset="0"/>
            </a:endParaRPr>
          </a:p>
        </p:txBody>
      </p:sp>
      <p:sp>
        <p:nvSpPr>
          <p:cNvPr id="13" name="TextBox 12"/>
          <p:cNvSpPr txBox="1"/>
          <p:nvPr/>
        </p:nvSpPr>
        <p:spPr>
          <a:xfrm>
            <a:off x="1620982" y="5763041"/>
            <a:ext cx="8991600"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bn-IN" sz="2400" dirty="0">
                <a:latin typeface="NikoshBAN" pitchFamily="2" charset="0"/>
                <a:cs typeface="NikoshBAN" pitchFamily="2" charset="0"/>
              </a:rPr>
              <a:t>             নিচের কোনটি সঠিক ? </a:t>
            </a:r>
            <a:endParaRPr lang="en-US" sz="2400" dirty="0">
              <a:latin typeface="NikoshBAN" pitchFamily="2" charset="0"/>
              <a:cs typeface="NikoshBAN" pitchFamily="2" charset="0"/>
            </a:endParaRPr>
          </a:p>
        </p:txBody>
      </p:sp>
      <p:sp>
        <p:nvSpPr>
          <p:cNvPr id="14" name="Oval 13"/>
          <p:cNvSpPr/>
          <p:nvPr/>
        </p:nvSpPr>
        <p:spPr>
          <a:xfrm>
            <a:off x="8592461" y="1165636"/>
            <a:ext cx="304800" cy="304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672878" y="2864354"/>
            <a:ext cx="304800" cy="304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527506" y="3996577"/>
            <a:ext cx="304800" cy="304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268004" y="6369301"/>
            <a:ext cx="304800" cy="304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713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80">
                                          <p:stCondLst>
                                            <p:cond delay="0"/>
                                          </p:stCondLst>
                                        </p:cTn>
                                        <p:tgtEl>
                                          <p:spTgt spid="14"/>
                                        </p:tgtEl>
                                      </p:cBhvr>
                                    </p:animEffect>
                                    <p:anim calcmode="lin" valueType="num">
                                      <p:cBhvr>
                                        <p:cTn id="2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1" dur="26">
                                          <p:stCondLst>
                                            <p:cond delay="650"/>
                                          </p:stCondLst>
                                        </p:cTn>
                                        <p:tgtEl>
                                          <p:spTgt spid="14"/>
                                        </p:tgtEl>
                                      </p:cBhvr>
                                      <p:to x="100000" y="60000"/>
                                    </p:animScale>
                                    <p:animScale>
                                      <p:cBhvr>
                                        <p:cTn id="32" dur="166" decel="50000">
                                          <p:stCondLst>
                                            <p:cond delay="676"/>
                                          </p:stCondLst>
                                        </p:cTn>
                                        <p:tgtEl>
                                          <p:spTgt spid="14"/>
                                        </p:tgtEl>
                                      </p:cBhvr>
                                      <p:to x="100000" y="100000"/>
                                    </p:animScale>
                                    <p:animScale>
                                      <p:cBhvr>
                                        <p:cTn id="33" dur="26">
                                          <p:stCondLst>
                                            <p:cond delay="1312"/>
                                          </p:stCondLst>
                                        </p:cTn>
                                        <p:tgtEl>
                                          <p:spTgt spid="14"/>
                                        </p:tgtEl>
                                      </p:cBhvr>
                                      <p:to x="100000" y="80000"/>
                                    </p:animScale>
                                    <p:animScale>
                                      <p:cBhvr>
                                        <p:cTn id="34" dur="166" decel="50000">
                                          <p:stCondLst>
                                            <p:cond delay="1338"/>
                                          </p:stCondLst>
                                        </p:cTn>
                                        <p:tgtEl>
                                          <p:spTgt spid="14"/>
                                        </p:tgtEl>
                                      </p:cBhvr>
                                      <p:to x="100000" y="100000"/>
                                    </p:animScale>
                                    <p:animScale>
                                      <p:cBhvr>
                                        <p:cTn id="35" dur="26">
                                          <p:stCondLst>
                                            <p:cond delay="1642"/>
                                          </p:stCondLst>
                                        </p:cTn>
                                        <p:tgtEl>
                                          <p:spTgt spid="14"/>
                                        </p:tgtEl>
                                      </p:cBhvr>
                                      <p:to x="100000" y="90000"/>
                                    </p:animScale>
                                    <p:animScale>
                                      <p:cBhvr>
                                        <p:cTn id="36" dur="166" decel="50000">
                                          <p:stCondLst>
                                            <p:cond delay="1668"/>
                                          </p:stCondLst>
                                        </p:cTn>
                                        <p:tgtEl>
                                          <p:spTgt spid="14"/>
                                        </p:tgtEl>
                                      </p:cBhvr>
                                      <p:to x="100000" y="100000"/>
                                    </p:animScale>
                                    <p:animScale>
                                      <p:cBhvr>
                                        <p:cTn id="37" dur="26">
                                          <p:stCondLst>
                                            <p:cond delay="1808"/>
                                          </p:stCondLst>
                                        </p:cTn>
                                        <p:tgtEl>
                                          <p:spTgt spid="14"/>
                                        </p:tgtEl>
                                      </p:cBhvr>
                                      <p:to x="100000" y="95000"/>
                                    </p:animScale>
                                    <p:animScale>
                                      <p:cBhvr>
                                        <p:cTn id="38" dur="166" decel="50000">
                                          <p:stCondLst>
                                            <p:cond delay="1834"/>
                                          </p:stCondLst>
                                        </p:cTn>
                                        <p:tgtEl>
                                          <p:spTgt spid="1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9"/>
                                        </p:tgtEl>
                                        <p:attrNameLst>
                                          <p:attrName>ppt_y</p:attrName>
                                        </p:attrNameLst>
                                      </p:cBhvr>
                                      <p:tavLst>
                                        <p:tav tm="0">
                                          <p:val>
                                            <p:strVal val="#ppt_y"/>
                                          </p:val>
                                        </p:tav>
                                        <p:tav tm="100000">
                                          <p:val>
                                            <p:strVal val="#ppt_y"/>
                                          </p:val>
                                        </p:tav>
                                      </p:tavLst>
                                    </p:anim>
                                    <p:anim calcmode="lin" valueType="num">
                                      <p:cBhvr>
                                        <p:cTn id="4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6"/>
                                        </p:tgtEl>
                                        <p:attrNameLst>
                                          <p:attrName>style.visibility</p:attrName>
                                        </p:attrNameLst>
                                      </p:cBhvr>
                                      <p:to>
                                        <p:strVal val="visible"/>
                                      </p:to>
                                    </p:set>
                                    <p:anim calcmode="lin" valueType="num">
                                      <p:cBhvr>
                                        <p:cTn id="5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6"/>
                                        </p:tgtEl>
                                        <p:attrNameLst>
                                          <p:attrName>ppt_y</p:attrName>
                                        </p:attrNameLst>
                                      </p:cBhvr>
                                      <p:tavLst>
                                        <p:tav tm="0">
                                          <p:val>
                                            <p:strVal val="#ppt_y"/>
                                          </p:val>
                                        </p:tav>
                                        <p:tav tm="100000">
                                          <p:val>
                                            <p:strVal val="#ppt_y"/>
                                          </p:val>
                                        </p:tav>
                                      </p:tavLst>
                                    </p:anim>
                                    <p:anim calcmode="lin" valueType="num">
                                      <p:cBhvr>
                                        <p:cTn id="5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80">
                                          <p:stCondLst>
                                            <p:cond delay="0"/>
                                          </p:stCondLst>
                                        </p:cTn>
                                        <p:tgtEl>
                                          <p:spTgt spid="15"/>
                                        </p:tgtEl>
                                      </p:cBhvr>
                                    </p:animEffect>
                                    <p:anim calcmode="lin" valueType="num">
                                      <p:cBhvr>
                                        <p:cTn id="6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7" dur="26">
                                          <p:stCondLst>
                                            <p:cond delay="650"/>
                                          </p:stCondLst>
                                        </p:cTn>
                                        <p:tgtEl>
                                          <p:spTgt spid="15"/>
                                        </p:tgtEl>
                                      </p:cBhvr>
                                      <p:to x="100000" y="60000"/>
                                    </p:animScale>
                                    <p:animScale>
                                      <p:cBhvr>
                                        <p:cTn id="68" dur="166" decel="50000">
                                          <p:stCondLst>
                                            <p:cond delay="676"/>
                                          </p:stCondLst>
                                        </p:cTn>
                                        <p:tgtEl>
                                          <p:spTgt spid="15"/>
                                        </p:tgtEl>
                                      </p:cBhvr>
                                      <p:to x="100000" y="100000"/>
                                    </p:animScale>
                                    <p:animScale>
                                      <p:cBhvr>
                                        <p:cTn id="69" dur="26">
                                          <p:stCondLst>
                                            <p:cond delay="1312"/>
                                          </p:stCondLst>
                                        </p:cTn>
                                        <p:tgtEl>
                                          <p:spTgt spid="15"/>
                                        </p:tgtEl>
                                      </p:cBhvr>
                                      <p:to x="100000" y="80000"/>
                                    </p:animScale>
                                    <p:animScale>
                                      <p:cBhvr>
                                        <p:cTn id="70" dur="166" decel="50000">
                                          <p:stCondLst>
                                            <p:cond delay="1338"/>
                                          </p:stCondLst>
                                        </p:cTn>
                                        <p:tgtEl>
                                          <p:spTgt spid="15"/>
                                        </p:tgtEl>
                                      </p:cBhvr>
                                      <p:to x="100000" y="100000"/>
                                    </p:animScale>
                                    <p:animScale>
                                      <p:cBhvr>
                                        <p:cTn id="71" dur="26">
                                          <p:stCondLst>
                                            <p:cond delay="1642"/>
                                          </p:stCondLst>
                                        </p:cTn>
                                        <p:tgtEl>
                                          <p:spTgt spid="15"/>
                                        </p:tgtEl>
                                      </p:cBhvr>
                                      <p:to x="100000" y="90000"/>
                                    </p:animScale>
                                    <p:animScale>
                                      <p:cBhvr>
                                        <p:cTn id="72" dur="166" decel="50000">
                                          <p:stCondLst>
                                            <p:cond delay="1668"/>
                                          </p:stCondLst>
                                        </p:cTn>
                                        <p:tgtEl>
                                          <p:spTgt spid="15"/>
                                        </p:tgtEl>
                                      </p:cBhvr>
                                      <p:to x="100000" y="100000"/>
                                    </p:animScale>
                                    <p:animScale>
                                      <p:cBhvr>
                                        <p:cTn id="73" dur="26">
                                          <p:stCondLst>
                                            <p:cond delay="1808"/>
                                          </p:stCondLst>
                                        </p:cTn>
                                        <p:tgtEl>
                                          <p:spTgt spid="15"/>
                                        </p:tgtEl>
                                      </p:cBhvr>
                                      <p:to x="100000" y="95000"/>
                                    </p:animScale>
                                    <p:animScale>
                                      <p:cBhvr>
                                        <p:cTn id="74" dur="166" decel="50000">
                                          <p:stCondLst>
                                            <p:cond delay="1834"/>
                                          </p:stCondLst>
                                        </p:cTn>
                                        <p:tgtEl>
                                          <p:spTgt spid="15"/>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grpId="0" nodeType="clickEffect">
                                  <p:stCondLst>
                                    <p:cond delay="0"/>
                                  </p:stCondLst>
                                  <p:iterate type="lt">
                                    <p:tmPct val="10000"/>
                                  </p:iterate>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10"/>
                                        </p:tgtEl>
                                        <p:attrNameLst>
                                          <p:attrName>ppt_y</p:attrName>
                                        </p:attrNameLst>
                                      </p:cBhvr>
                                      <p:tavLst>
                                        <p:tav tm="0">
                                          <p:val>
                                            <p:strVal val="#ppt_y"/>
                                          </p:val>
                                        </p:tav>
                                        <p:tav tm="100000">
                                          <p:val>
                                            <p:strVal val="#ppt_y"/>
                                          </p:val>
                                        </p:tav>
                                      </p:tavLst>
                                    </p:anim>
                                    <p:anim calcmode="lin" valueType="num">
                                      <p:cBhvr>
                                        <p:cTn id="8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10"/>
                                        </p:tgtEl>
                                      </p:cBhvr>
                                    </p:animEffect>
                                  </p:childTnLst>
                                </p:cTn>
                              </p:par>
                            </p:childTnLst>
                          </p:cTn>
                        </p:par>
                      </p:childTnLst>
                    </p:cTn>
                  </p:par>
                  <p:par>
                    <p:cTn id="84" fill="hold">
                      <p:stCondLst>
                        <p:cond delay="indefinite"/>
                      </p:stCondLst>
                      <p:childTnLst>
                        <p:par>
                          <p:cTn id="85" fill="hold">
                            <p:stCondLst>
                              <p:cond delay="0"/>
                            </p:stCondLst>
                            <p:childTnLst>
                              <p:par>
                                <p:cTn id="86" presetID="41" presetClass="entr" presetSubtype="0" fill="hold" grpId="0" nodeType="clickEffect">
                                  <p:stCondLst>
                                    <p:cond delay="0"/>
                                  </p:stCondLst>
                                  <p:iterate type="lt">
                                    <p:tmPct val="10000"/>
                                  </p:iterate>
                                  <p:childTnLst>
                                    <p:set>
                                      <p:cBhvr>
                                        <p:cTn id="87" dur="1" fill="hold">
                                          <p:stCondLst>
                                            <p:cond delay="0"/>
                                          </p:stCondLst>
                                        </p:cTn>
                                        <p:tgtEl>
                                          <p:spTgt spid="7"/>
                                        </p:tgtEl>
                                        <p:attrNameLst>
                                          <p:attrName>style.visibility</p:attrName>
                                        </p:attrNameLst>
                                      </p:cBhvr>
                                      <p:to>
                                        <p:strVal val="visible"/>
                                      </p:to>
                                    </p:set>
                                    <p:anim calcmode="lin" valueType="num">
                                      <p:cBhvr>
                                        <p:cTn id="8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7"/>
                                        </p:tgtEl>
                                        <p:attrNameLst>
                                          <p:attrName>ppt_y</p:attrName>
                                        </p:attrNameLst>
                                      </p:cBhvr>
                                      <p:tavLst>
                                        <p:tav tm="0">
                                          <p:val>
                                            <p:strVal val="#ppt_y"/>
                                          </p:val>
                                        </p:tav>
                                        <p:tav tm="100000">
                                          <p:val>
                                            <p:strVal val="#ppt_y"/>
                                          </p:val>
                                        </p:tav>
                                      </p:tavLst>
                                    </p:anim>
                                    <p:anim calcmode="lin" valueType="num">
                                      <p:cBhvr>
                                        <p:cTn id="9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7"/>
                                        </p:tgtEl>
                                      </p:cBhvr>
                                    </p:animEffect>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wipe(down)">
                                      <p:cBhvr>
                                        <p:cTn id="97" dur="580">
                                          <p:stCondLst>
                                            <p:cond delay="0"/>
                                          </p:stCondLst>
                                        </p:cTn>
                                        <p:tgtEl>
                                          <p:spTgt spid="16"/>
                                        </p:tgtEl>
                                      </p:cBhvr>
                                    </p:animEffect>
                                    <p:anim calcmode="lin" valueType="num">
                                      <p:cBhvr>
                                        <p:cTn id="9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03" dur="26">
                                          <p:stCondLst>
                                            <p:cond delay="650"/>
                                          </p:stCondLst>
                                        </p:cTn>
                                        <p:tgtEl>
                                          <p:spTgt spid="16"/>
                                        </p:tgtEl>
                                      </p:cBhvr>
                                      <p:to x="100000" y="60000"/>
                                    </p:animScale>
                                    <p:animScale>
                                      <p:cBhvr>
                                        <p:cTn id="104" dur="166" decel="50000">
                                          <p:stCondLst>
                                            <p:cond delay="676"/>
                                          </p:stCondLst>
                                        </p:cTn>
                                        <p:tgtEl>
                                          <p:spTgt spid="16"/>
                                        </p:tgtEl>
                                      </p:cBhvr>
                                      <p:to x="100000" y="100000"/>
                                    </p:animScale>
                                    <p:animScale>
                                      <p:cBhvr>
                                        <p:cTn id="105" dur="26">
                                          <p:stCondLst>
                                            <p:cond delay="1312"/>
                                          </p:stCondLst>
                                        </p:cTn>
                                        <p:tgtEl>
                                          <p:spTgt spid="16"/>
                                        </p:tgtEl>
                                      </p:cBhvr>
                                      <p:to x="100000" y="80000"/>
                                    </p:animScale>
                                    <p:animScale>
                                      <p:cBhvr>
                                        <p:cTn id="106" dur="166" decel="50000">
                                          <p:stCondLst>
                                            <p:cond delay="1338"/>
                                          </p:stCondLst>
                                        </p:cTn>
                                        <p:tgtEl>
                                          <p:spTgt spid="16"/>
                                        </p:tgtEl>
                                      </p:cBhvr>
                                      <p:to x="100000" y="100000"/>
                                    </p:animScale>
                                    <p:animScale>
                                      <p:cBhvr>
                                        <p:cTn id="107" dur="26">
                                          <p:stCondLst>
                                            <p:cond delay="1642"/>
                                          </p:stCondLst>
                                        </p:cTn>
                                        <p:tgtEl>
                                          <p:spTgt spid="16"/>
                                        </p:tgtEl>
                                      </p:cBhvr>
                                      <p:to x="100000" y="90000"/>
                                    </p:animScale>
                                    <p:animScale>
                                      <p:cBhvr>
                                        <p:cTn id="108" dur="166" decel="50000">
                                          <p:stCondLst>
                                            <p:cond delay="1668"/>
                                          </p:stCondLst>
                                        </p:cTn>
                                        <p:tgtEl>
                                          <p:spTgt spid="16"/>
                                        </p:tgtEl>
                                      </p:cBhvr>
                                      <p:to x="100000" y="100000"/>
                                    </p:animScale>
                                    <p:animScale>
                                      <p:cBhvr>
                                        <p:cTn id="109" dur="26">
                                          <p:stCondLst>
                                            <p:cond delay="1808"/>
                                          </p:stCondLst>
                                        </p:cTn>
                                        <p:tgtEl>
                                          <p:spTgt spid="16"/>
                                        </p:tgtEl>
                                      </p:cBhvr>
                                      <p:to x="100000" y="95000"/>
                                    </p:animScale>
                                    <p:animScale>
                                      <p:cBhvr>
                                        <p:cTn id="110" dur="166" decel="50000">
                                          <p:stCondLst>
                                            <p:cond delay="1834"/>
                                          </p:stCondLst>
                                        </p:cTn>
                                        <p:tgtEl>
                                          <p:spTgt spid="16"/>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41" presetClass="entr" presetSubtype="0" fill="hold" grpId="0" nodeType="clickEffect">
                                  <p:stCondLst>
                                    <p:cond delay="0"/>
                                  </p:stCondLst>
                                  <p:iterate type="lt">
                                    <p:tmPct val="10000"/>
                                  </p:iterate>
                                  <p:childTnLst>
                                    <p:set>
                                      <p:cBhvr>
                                        <p:cTn id="114" dur="1" fill="hold">
                                          <p:stCondLst>
                                            <p:cond delay="0"/>
                                          </p:stCondLst>
                                        </p:cTn>
                                        <p:tgtEl>
                                          <p:spTgt spid="11"/>
                                        </p:tgtEl>
                                        <p:attrNameLst>
                                          <p:attrName>style.visibility</p:attrName>
                                        </p:attrNameLst>
                                      </p:cBhvr>
                                      <p:to>
                                        <p:strVal val="visible"/>
                                      </p:to>
                                    </p:set>
                                    <p:anim calcmode="lin" valueType="num">
                                      <p:cBhvr>
                                        <p:cTn id="11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16" dur="500" fill="hold"/>
                                        <p:tgtEl>
                                          <p:spTgt spid="11"/>
                                        </p:tgtEl>
                                        <p:attrNameLst>
                                          <p:attrName>ppt_y</p:attrName>
                                        </p:attrNameLst>
                                      </p:cBhvr>
                                      <p:tavLst>
                                        <p:tav tm="0">
                                          <p:val>
                                            <p:strVal val="#ppt_y"/>
                                          </p:val>
                                        </p:tav>
                                        <p:tav tm="100000">
                                          <p:val>
                                            <p:strVal val="#ppt_y"/>
                                          </p:val>
                                        </p:tav>
                                      </p:tavLst>
                                    </p:anim>
                                    <p:anim calcmode="lin" valueType="num">
                                      <p:cBhvr>
                                        <p:cTn id="11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1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9" dur="500" tmFilter="0,0; .5, 1; 1, 1"/>
                                        <p:tgtEl>
                                          <p:spTgt spid="11"/>
                                        </p:tgtEl>
                                      </p:cBhvr>
                                    </p:animEffect>
                                  </p:childTnLst>
                                </p:cTn>
                              </p:par>
                            </p:childTnLst>
                          </p:cTn>
                        </p:par>
                      </p:childTnLst>
                    </p:cTn>
                  </p:par>
                  <p:par>
                    <p:cTn id="120" fill="hold">
                      <p:stCondLst>
                        <p:cond delay="indefinite"/>
                      </p:stCondLst>
                      <p:childTnLst>
                        <p:par>
                          <p:cTn id="121" fill="hold">
                            <p:stCondLst>
                              <p:cond delay="0"/>
                            </p:stCondLst>
                            <p:childTnLst>
                              <p:par>
                                <p:cTn id="122" presetID="41" presetClass="entr" presetSubtype="0" fill="hold" grpId="0" nodeType="clickEffect">
                                  <p:stCondLst>
                                    <p:cond delay="0"/>
                                  </p:stCondLst>
                                  <p:iterate type="lt">
                                    <p:tmPct val="10000"/>
                                  </p:iterate>
                                  <p:childTnLst>
                                    <p:set>
                                      <p:cBhvr>
                                        <p:cTn id="123" dur="1" fill="hold">
                                          <p:stCondLst>
                                            <p:cond delay="0"/>
                                          </p:stCondLst>
                                        </p:cTn>
                                        <p:tgtEl>
                                          <p:spTgt spid="12"/>
                                        </p:tgtEl>
                                        <p:attrNameLst>
                                          <p:attrName>style.visibility</p:attrName>
                                        </p:attrNameLst>
                                      </p:cBhvr>
                                      <p:to>
                                        <p:strVal val="visible"/>
                                      </p:to>
                                    </p:set>
                                    <p:anim calcmode="lin" valueType="num">
                                      <p:cBhvr>
                                        <p:cTn id="12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25" dur="500" fill="hold"/>
                                        <p:tgtEl>
                                          <p:spTgt spid="12"/>
                                        </p:tgtEl>
                                        <p:attrNameLst>
                                          <p:attrName>ppt_y</p:attrName>
                                        </p:attrNameLst>
                                      </p:cBhvr>
                                      <p:tavLst>
                                        <p:tav tm="0">
                                          <p:val>
                                            <p:strVal val="#ppt_y"/>
                                          </p:val>
                                        </p:tav>
                                        <p:tav tm="100000">
                                          <p:val>
                                            <p:strVal val="#ppt_y"/>
                                          </p:val>
                                        </p:tav>
                                      </p:tavLst>
                                    </p:anim>
                                    <p:anim calcmode="lin" valueType="num">
                                      <p:cBhvr>
                                        <p:cTn id="12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2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28" dur="500" tmFilter="0,0; .5, 1; 1, 1"/>
                                        <p:tgtEl>
                                          <p:spTgt spid="12"/>
                                        </p:tgtEl>
                                      </p:cBhvr>
                                    </p:animEffect>
                                  </p:childTnLst>
                                </p:cTn>
                              </p:par>
                            </p:childTnLst>
                          </p:cTn>
                        </p:par>
                      </p:childTnLst>
                    </p:cTn>
                  </p:par>
                  <p:par>
                    <p:cTn id="129" fill="hold">
                      <p:stCondLst>
                        <p:cond delay="indefinite"/>
                      </p:stCondLst>
                      <p:childTnLst>
                        <p:par>
                          <p:cTn id="130" fill="hold">
                            <p:stCondLst>
                              <p:cond delay="0"/>
                            </p:stCondLst>
                            <p:childTnLst>
                              <p:par>
                                <p:cTn id="131" presetID="41" presetClass="entr" presetSubtype="0" fill="hold" grpId="0" nodeType="clickEffect">
                                  <p:stCondLst>
                                    <p:cond delay="0"/>
                                  </p:stCondLst>
                                  <p:iterate type="lt">
                                    <p:tmPct val="10000"/>
                                  </p:iterate>
                                  <p:childTnLst>
                                    <p:set>
                                      <p:cBhvr>
                                        <p:cTn id="132" dur="1" fill="hold">
                                          <p:stCondLst>
                                            <p:cond delay="0"/>
                                          </p:stCondLst>
                                        </p:cTn>
                                        <p:tgtEl>
                                          <p:spTgt spid="13"/>
                                        </p:tgtEl>
                                        <p:attrNameLst>
                                          <p:attrName>style.visibility</p:attrName>
                                        </p:attrNameLst>
                                      </p:cBhvr>
                                      <p:to>
                                        <p:strVal val="visible"/>
                                      </p:to>
                                    </p:set>
                                    <p:anim calcmode="lin" valueType="num">
                                      <p:cBhvr>
                                        <p:cTn id="13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4" dur="500" fill="hold"/>
                                        <p:tgtEl>
                                          <p:spTgt spid="13"/>
                                        </p:tgtEl>
                                        <p:attrNameLst>
                                          <p:attrName>ppt_y</p:attrName>
                                        </p:attrNameLst>
                                      </p:cBhvr>
                                      <p:tavLst>
                                        <p:tav tm="0">
                                          <p:val>
                                            <p:strVal val="#ppt_y"/>
                                          </p:val>
                                        </p:tav>
                                        <p:tav tm="100000">
                                          <p:val>
                                            <p:strVal val="#ppt_y"/>
                                          </p:val>
                                        </p:tav>
                                      </p:tavLst>
                                    </p:anim>
                                    <p:anim calcmode="lin" valueType="num">
                                      <p:cBhvr>
                                        <p:cTn id="13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37" dur="500" tmFilter="0,0; .5, 1; 1, 1"/>
                                        <p:tgtEl>
                                          <p:spTgt spid="13"/>
                                        </p:tgtEl>
                                      </p:cBhvr>
                                    </p:animEffect>
                                  </p:childTnLst>
                                </p:cTn>
                              </p:par>
                            </p:childTnLst>
                          </p:cTn>
                        </p:par>
                      </p:childTnLst>
                    </p:cTn>
                  </p:par>
                  <p:par>
                    <p:cTn id="138" fill="hold">
                      <p:stCondLst>
                        <p:cond delay="indefinite"/>
                      </p:stCondLst>
                      <p:childTnLst>
                        <p:par>
                          <p:cTn id="139" fill="hold">
                            <p:stCondLst>
                              <p:cond delay="0"/>
                            </p:stCondLst>
                            <p:childTnLst>
                              <p:par>
                                <p:cTn id="140" presetID="41" presetClass="entr" presetSubtype="0" fill="hold" grpId="0" nodeType="clickEffect">
                                  <p:stCondLst>
                                    <p:cond delay="0"/>
                                  </p:stCondLst>
                                  <p:iterate type="lt">
                                    <p:tmPct val="10000"/>
                                  </p:iterate>
                                  <p:childTnLst>
                                    <p:set>
                                      <p:cBhvr>
                                        <p:cTn id="141" dur="1" fill="hold">
                                          <p:stCondLst>
                                            <p:cond delay="0"/>
                                          </p:stCondLst>
                                        </p:cTn>
                                        <p:tgtEl>
                                          <p:spTgt spid="8"/>
                                        </p:tgtEl>
                                        <p:attrNameLst>
                                          <p:attrName>style.visibility</p:attrName>
                                        </p:attrNameLst>
                                      </p:cBhvr>
                                      <p:to>
                                        <p:strVal val="visible"/>
                                      </p:to>
                                    </p:set>
                                    <p:anim calcmode="lin" valueType="num">
                                      <p:cBhvr>
                                        <p:cTn id="14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43" dur="500" fill="hold"/>
                                        <p:tgtEl>
                                          <p:spTgt spid="8"/>
                                        </p:tgtEl>
                                        <p:attrNameLst>
                                          <p:attrName>ppt_y</p:attrName>
                                        </p:attrNameLst>
                                      </p:cBhvr>
                                      <p:tavLst>
                                        <p:tav tm="0">
                                          <p:val>
                                            <p:strVal val="#ppt_y"/>
                                          </p:val>
                                        </p:tav>
                                        <p:tav tm="100000">
                                          <p:val>
                                            <p:strVal val="#ppt_y"/>
                                          </p:val>
                                        </p:tav>
                                      </p:tavLst>
                                    </p:anim>
                                    <p:anim calcmode="lin" valueType="num">
                                      <p:cBhvr>
                                        <p:cTn id="14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46" dur="500" tmFilter="0,0; .5, 1; 1, 1"/>
                                        <p:tgtEl>
                                          <p:spTgt spid="8"/>
                                        </p:tgtEl>
                                      </p:cBhvr>
                                    </p:animEffect>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17"/>
                                        </p:tgtEl>
                                        <p:attrNameLst>
                                          <p:attrName>style.visibility</p:attrName>
                                        </p:attrNameLst>
                                      </p:cBhvr>
                                      <p:to>
                                        <p:strVal val="visible"/>
                                      </p:to>
                                    </p:set>
                                    <p:animEffect transition="in" filter="wipe(down)">
                                      <p:cBhvr>
                                        <p:cTn id="151" dur="580">
                                          <p:stCondLst>
                                            <p:cond delay="0"/>
                                          </p:stCondLst>
                                        </p:cTn>
                                        <p:tgtEl>
                                          <p:spTgt spid="17"/>
                                        </p:tgtEl>
                                      </p:cBhvr>
                                    </p:animEffect>
                                    <p:anim calcmode="lin" valueType="num">
                                      <p:cBhvr>
                                        <p:cTn id="15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57" dur="26">
                                          <p:stCondLst>
                                            <p:cond delay="650"/>
                                          </p:stCondLst>
                                        </p:cTn>
                                        <p:tgtEl>
                                          <p:spTgt spid="17"/>
                                        </p:tgtEl>
                                      </p:cBhvr>
                                      <p:to x="100000" y="60000"/>
                                    </p:animScale>
                                    <p:animScale>
                                      <p:cBhvr>
                                        <p:cTn id="158" dur="166" decel="50000">
                                          <p:stCondLst>
                                            <p:cond delay="676"/>
                                          </p:stCondLst>
                                        </p:cTn>
                                        <p:tgtEl>
                                          <p:spTgt spid="17"/>
                                        </p:tgtEl>
                                      </p:cBhvr>
                                      <p:to x="100000" y="100000"/>
                                    </p:animScale>
                                    <p:animScale>
                                      <p:cBhvr>
                                        <p:cTn id="159" dur="26">
                                          <p:stCondLst>
                                            <p:cond delay="1312"/>
                                          </p:stCondLst>
                                        </p:cTn>
                                        <p:tgtEl>
                                          <p:spTgt spid="17"/>
                                        </p:tgtEl>
                                      </p:cBhvr>
                                      <p:to x="100000" y="80000"/>
                                    </p:animScale>
                                    <p:animScale>
                                      <p:cBhvr>
                                        <p:cTn id="160" dur="166" decel="50000">
                                          <p:stCondLst>
                                            <p:cond delay="1338"/>
                                          </p:stCondLst>
                                        </p:cTn>
                                        <p:tgtEl>
                                          <p:spTgt spid="17"/>
                                        </p:tgtEl>
                                      </p:cBhvr>
                                      <p:to x="100000" y="100000"/>
                                    </p:animScale>
                                    <p:animScale>
                                      <p:cBhvr>
                                        <p:cTn id="161" dur="26">
                                          <p:stCondLst>
                                            <p:cond delay="1642"/>
                                          </p:stCondLst>
                                        </p:cTn>
                                        <p:tgtEl>
                                          <p:spTgt spid="17"/>
                                        </p:tgtEl>
                                      </p:cBhvr>
                                      <p:to x="100000" y="90000"/>
                                    </p:animScale>
                                    <p:animScale>
                                      <p:cBhvr>
                                        <p:cTn id="162" dur="166" decel="50000">
                                          <p:stCondLst>
                                            <p:cond delay="1668"/>
                                          </p:stCondLst>
                                        </p:cTn>
                                        <p:tgtEl>
                                          <p:spTgt spid="17"/>
                                        </p:tgtEl>
                                      </p:cBhvr>
                                      <p:to x="100000" y="100000"/>
                                    </p:animScale>
                                    <p:animScale>
                                      <p:cBhvr>
                                        <p:cTn id="163" dur="26">
                                          <p:stCondLst>
                                            <p:cond delay="1808"/>
                                          </p:stCondLst>
                                        </p:cTn>
                                        <p:tgtEl>
                                          <p:spTgt spid="17"/>
                                        </p:tgtEl>
                                      </p:cBhvr>
                                      <p:to x="100000" y="95000"/>
                                    </p:animScale>
                                    <p:animScale>
                                      <p:cBhvr>
                                        <p:cTn id="164"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9279"/>
            <a:ext cx="9144000" cy="6916558"/>
          </a:xfrm>
          <a:prstGeom prst="rect">
            <a:avLst/>
          </a:prstGeom>
        </p:spPr>
      </p:pic>
      <p:sp>
        <p:nvSpPr>
          <p:cNvPr id="3" name="TextBox 2"/>
          <p:cNvSpPr txBox="1"/>
          <p:nvPr/>
        </p:nvSpPr>
        <p:spPr>
          <a:xfrm>
            <a:off x="3276600" y="914400"/>
            <a:ext cx="5791200" cy="5486400"/>
          </a:xfrm>
          <a:prstGeom prst="rect">
            <a:avLst/>
          </a:prstGeom>
          <a:noFill/>
        </p:spPr>
        <p:txBody>
          <a:bodyPr wrap="square" rtlCol="0">
            <a:prstTxWarp prst="textArchUpPour">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বাড়ীর কাজ </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4" name="TextBox 3"/>
          <p:cNvSpPr txBox="1"/>
          <p:nvPr/>
        </p:nvSpPr>
        <p:spPr>
          <a:xfrm>
            <a:off x="3544539" y="4121227"/>
            <a:ext cx="5105400" cy="1569660"/>
          </a:xfrm>
          <a:prstGeom prst="rect">
            <a:avLst/>
          </a:prstGeom>
          <a:noFill/>
        </p:spPr>
        <p:txBody>
          <a:bodyPr wrap="square" rtlCol="0">
            <a:spAutoFit/>
          </a:bodyPr>
          <a:lstStyle/>
          <a:p>
            <a:pPr algn="ctr"/>
            <a:r>
              <a:rPr lang="bn-IN" sz="3200" dirty="0">
                <a:solidFill>
                  <a:srgbClr val="0070C0"/>
                </a:solidFill>
                <a:latin typeface="NikoshBAN" pitchFamily="2" charset="0"/>
                <a:cs typeface="NikoshBAN" pitchFamily="2" charset="0"/>
              </a:rPr>
              <a:t>প্রশ্নঃবিশ্বের বুকে মর্যাদাবান জাতি গঠনের জন্য কি করতে হবে প্রবন্ধটির আলোকে আলোচনা কর।  </a:t>
            </a:r>
            <a:endParaRPr lang="en-US" sz="3200" dirty="0">
              <a:solidFill>
                <a:srgbClr val="0070C0"/>
              </a:solidFill>
              <a:latin typeface="NikoshBAN" pitchFamily="2" charset="0"/>
              <a:cs typeface="NikoshBAN" pitchFamily="2"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9866" t="16162" r="9326" b="26061"/>
          <a:stretch/>
        </p:blipFill>
        <p:spPr>
          <a:xfrm>
            <a:off x="5153891" y="2283345"/>
            <a:ext cx="2112819" cy="2014220"/>
          </a:xfrm>
          <a:prstGeom prst="ellipse">
            <a:avLst/>
          </a:prstGeom>
          <a:ln>
            <a:noFill/>
          </a:ln>
          <a:effectLst>
            <a:softEdge rad="112500"/>
          </a:effectLst>
        </p:spPr>
      </p:pic>
    </p:spTree>
    <p:extLst>
      <p:ext uri="{BB962C8B-B14F-4D97-AF65-F5344CB8AC3E}">
        <p14:creationId xmlns:p14="http://schemas.microsoft.com/office/powerpoint/2010/main" val="392481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7827" y="248195"/>
            <a:ext cx="3733801" cy="3422074"/>
          </a:xfrm>
          <a:prstGeom prst="rect">
            <a:avLst/>
          </a:prstGeom>
          <a:noFill/>
        </p:spPr>
        <p:txBody>
          <a:bodyPr wrap="square" rtlCol="0">
            <a:prstTxWarp prst="textArchUpPour">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bn-IN" sz="4400" b="1" dirty="0">
                <a:ln w="11430"/>
                <a:solidFill>
                  <a:srgbClr val="002060"/>
                </a:solidFill>
                <a:effectLst>
                  <a:outerShdw blurRad="80000" dist="40000" dir="5040000" algn="tl">
                    <a:srgbClr val="000000">
                      <a:alpha val="30000"/>
                    </a:srgbClr>
                  </a:outerShdw>
                </a:effectLst>
                <a:latin typeface="NikoshBAN" pitchFamily="2" charset="0"/>
                <a:cs typeface="NikoshBAN" pitchFamily="2" charset="0"/>
              </a:rPr>
              <a:t>শিক্ষক </a:t>
            </a:r>
            <a:r>
              <a:rPr lang="bn-IN" sz="4000" b="1" dirty="0">
                <a:ln w="11430"/>
                <a:solidFill>
                  <a:srgbClr val="002060"/>
                </a:solidFill>
                <a:effectLst>
                  <a:outerShdw blurRad="80000" dist="40000" dir="5040000" algn="tl">
                    <a:srgbClr val="000000">
                      <a:alpha val="30000"/>
                    </a:srgbClr>
                  </a:outerShdw>
                </a:effectLst>
                <a:latin typeface="NikoshBAN" pitchFamily="2" charset="0"/>
                <a:cs typeface="NikoshBAN" pitchFamily="2" charset="0"/>
              </a:rPr>
              <a:t>পরিচিতি</a:t>
            </a:r>
            <a:r>
              <a:rPr lang="bn-IN" sz="4400" b="1" dirty="0">
                <a:ln w="11430"/>
                <a:solidFill>
                  <a:srgbClr val="002060"/>
                </a:solidFill>
                <a:effectLst>
                  <a:outerShdw blurRad="80000" dist="40000" dir="5040000" algn="tl">
                    <a:srgbClr val="000000">
                      <a:alpha val="30000"/>
                    </a:srgbClr>
                  </a:outerShdw>
                </a:effectLst>
                <a:latin typeface="NikoshBAN" pitchFamily="2" charset="0"/>
                <a:cs typeface="NikoshBAN" pitchFamily="2" charset="0"/>
              </a:rPr>
              <a:t> </a:t>
            </a:r>
            <a:endParaRPr lang="en-US" sz="4400" b="1" dirty="0">
              <a:ln w="11430"/>
              <a:solidFill>
                <a:srgbClr val="002060"/>
              </a:solidFill>
              <a:effectLst>
                <a:outerShdw blurRad="80000" dist="40000" dir="5040000" algn="tl">
                  <a:srgbClr val="000000">
                    <a:alpha val="30000"/>
                  </a:srgbClr>
                </a:outerShdw>
              </a:effectLst>
              <a:latin typeface="NikoshBAN" pitchFamily="2" charset="0"/>
              <a:cs typeface="NikoshBAN" pitchFamily="2" charset="0"/>
            </a:endParaRPr>
          </a:p>
        </p:txBody>
      </p:sp>
      <p:sp>
        <p:nvSpPr>
          <p:cNvPr id="4" name="TextBox 3"/>
          <p:cNvSpPr txBox="1"/>
          <p:nvPr/>
        </p:nvSpPr>
        <p:spPr>
          <a:xfrm>
            <a:off x="6781800" y="493454"/>
            <a:ext cx="3859924" cy="3352800"/>
          </a:xfrm>
          <a:prstGeom prst="rect">
            <a:avLst/>
          </a:prstGeom>
          <a:noFill/>
        </p:spPr>
        <p:txBody>
          <a:bodyPr wrap="square" rtlCol="0">
            <a:prstTxWarp prst="textArchUpPour">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60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পাঠ পরিচিতি </a:t>
            </a:r>
            <a:endParaRPr lang="en-US" sz="60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0557" y="1541258"/>
            <a:ext cx="1314513" cy="1600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6957497" y="3392355"/>
            <a:ext cx="4240925" cy="2554545"/>
          </a:xfrm>
          <a:prstGeom prst="rect">
            <a:avLst/>
          </a:prstGeom>
          <a:noFill/>
          <a:ln>
            <a:solidFill>
              <a:schemeClr val="accent5">
                <a:lumMod val="75000"/>
              </a:schemeClr>
            </a:solidFill>
            <a:prstDash val="dashDot"/>
          </a:ln>
        </p:spPr>
        <p:txBody>
          <a:bodyPr wrap="square" rtlCol="0">
            <a:spAutoFit/>
          </a:bodyPr>
          <a:lstStyle/>
          <a:p>
            <a:pPr algn="ctr"/>
            <a:r>
              <a:rPr lang="bn-IN" sz="3200" dirty="0">
                <a:solidFill>
                  <a:srgbClr val="0070C0"/>
                </a:solidFill>
                <a:latin typeface="NikoshBAN" pitchFamily="2" charset="0"/>
                <a:cs typeface="NikoshBAN" pitchFamily="2" charset="0"/>
              </a:rPr>
              <a:t>বাংলা প্রথম পত্র </a:t>
            </a:r>
          </a:p>
          <a:p>
            <a:pPr algn="ctr"/>
            <a:r>
              <a:rPr lang="bn-IN" sz="3200" dirty="0">
                <a:solidFill>
                  <a:srgbClr val="0070C0"/>
                </a:solidFill>
                <a:latin typeface="NikoshBAN" pitchFamily="2" charset="0"/>
                <a:cs typeface="NikoshBAN" pitchFamily="2" charset="0"/>
              </a:rPr>
              <a:t>( গদ্য )</a:t>
            </a:r>
          </a:p>
          <a:p>
            <a:pPr algn="ctr"/>
            <a:r>
              <a:rPr lang="bn-IN" sz="3200" dirty="0">
                <a:solidFill>
                  <a:srgbClr val="7030A0"/>
                </a:solidFill>
                <a:latin typeface="NikoshBAN" pitchFamily="2" charset="0"/>
                <a:cs typeface="NikoshBAN" pitchFamily="2" charset="0"/>
              </a:rPr>
              <a:t>দশম শ্রেণি </a:t>
            </a:r>
          </a:p>
          <a:p>
            <a:pPr algn="ctr"/>
            <a:r>
              <a:rPr lang="bn-IN" sz="3200" dirty="0">
                <a:solidFill>
                  <a:srgbClr val="00B050"/>
                </a:solidFill>
                <a:latin typeface="NikoshBAN" pitchFamily="2" charset="0"/>
                <a:cs typeface="NikoshBAN" pitchFamily="2" charset="0"/>
              </a:rPr>
              <a:t>সময়ঃ ৪৫ মিনিট </a:t>
            </a:r>
          </a:p>
          <a:p>
            <a:pPr algn="ctr"/>
            <a:r>
              <a:rPr lang="bn-IN" sz="3200" dirty="0" smtClean="0">
                <a:solidFill>
                  <a:srgbClr val="F018D6"/>
                </a:solidFill>
                <a:latin typeface="NikoshBAN" pitchFamily="2" charset="0"/>
                <a:cs typeface="NikoshBAN" pitchFamily="2" charset="0"/>
              </a:rPr>
              <a:t>তারিখঃ</a:t>
            </a:r>
            <a:r>
              <a:rPr lang="en-US" sz="3200" dirty="0" smtClean="0">
                <a:solidFill>
                  <a:srgbClr val="F018D6"/>
                </a:solidFill>
                <a:latin typeface="NikoshBAN" pitchFamily="2" charset="0"/>
                <a:cs typeface="NikoshBAN" pitchFamily="2" charset="0"/>
              </a:rPr>
              <a:t>১১</a:t>
            </a:r>
            <a:r>
              <a:rPr lang="bn-IN" sz="3200" dirty="0" smtClean="0">
                <a:solidFill>
                  <a:srgbClr val="F018D6"/>
                </a:solidFill>
                <a:latin typeface="NikoshBAN" pitchFamily="2" charset="0"/>
                <a:cs typeface="NikoshBAN" pitchFamily="2" charset="0"/>
              </a:rPr>
              <a:t>/</a:t>
            </a:r>
            <a:r>
              <a:rPr lang="en-US" sz="3200" dirty="0" smtClean="0">
                <a:solidFill>
                  <a:srgbClr val="F018D6"/>
                </a:solidFill>
                <a:latin typeface="NikoshBAN" pitchFamily="2" charset="0"/>
                <a:cs typeface="NikoshBAN" pitchFamily="2" charset="0"/>
              </a:rPr>
              <a:t>02</a:t>
            </a:r>
            <a:r>
              <a:rPr lang="bn-IN" sz="3200" dirty="0" smtClean="0">
                <a:solidFill>
                  <a:srgbClr val="F018D6"/>
                </a:solidFill>
                <a:latin typeface="NikoshBAN" pitchFamily="2" charset="0"/>
                <a:cs typeface="NikoshBAN" pitchFamily="2" charset="0"/>
              </a:rPr>
              <a:t>/২০</a:t>
            </a:r>
            <a:r>
              <a:rPr lang="en-US" sz="3200" dirty="0" smtClean="0">
                <a:solidFill>
                  <a:srgbClr val="F018D6"/>
                </a:solidFill>
                <a:latin typeface="NikoshBAN" pitchFamily="2" charset="0"/>
                <a:cs typeface="NikoshBAN" pitchFamily="2" charset="0"/>
              </a:rPr>
              <a:t>20</a:t>
            </a:r>
            <a:r>
              <a:rPr lang="bn-IN" sz="3200" dirty="0" smtClean="0">
                <a:solidFill>
                  <a:srgbClr val="F018D6"/>
                </a:solidFill>
                <a:latin typeface="NikoshBAN" pitchFamily="2" charset="0"/>
                <a:cs typeface="NikoshBAN" pitchFamily="2" charset="0"/>
              </a:rPr>
              <a:t>ইং  </a:t>
            </a:r>
            <a:endParaRPr lang="en-US" sz="3200" dirty="0">
              <a:solidFill>
                <a:srgbClr val="F018D6"/>
              </a:solidFill>
              <a:latin typeface="NikoshBAN" pitchFamily="2" charset="0"/>
              <a:cs typeface="NikoshBAN" pitchFamily="2"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5951" y="2341358"/>
            <a:ext cx="2020669" cy="354688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540" y="-54353"/>
            <a:ext cx="12432540" cy="6893416"/>
          </a:xfrm>
          <a:prstGeom prst="rect">
            <a:avLst/>
          </a:prstGeom>
        </p:spPr>
      </p:pic>
      <p:sp>
        <p:nvSpPr>
          <p:cNvPr id="10" name="Rectangle 1"/>
          <p:cNvSpPr>
            <a:spLocks noChangeArrowheads="1"/>
          </p:cNvSpPr>
          <p:nvPr/>
        </p:nvSpPr>
        <p:spPr bwMode="auto">
          <a:xfrm>
            <a:off x="1731408" y="3207814"/>
            <a:ext cx="403979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3600" b="1" dirty="0" err="1">
                <a:solidFill>
                  <a:srgbClr val="00B050"/>
                </a:solidFill>
                <a:latin typeface="NikoshBAN" panose="02000000000000000000" pitchFamily="2" charset="0"/>
                <a:cs typeface="NikoshBAN" panose="02000000000000000000" pitchFamily="2" charset="0"/>
              </a:rPr>
              <a:t>মোঃ</a:t>
            </a:r>
            <a:r>
              <a:rPr lang="bn-BD" sz="3600" b="1" dirty="0">
                <a:solidFill>
                  <a:srgbClr val="00B050"/>
                </a:solidFill>
                <a:latin typeface="NikoshBAN" panose="02000000000000000000" pitchFamily="2" charset="0"/>
                <a:cs typeface="NikoshBAN" panose="02000000000000000000" pitchFamily="2" charset="0"/>
              </a:rPr>
              <a:t>মোবারক হোসেন</a:t>
            </a:r>
            <a:endParaRPr lang="bn-BD" sz="3600" dirty="0">
              <a:latin typeface="NikoshBAN" panose="02000000000000000000" pitchFamily="2" charset="0"/>
              <a:cs typeface="NikoshBAN" panose="02000000000000000000" pitchFamily="2" charset="0"/>
            </a:endParaRPr>
          </a:p>
          <a:p>
            <a:pPr algn="ctr" eaLnBrk="1" hangingPunct="1">
              <a:spcBef>
                <a:spcPct val="0"/>
              </a:spcBef>
              <a:buFontTx/>
              <a:buNone/>
            </a:pPr>
            <a:r>
              <a:rPr lang="bn-BD" sz="3600" dirty="0">
                <a:latin typeface="NikoshBAN" panose="02000000000000000000" pitchFamily="2" charset="0"/>
                <a:cs typeface="NikoshBAN" panose="02000000000000000000" pitchFamily="2" charset="0"/>
              </a:rPr>
              <a:t>সহকারী শিক্ষক ( বাংলা )</a:t>
            </a:r>
          </a:p>
          <a:p>
            <a:pPr algn="ctr" eaLnBrk="1" hangingPunct="1">
              <a:spcBef>
                <a:spcPct val="0"/>
              </a:spcBef>
              <a:buFontTx/>
              <a:buNone/>
            </a:pPr>
            <a:r>
              <a:rPr lang="bn-BD" sz="3600" dirty="0">
                <a:latin typeface="NikoshBAN" panose="02000000000000000000" pitchFamily="2" charset="0"/>
                <a:cs typeface="NikoshBAN" panose="02000000000000000000" pitchFamily="2" charset="0"/>
              </a:rPr>
              <a:t>কোয়ালী পাড়া উচ্চ বিদ্যালয়</a:t>
            </a:r>
          </a:p>
          <a:p>
            <a:pPr algn="ctr" eaLnBrk="1" hangingPunct="1">
              <a:spcBef>
                <a:spcPct val="0"/>
              </a:spcBef>
              <a:buFontTx/>
              <a:buNone/>
            </a:pPr>
            <a:r>
              <a:rPr lang="bn-BD" sz="3600" dirty="0">
                <a:latin typeface="NikoshBAN" panose="02000000000000000000" pitchFamily="2" charset="0"/>
                <a:cs typeface="NikoshBAN" panose="02000000000000000000" pitchFamily="2" charset="0"/>
              </a:rPr>
              <a:t>বাগমারা – রাজশাহী</a:t>
            </a:r>
            <a:endParaRPr lang="en-US" sz="3600" dirty="0">
              <a:latin typeface="NikoshBAN" panose="02000000000000000000" pitchFamily="2" charset="0"/>
              <a:cs typeface="NikoshBAN" panose="02000000000000000000" pitchFamily="2" charset="0"/>
            </a:endParaRPr>
          </a:p>
          <a:p>
            <a:pPr algn="ctr" eaLnBrk="1" hangingPunct="1">
              <a:spcBef>
                <a:spcPct val="0"/>
              </a:spcBef>
              <a:buFontTx/>
              <a:buNone/>
            </a:pPr>
            <a:r>
              <a:rPr lang="en-US" sz="3600" dirty="0">
                <a:latin typeface="NikoshBAN" panose="02000000000000000000" pitchFamily="2" charset="0"/>
                <a:cs typeface="NikoshBAN" panose="02000000000000000000" pitchFamily="2" charset="0"/>
              </a:rPr>
              <a:t>Mo: 01712928312</a:t>
            </a:r>
          </a:p>
          <a:p>
            <a:pPr algn="ctr" eaLnBrk="1" hangingPunct="1">
              <a:spcBef>
                <a:spcPct val="0"/>
              </a:spcBef>
              <a:buFontTx/>
              <a:buNone/>
            </a:pPr>
            <a:endParaRPr lang="bn-BD" sz="3600" dirty="0">
              <a:solidFill>
                <a:srgbClr val="C00000"/>
              </a:solidFill>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10001" r="16249" b="5000"/>
          <a:stretch/>
        </p:blipFill>
        <p:spPr>
          <a:xfrm>
            <a:off x="3110526" y="1328658"/>
            <a:ext cx="1988762" cy="2025400"/>
          </a:xfrm>
          <a:prstGeom prst="ellipse">
            <a:avLst/>
          </a:prstGeom>
          <a:ln>
            <a:noFill/>
          </a:ln>
          <a:effectLst>
            <a:softEdge rad="112500"/>
          </a:effectLst>
        </p:spPr>
      </p:pic>
    </p:spTree>
    <p:extLst>
      <p:ext uri="{BB962C8B-B14F-4D97-AF65-F5344CB8AC3E}">
        <p14:creationId xmlns:p14="http://schemas.microsoft.com/office/powerpoint/2010/main" val="23027839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6743" y="-5938"/>
            <a:ext cx="9144000" cy="6858000"/>
          </a:xfrm>
          <a:prstGeom prst="rect">
            <a:avLst/>
          </a:prstGeom>
        </p:spPr>
      </p:pic>
      <p:sp>
        <p:nvSpPr>
          <p:cNvPr id="5" name="TextBox 4"/>
          <p:cNvSpPr txBox="1"/>
          <p:nvPr/>
        </p:nvSpPr>
        <p:spPr>
          <a:xfrm>
            <a:off x="2819400" y="1524001"/>
            <a:ext cx="6172200" cy="2659797"/>
          </a:xfrm>
          <a:prstGeom prst="rect">
            <a:avLst/>
          </a:prstGeom>
          <a:noFill/>
        </p:spPr>
        <p:txBody>
          <a:bodyPr wrap="square" rtlCol="0">
            <a:prstTxWarp prst="textWave2">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r>
              <a:rPr lang="bn-IN"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ধন্যবাদ </a:t>
            </a:r>
            <a:endPar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2598" y="5938"/>
            <a:ext cx="4558145"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7072" y="0"/>
            <a:ext cx="4585526" cy="6858000"/>
          </a:xfrm>
          <a:prstGeom prst="rect">
            <a:avLst/>
          </a:prstGeom>
        </p:spPr>
      </p:pic>
      <p:sp>
        <p:nvSpPr>
          <p:cNvPr id="8" name="TextBox 7"/>
          <p:cNvSpPr txBox="1"/>
          <p:nvPr/>
        </p:nvSpPr>
        <p:spPr>
          <a:xfrm>
            <a:off x="2805545" y="1524001"/>
            <a:ext cx="6096000" cy="2283782"/>
          </a:xfrm>
          <a:prstGeom prst="rect">
            <a:avLst/>
          </a:prstGeom>
          <a:noFill/>
        </p:spPr>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সমাপ্ত </a:t>
            </a:r>
            <a:endParaRPr lang="en-US" sz="4400" b="1"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96384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0" fill="hold"/>
                                        <p:tgtEl>
                                          <p:spTgt spid="6"/>
                                        </p:tgtEl>
                                        <p:attrNameLst>
                                          <p:attrName>ppt_x</p:attrName>
                                        </p:attrNameLst>
                                      </p:cBhvr>
                                      <p:tavLst>
                                        <p:tav tm="0">
                                          <p:val>
                                            <p:strVal val="1+#ppt_w/2"/>
                                          </p:val>
                                        </p:tav>
                                        <p:tav tm="100000">
                                          <p:val>
                                            <p:strVal val="#ppt_x"/>
                                          </p:val>
                                        </p:tav>
                                      </p:tavLst>
                                    </p:anim>
                                    <p:anim calcmode="lin" valueType="num">
                                      <p:cBhvr additive="base">
                                        <p:cTn id="20" dur="5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0" fill="hold"/>
                                        <p:tgtEl>
                                          <p:spTgt spid="7"/>
                                        </p:tgtEl>
                                        <p:attrNameLst>
                                          <p:attrName>ppt_x</p:attrName>
                                        </p:attrNameLst>
                                      </p:cBhvr>
                                      <p:tavLst>
                                        <p:tav tm="0">
                                          <p:val>
                                            <p:strVal val="0-#ppt_w/2"/>
                                          </p:val>
                                        </p:tav>
                                        <p:tav tm="100000">
                                          <p:val>
                                            <p:strVal val="#ppt_x"/>
                                          </p:val>
                                        </p:tav>
                                      </p:tavLst>
                                    </p:anim>
                                    <p:anim calcmode="lin" valueType="num">
                                      <p:cBhvr additive="base">
                                        <p:cTn id="24" dur="5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971" y="60434"/>
            <a:ext cx="4219496" cy="3435746"/>
          </a:xfrm>
          <a:prstGeom prst="rect">
            <a:avLst/>
          </a:prstGeom>
          <a:ln w="38100">
            <a:solidFill>
              <a:schemeClr val="accent2">
                <a:lumMod val="75000"/>
              </a:schemeClr>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5388" y="34636"/>
            <a:ext cx="4636413" cy="3477310"/>
          </a:xfrm>
          <a:prstGeom prst="rect">
            <a:avLst/>
          </a:prstGeom>
          <a:ln w="38100">
            <a:solidFill>
              <a:srgbClr val="00B050"/>
            </a:solidFill>
          </a:ln>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31515" b="26868"/>
          <a:stretch/>
        </p:blipFill>
        <p:spPr>
          <a:xfrm>
            <a:off x="1607127" y="3629889"/>
            <a:ext cx="4219496" cy="3124203"/>
          </a:xfrm>
          <a:prstGeom prst="rect">
            <a:avLst/>
          </a:prstGeom>
          <a:ln w="38100">
            <a:solidFill>
              <a:srgbClr val="7030A0"/>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3319" y="3629889"/>
            <a:ext cx="4638481" cy="3130975"/>
          </a:xfrm>
          <a:prstGeom prst="rect">
            <a:avLst/>
          </a:prstGeom>
          <a:ln w="38100">
            <a:solidFill>
              <a:srgbClr val="F018D6"/>
            </a:solidFill>
          </a:ln>
        </p:spPr>
      </p:pic>
    </p:spTree>
    <p:extLst>
      <p:ext uri="{BB962C8B-B14F-4D97-AF65-F5344CB8AC3E}">
        <p14:creationId xmlns:p14="http://schemas.microsoft.com/office/powerpoint/2010/main" val="412942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4414"/>
            <a:ext cx="9149891" cy="6853586"/>
          </a:xfrm>
          <a:prstGeom prst="rect">
            <a:avLst/>
          </a:prstGeom>
        </p:spPr>
      </p:pic>
      <p:sp>
        <p:nvSpPr>
          <p:cNvPr id="3" name="TextBox 2"/>
          <p:cNvSpPr txBox="1"/>
          <p:nvPr/>
        </p:nvSpPr>
        <p:spPr>
          <a:xfrm>
            <a:off x="2590800" y="983398"/>
            <a:ext cx="6934200" cy="4122003"/>
          </a:xfrm>
          <a:prstGeom prst="rect">
            <a:avLst/>
          </a:prstGeom>
          <a:noFill/>
        </p:spPr>
        <p:txBody>
          <a:bodyPr wrap="square" rtlCol="0">
            <a:prstTxWarp prst="textDeflateBottom">
              <a:avLst/>
            </a:prstTxWarp>
            <a:spAutoFit/>
          </a:bodyPr>
          <a:lstStyle/>
          <a:p>
            <a:pPr algn="ctr"/>
            <a:r>
              <a:rPr lang="bn-IN" sz="4800" b="1" dirty="0">
                <a:ln w="17780" cmpd="sng">
                  <a:solidFill>
                    <a:srgbClr val="002060"/>
                  </a:solidFill>
                  <a:prstDash val="solid"/>
                  <a:miter lim="800000"/>
                </a:ln>
                <a:solidFill>
                  <a:srgbClr val="00B0F0"/>
                </a:solidFill>
                <a:effectLst>
                  <a:outerShdw blurRad="55000" dist="50800" dir="5400000" algn="tl">
                    <a:srgbClr val="000000">
                      <a:alpha val="33000"/>
                    </a:srgbClr>
                  </a:outerShdw>
                </a:effectLst>
                <a:latin typeface="NikoshBAN" pitchFamily="2" charset="0"/>
                <a:cs typeface="NikoshBAN" pitchFamily="2" charset="0"/>
              </a:rPr>
              <a:t>উপেক্ষিত শক্তির উদ্বোধন</a:t>
            </a:r>
          </a:p>
          <a:p>
            <a:pPr algn="ctr"/>
            <a:r>
              <a:rPr lang="bn-IN" sz="3600" b="1" dirty="0">
                <a:ln w="17780" cmpd="sng">
                  <a:solidFill>
                    <a:srgbClr val="002060"/>
                  </a:solidFill>
                  <a:prstDash val="solid"/>
                  <a:miter lim="800000"/>
                </a:ln>
                <a:solidFill>
                  <a:srgbClr val="00B0F0"/>
                </a:solidFill>
                <a:effectLst>
                  <a:outerShdw blurRad="55000" dist="50800" dir="5400000" algn="tl">
                    <a:srgbClr val="000000">
                      <a:alpha val="33000"/>
                    </a:srgbClr>
                  </a:outerShdw>
                </a:effectLst>
                <a:latin typeface="NikoshBAN" pitchFamily="2" charset="0"/>
                <a:cs typeface="NikoshBAN" pitchFamily="2" charset="0"/>
              </a:rPr>
              <a:t>কাজী নজরুল ইসলাম  </a:t>
            </a:r>
            <a:endParaRPr lang="en-US" sz="3600" b="1" dirty="0">
              <a:ln w="17780" cmpd="sng">
                <a:solidFill>
                  <a:srgbClr val="002060"/>
                </a:solidFill>
                <a:prstDash val="solid"/>
                <a:miter lim="800000"/>
              </a:ln>
              <a:solidFill>
                <a:srgbClr val="00B0F0"/>
              </a:solidFill>
              <a:effectLst>
                <a:outerShdw blurRad="55000" dist="50800" dir="5400000" algn="tl">
                  <a:srgbClr val="000000">
                    <a:alpha val="33000"/>
                  </a:srgbClr>
                </a:outerShdw>
              </a:effectLst>
              <a:latin typeface="NikoshBAN" pitchFamily="2" charset="0"/>
              <a:cs typeface="NikoshBAN" pitchFamily="2" charset="0"/>
            </a:endParaRPr>
          </a:p>
        </p:txBody>
      </p:sp>
      <p:sp>
        <p:nvSpPr>
          <p:cNvPr id="4" name="TextBox 3"/>
          <p:cNvSpPr txBox="1"/>
          <p:nvPr/>
        </p:nvSpPr>
        <p:spPr>
          <a:xfrm>
            <a:off x="4838700" y="152401"/>
            <a:ext cx="2438400" cy="678597"/>
          </a:xfrm>
          <a:prstGeom prst="rect">
            <a:avLst/>
          </a:prstGeom>
          <a:noFill/>
        </p:spPr>
        <p:txBody>
          <a:bodyPr wrap="square" rtlCol="0">
            <a:prstTxWarp prst="textPlain">
              <a:avLst/>
            </a:prstTxWarp>
            <a:spAutoFit/>
          </a:bodyPr>
          <a:lstStyle/>
          <a:p>
            <a:pPr algn="ctr"/>
            <a:r>
              <a:rPr lang="bn-IN" sz="4800" b="1" dirty="0">
                <a:ln w="19050">
                  <a:solidFill>
                    <a:schemeClr val="tx2">
                      <a:tint val="1000"/>
                    </a:schemeClr>
                  </a:solidFill>
                  <a:prstDash val="solid"/>
                </a:ln>
                <a:solidFill>
                  <a:srgbClr val="92D050"/>
                </a:solidFill>
                <a:effectLst>
                  <a:outerShdw blurRad="50000" dist="50800" dir="7500000" algn="tl">
                    <a:srgbClr val="000000">
                      <a:shade val="5000"/>
                      <a:alpha val="35000"/>
                    </a:srgbClr>
                  </a:outerShdw>
                </a:effectLst>
                <a:latin typeface="NikoshBAN" pitchFamily="2" charset="0"/>
                <a:cs typeface="NikoshBAN" pitchFamily="2" charset="0"/>
              </a:rPr>
              <a:t>পাঠ ঘোষণা </a:t>
            </a:r>
            <a:endParaRPr lang="en-US" sz="4800" b="1" dirty="0">
              <a:ln w="19050">
                <a:solidFill>
                  <a:schemeClr val="tx2">
                    <a:tint val="1000"/>
                  </a:schemeClr>
                </a:solidFill>
                <a:prstDash val="solid"/>
              </a:ln>
              <a:solidFill>
                <a:srgbClr val="92D050"/>
              </a:solidFill>
              <a:effectLst>
                <a:outerShdw blurRad="50000" dist="50800" dir="7500000" algn="tl">
                  <a:srgbClr val="000000">
                    <a:shade val="5000"/>
                    <a:alpha val="35000"/>
                  </a:srgbClr>
                </a:outerShdw>
              </a:effectLst>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756115">
            <a:off x="5550046" y="3618150"/>
            <a:ext cx="2819400" cy="2209800"/>
          </a:xfrm>
          <a:prstGeom prst="rect">
            <a:avLst/>
          </a:prstGeom>
        </p:spPr>
      </p:pic>
    </p:spTree>
    <p:extLst>
      <p:ext uri="{BB962C8B-B14F-4D97-AF65-F5344CB8AC3E}">
        <p14:creationId xmlns:p14="http://schemas.microsoft.com/office/powerpoint/2010/main" val="358705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8168" y="396921"/>
            <a:ext cx="4953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এ পাঠ শেষে শিক্ষার্থীরা--- </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397" y="1752601"/>
            <a:ext cx="6911551" cy="51054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5673" y="8404"/>
            <a:ext cx="3932938" cy="4182342"/>
          </a:xfrm>
          <a:prstGeom prst="rect">
            <a:avLst/>
          </a:prstGeom>
        </p:spPr>
      </p:pic>
      <p:sp>
        <p:nvSpPr>
          <p:cNvPr id="5" name="TextBox 4"/>
          <p:cNvSpPr txBox="1"/>
          <p:nvPr/>
        </p:nvSpPr>
        <p:spPr>
          <a:xfrm>
            <a:off x="2824460" y="1190457"/>
            <a:ext cx="6090940"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71500" indent="-571500">
              <a:buFont typeface="Wingdings" pitchFamily="2" charset="2"/>
              <a:buChar char="Ø"/>
            </a:pPr>
            <a:r>
              <a:rPr lang="bn-IN"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লেখক পরিচিতি বলতে পারবে।  </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6" name="TextBox 5"/>
          <p:cNvSpPr txBox="1"/>
          <p:nvPr/>
        </p:nvSpPr>
        <p:spPr>
          <a:xfrm>
            <a:off x="3216008" y="2301098"/>
            <a:ext cx="6308992"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71500" indent="-571500">
              <a:buFont typeface="Wingdings" pitchFamily="2" charset="2"/>
              <a:buChar char="Ø"/>
            </a:pPr>
            <a:r>
              <a:rPr lang="bn-IN" sz="4400" b="1" spc="50" dirty="0">
                <a:ln w="11430"/>
                <a:solidFill>
                  <a:srgbClr val="00B0F0"/>
                </a:solidFill>
                <a:effectLst>
                  <a:outerShdw blurRad="76200" dist="50800" dir="5400000" algn="tl" rotWithShape="0">
                    <a:srgbClr val="000000">
                      <a:alpha val="65000"/>
                    </a:srgbClr>
                  </a:outerShdw>
                </a:effectLst>
                <a:latin typeface="NikoshBAN" pitchFamily="2" charset="0"/>
                <a:cs typeface="NikoshBAN" pitchFamily="2" charset="0"/>
              </a:rPr>
              <a:t>নতুন শব্দের অর্থ বলতে পারবে।  </a:t>
            </a:r>
            <a:endParaRPr lang="en-US" sz="4400" b="1" spc="50" dirty="0">
              <a:ln w="11430"/>
              <a:solidFill>
                <a:srgbClr val="00B0F0"/>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7" name="TextBox 6"/>
          <p:cNvSpPr txBox="1"/>
          <p:nvPr/>
        </p:nvSpPr>
        <p:spPr>
          <a:xfrm>
            <a:off x="3581401" y="3425386"/>
            <a:ext cx="6400800" cy="2123658"/>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71500" indent="-571500">
              <a:buFont typeface="Wingdings" pitchFamily="2" charset="2"/>
              <a:buChar char="Ø"/>
            </a:pPr>
            <a:r>
              <a:rPr lang="bn-IN" sz="4400" b="1" spc="50" dirty="0">
                <a:ln w="11430"/>
                <a:solidFill>
                  <a:srgbClr val="1CEC30"/>
                </a:solidFill>
                <a:effectLst>
                  <a:outerShdw blurRad="76200" dist="50800" dir="5400000" algn="tl" rotWithShape="0">
                    <a:srgbClr val="000000">
                      <a:alpha val="65000"/>
                    </a:srgbClr>
                  </a:outerShdw>
                </a:effectLst>
                <a:latin typeface="NikoshBAN" pitchFamily="2" charset="0"/>
                <a:cs typeface="NikoshBAN" pitchFamily="2" charset="0"/>
              </a:rPr>
              <a:t>আমাদের সমাজ ও রাষ্ট্রীয় জীবনে </a:t>
            </a:r>
          </a:p>
          <a:p>
            <a:r>
              <a:rPr lang="bn-IN" sz="4400" b="1" spc="50" dirty="0">
                <a:ln w="11430"/>
                <a:solidFill>
                  <a:srgbClr val="1CEC30"/>
                </a:solidFill>
                <a:effectLst>
                  <a:outerShdw blurRad="76200" dist="50800" dir="5400000" algn="tl" rotWithShape="0">
                    <a:srgbClr val="000000">
                      <a:alpha val="65000"/>
                    </a:srgbClr>
                  </a:outerShdw>
                </a:effectLst>
                <a:latin typeface="NikoshBAN" pitchFamily="2" charset="0"/>
                <a:cs typeface="NikoshBAN" pitchFamily="2" charset="0"/>
              </a:rPr>
              <a:t>      সুখ ও সমৃদ্ধি কিভাবে আসবে </a:t>
            </a:r>
          </a:p>
          <a:p>
            <a:r>
              <a:rPr lang="bn-IN" sz="4400" b="1" spc="50" dirty="0">
                <a:ln w="11430"/>
                <a:solidFill>
                  <a:srgbClr val="1CEC30"/>
                </a:solidFill>
                <a:effectLst>
                  <a:outerShdw blurRad="76200" dist="50800" dir="5400000" algn="tl" rotWithShape="0">
                    <a:srgbClr val="000000">
                      <a:alpha val="65000"/>
                    </a:srgbClr>
                  </a:outerShdw>
                </a:effectLst>
                <a:latin typeface="NikoshBAN" pitchFamily="2" charset="0"/>
                <a:cs typeface="NikoshBAN" pitchFamily="2" charset="0"/>
              </a:rPr>
              <a:t>          তা বলতে পারবে। </a:t>
            </a:r>
            <a:endParaRPr lang="en-US" sz="4400" b="1" spc="50" dirty="0">
              <a:ln w="11430"/>
              <a:solidFill>
                <a:srgbClr val="1CEC30"/>
              </a:solidFill>
              <a:effectLst>
                <a:outerShdw blurRad="76200" dist="50800" dir="5400000" algn="tl" rotWithShape="0">
                  <a:srgbClr val="000000">
                    <a:alpha val="65000"/>
                  </a:srgbClr>
                </a:outerShdw>
              </a:effectLst>
              <a:latin typeface="NikoshBAN" pitchFamily="2" charset="0"/>
              <a:cs typeface="NikoshBAN" pitchFamily="2"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244318">
            <a:off x="1991582" y="1052422"/>
            <a:ext cx="1124974" cy="88173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244318">
            <a:off x="2261973" y="2190356"/>
            <a:ext cx="1124974" cy="88173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244318">
            <a:off x="2655274" y="3345674"/>
            <a:ext cx="1124974" cy="881736"/>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244318">
            <a:off x="3583316" y="4448848"/>
            <a:ext cx="1124974" cy="88173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244318">
            <a:off x="4123302" y="5131219"/>
            <a:ext cx="1124974" cy="881736"/>
          </a:xfrm>
          <a:prstGeom prst="rect">
            <a:avLst/>
          </a:prstGeom>
        </p:spPr>
      </p:pic>
    </p:spTree>
    <p:extLst>
      <p:ext uri="{BB962C8B-B14F-4D97-AF65-F5344CB8AC3E}">
        <p14:creationId xmlns:p14="http://schemas.microsoft.com/office/powerpoint/2010/main" val="259592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par>
                                <p:cTn id="12" presetID="2" presetClass="exit" presetSubtype="2" fill="hold" nodeType="withEffect">
                                  <p:stCondLst>
                                    <p:cond delay="0"/>
                                  </p:stCondLst>
                                  <p:childTnLst>
                                    <p:anim calcmode="lin" valueType="num">
                                      <p:cBhvr additive="base">
                                        <p:cTn id="13" dur="1000"/>
                                        <p:tgtEl>
                                          <p:spTgt spid="8"/>
                                        </p:tgtEl>
                                        <p:attrNameLst>
                                          <p:attrName>ppt_x</p:attrName>
                                        </p:attrNameLst>
                                      </p:cBhvr>
                                      <p:tavLst>
                                        <p:tav tm="0">
                                          <p:val>
                                            <p:strVal val="ppt_x"/>
                                          </p:val>
                                        </p:tav>
                                        <p:tav tm="100000">
                                          <p:val>
                                            <p:strVal val="1+ppt_w/2"/>
                                          </p:val>
                                        </p:tav>
                                      </p:tavLst>
                                    </p:anim>
                                    <p:anim calcmode="lin" valueType="num">
                                      <p:cBhvr additive="base">
                                        <p:cTn id="14" dur="1000"/>
                                        <p:tgtEl>
                                          <p:spTgt spid="8"/>
                                        </p:tgtEl>
                                        <p:attrNameLst>
                                          <p:attrName>ppt_y</p:attrName>
                                        </p:attrNameLst>
                                      </p:cBhvr>
                                      <p:tavLst>
                                        <p:tav tm="0">
                                          <p:val>
                                            <p:strVal val="ppt_y"/>
                                          </p:val>
                                        </p:tav>
                                        <p:tav tm="100000">
                                          <p:val>
                                            <p:strVal val="ppt_y"/>
                                          </p:val>
                                        </p:tav>
                                      </p:tavLst>
                                    </p:anim>
                                    <p:set>
                                      <p:cBhvr>
                                        <p:cTn id="15" dur="1" fill="hold">
                                          <p:stCondLst>
                                            <p:cond delay="999"/>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6"/>
                                        </p:tgtEl>
                                        <p:attrNameLst>
                                          <p:attrName>ppt_y</p:attrName>
                                        </p:attrNameLst>
                                      </p:cBhvr>
                                      <p:tavLst>
                                        <p:tav tm="0">
                                          <p:val>
                                            <p:strVal val="#ppt_y"/>
                                          </p:val>
                                        </p:tav>
                                        <p:tav tm="100000">
                                          <p:val>
                                            <p:strVal val="#ppt_y"/>
                                          </p:val>
                                        </p:tav>
                                      </p:tavLst>
                                    </p:anim>
                                    <p:anim calcmode="lin" valueType="num">
                                      <p:cBhvr>
                                        <p:cTn id="22"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6"/>
                                        </p:tgtEl>
                                      </p:cBhvr>
                                    </p:animEffect>
                                  </p:childTnLst>
                                </p:cTn>
                              </p:par>
                              <p:par>
                                <p:cTn id="25" presetID="2" presetClass="exit" presetSubtype="2" fill="hold" nodeType="withEffect">
                                  <p:stCondLst>
                                    <p:cond delay="0"/>
                                  </p:stCondLst>
                                  <p:childTnLst>
                                    <p:anim calcmode="lin" valueType="num">
                                      <p:cBhvr additive="base">
                                        <p:cTn id="26" dur="1000"/>
                                        <p:tgtEl>
                                          <p:spTgt spid="9"/>
                                        </p:tgtEl>
                                        <p:attrNameLst>
                                          <p:attrName>ppt_x</p:attrName>
                                        </p:attrNameLst>
                                      </p:cBhvr>
                                      <p:tavLst>
                                        <p:tav tm="0">
                                          <p:val>
                                            <p:strVal val="ppt_x"/>
                                          </p:val>
                                        </p:tav>
                                        <p:tav tm="100000">
                                          <p:val>
                                            <p:strVal val="1+ppt_w/2"/>
                                          </p:val>
                                        </p:tav>
                                      </p:tavLst>
                                    </p:anim>
                                    <p:anim calcmode="lin" valueType="num">
                                      <p:cBhvr additive="base">
                                        <p:cTn id="27" dur="1000"/>
                                        <p:tgtEl>
                                          <p:spTgt spid="9"/>
                                        </p:tgtEl>
                                        <p:attrNameLst>
                                          <p:attrName>ppt_y</p:attrName>
                                        </p:attrNameLst>
                                      </p:cBhvr>
                                      <p:tavLst>
                                        <p:tav tm="0">
                                          <p:val>
                                            <p:strVal val="ppt_y"/>
                                          </p:val>
                                        </p:tav>
                                        <p:tav tm="100000">
                                          <p:val>
                                            <p:strVal val="ppt_y"/>
                                          </p:val>
                                        </p:tav>
                                      </p:tavLst>
                                    </p:anim>
                                    <p:set>
                                      <p:cBhvr>
                                        <p:cTn id="28" dur="1" fill="hold">
                                          <p:stCondLst>
                                            <p:cond delay="999"/>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7"/>
                                        </p:tgtEl>
                                        <p:attrNameLst>
                                          <p:attrName>ppt_y</p:attrName>
                                        </p:attrNameLst>
                                      </p:cBhvr>
                                      <p:tavLst>
                                        <p:tav tm="0">
                                          <p:val>
                                            <p:strVal val="#ppt_y"/>
                                          </p:val>
                                        </p:tav>
                                        <p:tav tm="100000">
                                          <p:val>
                                            <p:strVal val="#ppt_y"/>
                                          </p:val>
                                        </p:tav>
                                      </p:tavLst>
                                    </p:anim>
                                    <p:anim calcmode="lin" valueType="num">
                                      <p:cBhvr>
                                        <p:cTn id="3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7"/>
                                        </p:tgtEl>
                                      </p:cBhvr>
                                    </p:animEffect>
                                  </p:childTnLst>
                                </p:cTn>
                              </p:par>
                              <p:par>
                                <p:cTn id="38" presetID="2" presetClass="exit" presetSubtype="2" fill="hold" nodeType="withEffect">
                                  <p:stCondLst>
                                    <p:cond delay="0"/>
                                  </p:stCondLst>
                                  <p:childTnLst>
                                    <p:anim calcmode="lin" valueType="num">
                                      <p:cBhvr additive="base">
                                        <p:cTn id="39" dur="1000"/>
                                        <p:tgtEl>
                                          <p:spTgt spid="10"/>
                                        </p:tgtEl>
                                        <p:attrNameLst>
                                          <p:attrName>ppt_x</p:attrName>
                                        </p:attrNameLst>
                                      </p:cBhvr>
                                      <p:tavLst>
                                        <p:tav tm="0">
                                          <p:val>
                                            <p:strVal val="ppt_x"/>
                                          </p:val>
                                        </p:tav>
                                        <p:tav tm="100000">
                                          <p:val>
                                            <p:strVal val="1+ppt_w/2"/>
                                          </p:val>
                                        </p:tav>
                                      </p:tavLst>
                                    </p:anim>
                                    <p:anim calcmode="lin" valueType="num">
                                      <p:cBhvr additive="base">
                                        <p:cTn id="40" dur="1000"/>
                                        <p:tgtEl>
                                          <p:spTgt spid="10"/>
                                        </p:tgtEl>
                                        <p:attrNameLst>
                                          <p:attrName>ppt_y</p:attrName>
                                        </p:attrNameLst>
                                      </p:cBhvr>
                                      <p:tavLst>
                                        <p:tav tm="0">
                                          <p:val>
                                            <p:strVal val="ppt_y"/>
                                          </p:val>
                                        </p:tav>
                                        <p:tav tm="100000">
                                          <p:val>
                                            <p:strVal val="ppt_y"/>
                                          </p:val>
                                        </p:tav>
                                      </p:tavLst>
                                    </p:anim>
                                    <p:set>
                                      <p:cBhvr>
                                        <p:cTn id="41" dur="1" fill="hold">
                                          <p:stCondLst>
                                            <p:cond delay="999"/>
                                          </p:stCondLst>
                                        </p:cTn>
                                        <p:tgtEl>
                                          <p:spTgt spid="10"/>
                                        </p:tgtEl>
                                        <p:attrNameLst>
                                          <p:attrName>style.visibility</p:attrName>
                                        </p:attrNameLst>
                                      </p:cBhvr>
                                      <p:to>
                                        <p:strVal val="hidden"/>
                                      </p:to>
                                    </p:set>
                                  </p:childTnLst>
                                </p:cTn>
                              </p:par>
                              <p:par>
                                <p:cTn id="42" presetID="2" presetClass="exit" presetSubtype="2" fill="hold" nodeType="withEffect">
                                  <p:stCondLst>
                                    <p:cond delay="500"/>
                                  </p:stCondLst>
                                  <p:childTnLst>
                                    <p:anim calcmode="lin" valueType="num">
                                      <p:cBhvr additive="base">
                                        <p:cTn id="43" dur="1000"/>
                                        <p:tgtEl>
                                          <p:spTgt spid="13"/>
                                        </p:tgtEl>
                                        <p:attrNameLst>
                                          <p:attrName>ppt_x</p:attrName>
                                        </p:attrNameLst>
                                      </p:cBhvr>
                                      <p:tavLst>
                                        <p:tav tm="0">
                                          <p:val>
                                            <p:strVal val="ppt_x"/>
                                          </p:val>
                                        </p:tav>
                                        <p:tav tm="100000">
                                          <p:val>
                                            <p:strVal val="1+ppt_w/2"/>
                                          </p:val>
                                        </p:tav>
                                      </p:tavLst>
                                    </p:anim>
                                    <p:anim calcmode="lin" valueType="num">
                                      <p:cBhvr additive="base">
                                        <p:cTn id="44" dur="1000"/>
                                        <p:tgtEl>
                                          <p:spTgt spid="13"/>
                                        </p:tgtEl>
                                        <p:attrNameLst>
                                          <p:attrName>ppt_y</p:attrName>
                                        </p:attrNameLst>
                                      </p:cBhvr>
                                      <p:tavLst>
                                        <p:tav tm="0">
                                          <p:val>
                                            <p:strVal val="ppt_y"/>
                                          </p:val>
                                        </p:tav>
                                        <p:tav tm="100000">
                                          <p:val>
                                            <p:strVal val="ppt_y"/>
                                          </p:val>
                                        </p:tav>
                                      </p:tavLst>
                                    </p:anim>
                                    <p:set>
                                      <p:cBhvr>
                                        <p:cTn id="45" dur="1" fill="hold">
                                          <p:stCondLst>
                                            <p:cond delay="999"/>
                                          </p:stCondLst>
                                        </p:cTn>
                                        <p:tgtEl>
                                          <p:spTgt spid="13"/>
                                        </p:tgtEl>
                                        <p:attrNameLst>
                                          <p:attrName>style.visibility</p:attrName>
                                        </p:attrNameLst>
                                      </p:cBhvr>
                                      <p:to>
                                        <p:strVal val="hidden"/>
                                      </p:to>
                                    </p:set>
                                  </p:childTnLst>
                                </p:cTn>
                              </p:par>
                              <p:par>
                                <p:cTn id="46" presetID="2" presetClass="exit" presetSubtype="2" fill="hold" nodeType="withEffect">
                                  <p:stCondLst>
                                    <p:cond delay="1000"/>
                                  </p:stCondLst>
                                  <p:childTnLst>
                                    <p:anim calcmode="lin" valueType="num">
                                      <p:cBhvr additive="base">
                                        <p:cTn id="47" dur="1000"/>
                                        <p:tgtEl>
                                          <p:spTgt spid="14"/>
                                        </p:tgtEl>
                                        <p:attrNameLst>
                                          <p:attrName>ppt_x</p:attrName>
                                        </p:attrNameLst>
                                      </p:cBhvr>
                                      <p:tavLst>
                                        <p:tav tm="0">
                                          <p:val>
                                            <p:strVal val="ppt_x"/>
                                          </p:val>
                                        </p:tav>
                                        <p:tav tm="100000">
                                          <p:val>
                                            <p:strVal val="1+ppt_w/2"/>
                                          </p:val>
                                        </p:tav>
                                      </p:tavLst>
                                    </p:anim>
                                    <p:anim calcmode="lin" valueType="num">
                                      <p:cBhvr additive="base">
                                        <p:cTn id="48" dur="1000"/>
                                        <p:tgtEl>
                                          <p:spTgt spid="14"/>
                                        </p:tgtEl>
                                        <p:attrNameLst>
                                          <p:attrName>ppt_y</p:attrName>
                                        </p:attrNameLst>
                                      </p:cBhvr>
                                      <p:tavLst>
                                        <p:tav tm="0">
                                          <p:val>
                                            <p:strVal val="ppt_y"/>
                                          </p:val>
                                        </p:tav>
                                        <p:tav tm="100000">
                                          <p:val>
                                            <p:strVal val="ppt_y"/>
                                          </p:val>
                                        </p:tav>
                                      </p:tavLst>
                                    </p:anim>
                                    <p:set>
                                      <p:cBhvr>
                                        <p:cTn id="49"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4" name="TextBox 3"/>
          <p:cNvSpPr txBox="1"/>
          <p:nvPr/>
        </p:nvSpPr>
        <p:spPr>
          <a:xfrm>
            <a:off x="4495800" y="228601"/>
            <a:ext cx="3200400" cy="646331"/>
          </a:xfrm>
          <a:prstGeom prst="rect">
            <a:avLst/>
          </a:prstGeom>
          <a:noFill/>
        </p:spPr>
        <p:txBody>
          <a:bodyPr wrap="square" rtlCol="0">
            <a:spAutoFit/>
          </a:bodyPr>
          <a:lstStyle/>
          <a:p>
            <a:pPr algn="ctr"/>
            <a:r>
              <a:rPr lang="bn-IN" sz="3600" b="1" dirty="0">
                <a:solidFill>
                  <a:srgbClr val="7030A0"/>
                </a:solidFill>
                <a:latin typeface="NikoshBAN" pitchFamily="2" charset="0"/>
                <a:cs typeface="NikoshBAN" pitchFamily="2" charset="0"/>
              </a:rPr>
              <a:t>লেখক পরিচিতি </a:t>
            </a:r>
            <a:endParaRPr lang="en-US" sz="3600" b="1" dirty="0">
              <a:solidFill>
                <a:srgbClr val="7030A0"/>
              </a:solidFill>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0862" y="652536"/>
            <a:ext cx="1910276" cy="1938265"/>
          </a:xfrm>
          <a:prstGeom prst="rect">
            <a:avLst/>
          </a:prstGeom>
        </p:spPr>
      </p:pic>
      <p:sp>
        <p:nvSpPr>
          <p:cNvPr id="6" name="TextBox 5"/>
          <p:cNvSpPr txBox="1"/>
          <p:nvPr/>
        </p:nvSpPr>
        <p:spPr>
          <a:xfrm>
            <a:off x="2057400" y="2590800"/>
            <a:ext cx="8001000" cy="1077218"/>
          </a:xfrm>
          <a:prstGeom prst="rect">
            <a:avLst/>
          </a:prstGeom>
          <a:pattFill prst="shingle">
            <a:fgClr>
              <a:srgbClr val="FF99FF"/>
            </a:fgClr>
            <a:bgClr>
              <a:schemeClr val="bg1"/>
            </a:bgClr>
          </a:pattFill>
          <a:ln w="28575">
            <a:solidFill>
              <a:srgbClr val="00FF00"/>
            </a:solidFill>
          </a:ln>
        </p:spPr>
        <p:txBody>
          <a:bodyPr wrap="square" rtlCol="0">
            <a:prstTxWarp prst="textPlain">
              <a:avLst/>
            </a:prstTxWarp>
            <a:spAutoFit/>
          </a:bodyPr>
          <a:lstStyle/>
          <a:p>
            <a:r>
              <a:rPr lang="bn-IN" sz="3200" b="1" dirty="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latin typeface="NikoshBAN" pitchFamily="2" charset="0"/>
                <a:cs typeface="NikoshBAN" pitchFamily="2" charset="0"/>
              </a:rPr>
              <a:t>                       নামঃ কাজী নজরুল ইসলাম  </a:t>
            </a:r>
          </a:p>
          <a:p>
            <a:r>
              <a:rPr lang="bn-IN" sz="3200" b="1" dirty="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latin typeface="NikoshBAN" pitchFamily="2" charset="0"/>
                <a:cs typeface="NikoshBAN" pitchFamily="2" charset="0"/>
              </a:rPr>
              <a:t>পিতার নাম-কাজী ফকির আহমদ,    মাতার নাম- জাহেদা খাতুন </a:t>
            </a:r>
            <a:endParaRPr lang="en-US" sz="3200" b="1" dirty="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latin typeface="NikoshBAN" pitchFamily="2" charset="0"/>
              <a:cs typeface="NikoshBAN" pitchFamily="2" charset="0"/>
            </a:endParaRPr>
          </a:p>
        </p:txBody>
      </p:sp>
      <p:sp>
        <p:nvSpPr>
          <p:cNvPr id="7" name="Flowchart: Alternate Process 6"/>
          <p:cNvSpPr/>
          <p:nvPr/>
        </p:nvSpPr>
        <p:spPr>
          <a:xfrm>
            <a:off x="2057400" y="551766"/>
            <a:ext cx="3083462" cy="1886635"/>
          </a:xfrm>
          <a:prstGeom prst="flowChartAlternateProcess">
            <a:avLst/>
          </a:prstGeom>
          <a:pattFill prst="dotGrid">
            <a:fgClr>
              <a:schemeClr val="accent2">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sz="3200" dirty="0">
                <a:solidFill>
                  <a:srgbClr val="00B050"/>
                </a:solidFill>
                <a:latin typeface="NikoshBAN" pitchFamily="2" charset="0"/>
                <a:cs typeface="NikoshBAN" pitchFamily="2" charset="0"/>
              </a:rPr>
              <a:t>জন্ম-১৮৯৯</a:t>
            </a:r>
            <a:r>
              <a:rPr lang="bn-BD" sz="3200" dirty="0">
                <a:solidFill>
                  <a:srgbClr val="00B050"/>
                </a:solidFill>
                <a:latin typeface="NikoshBAN" pitchFamily="2" charset="0"/>
                <a:cs typeface="NikoshBAN" pitchFamily="2" charset="0"/>
              </a:rPr>
              <a:t> খ্রিষ্টাব্দে</a:t>
            </a:r>
            <a:r>
              <a:rPr lang="bn-IN" sz="3200" dirty="0">
                <a:solidFill>
                  <a:srgbClr val="00B050"/>
                </a:solidFill>
                <a:latin typeface="NikoshBAN" pitchFamily="2" charset="0"/>
                <a:cs typeface="NikoshBAN" pitchFamily="2" charset="0"/>
              </a:rPr>
              <a:t> ২৪</a:t>
            </a:r>
            <a:r>
              <a:rPr lang="en-US" sz="3200" dirty="0">
                <a:solidFill>
                  <a:srgbClr val="00B050"/>
                </a:solidFill>
                <a:latin typeface="NikoshBAN" pitchFamily="2" charset="0"/>
                <a:cs typeface="NikoshBAN" pitchFamily="2" charset="0"/>
              </a:rPr>
              <a:t> </a:t>
            </a:r>
            <a:r>
              <a:rPr lang="bn-IN" sz="3200" dirty="0">
                <a:solidFill>
                  <a:srgbClr val="00B050"/>
                </a:solidFill>
                <a:latin typeface="NikoshBAN" pitchFamily="2" charset="0"/>
                <a:cs typeface="NikoshBAN" pitchFamily="2" charset="0"/>
              </a:rPr>
              <a:t>মে </a:t>
            </a:r>
            <a:r>
              <a:rPr lang="bn-BD" sz="3200" dirty="0">
                <a:solidFill>
                  <a:srgbClr val="00B050"/>
                </a:solidFill>
                <a:latin typeface="NikoshBAN" pitchFamily="2" charset="0"/>
                <a:cs typeface="NikoshBAN" pitchFamily="2" charset="0"/>
              </a:rPr>
              <a:t>১৩০৬ বঙ্গাব্দে ১১ই জ্যৈষ্ঠ </a:t>
            </a:r>
            <a:r>
              <a:rPr lang="bn-IN" sz="3200" dirty="0">
                <a:solidFill>
                  <a:srgbClr val="00B050"/>
                </a:solidFill>
                <a:latin typeface="NikoshBAN" pitchFamily="2" charset="0"/>
                <a:cs typeface="NikoshBAN" pitchFamily="2" charset="0"/>
              </a:rPr>
              <a:t>বর্ধমান জেলার চুরুলিয়া গ্রামে </a:t>
            </a:r>
            <a:endParaRPr lang="en-US" sz="3200" dirty="0">
              <a:solidFill>
                <a:srgbClr val="00B050"/>
              </a:solidFill>
              <a:latin typeface="NikoshBAN" pitchFamily="2" charset="0"/>
              <a:cs typeface="NikoshBAN" pitchFamily="2" charset="0"/>
            </a:endParaRPr>
          </a:p>
        </p:txBody>
      </p:sp>
      <p:sp>
        <p:nvSpPr>
          <p:cNvPr id="9" name="Rounded Rectangle 8"/>
          <p:cNvSpPr/>
          <p:nvPr/>
        </p:nvSpPr>
        <p:spPr>
          <a:xfrm>
            <a:off x="7051138" y="551766"/>
            <a:ext cx="3007262" cy="1886635"/>
          </a:xfrm>
          <a:prstGeom prst="roundRect">
            <a:avLst/>
          </a:prstGeom>
          <a:pattFill prst="diagBrick">
            <a:fgClr>
              <a:schemeClr val="accent3">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sz="2400" dirty="0">
                <a:solidFill>
                  <a:srgbClr val="FF0000"/>
                </a:solidFill>
                <a:latin typeface="NikoshBAN" pitchFamily="2" charset="0"/>
                <a:cs typeface="NikoshBAN" pitchFamily="2" charset="0"/>
              </a:rPr>
              <a:t>১৯৭৬সালে </a:t>
            </a:r>
            <a:r>
              <a:rPr lang="bn-BD" sz="2400" dirty="0">
                <a:solidFill>
                  <a:srgbClr val="FF0000"/>
                </a:solidFill>
                <a:latin typeface="NikoshBAN" pitchFamily="2" charset="0"/>
                <a:cs typeface="NikoshBAN" pitchFamily="2" charset="0"/>
              </a:rPr>
              <a:t>২৯ আগস্ট</a:t>
            </a:r>
            <a:r>
              <a:rPr lang="bn-IN" sz="2400" dirty="0">
                <a:solidFill>
                  <a:srgbClr val="FF0000"/>
                </a:solidFill>
                <a:latin typeface="NikoshBAN" pitchFamily="2" charset="0"/>
                <a:cs typeface="NikoshBAN" pitchFamily="2" charset="0"/>
              </a:rPr>
              <a:t> ১৩৮৩ বঙ্গাব্দের ১২ই ভাদ্র</a:t>
            </a:r>
            <a:r>
              <a:rPr lang="bn-BD" sz="2400" dirty="0">
                <a:solidFill>
                  <a:srgbClr val="FF0000"/>
                </a:solidFill>
                <a:latin typeface="NikoshBAN" pitchFamily="2" charset="0"/>
                <a:cs typeface="NikoshBAN" pitchFamily="2" charset="0"/>
              </a:rPr>
              <a:t> </a:t>
            </a:r>
            <a:r>
              <a:rPr lang="bn-IN" sz="2400" dirty="0">
                <a:solidFill>
                  <a:srgbClr val="FF0000"/>
                </a:solidFill>
                <a:latin typeface="NikoshBAN" pitchFamily="2" charset="0"/>
                <a:cs typeface="NikoshBAN" pitchFamily="2" charset="0"/>
              </a:rPr>
              <a:t>তিনি ঢাকায় শেষনিঃশ্বাস ত্যাগ করেন।</a:t>
            </a:r>
            <a:endParaRPr lang="en-US" sz="2400" dirty="0">
              <a:solidFill>
                <a:srgbClr val="FF0000"/>
              </a:solidFill>
              <a:latin typeface="NikoshBAN" pitchFamily="2" charset="0"/>
              <a:cs typeface="NikoshBAN" pitchFamily="2" charset="0"/>
            </a:endParaRPr>
          </a:p>
        </p:txBody>
      </p:sp>
      <p:sp>
        <p:nvSpPr>
          <p:cNvPr id="10" name="Oval 9"/>
          <p:cNvSpPr/>
          <p:nvPr/>
        </p:nvSpPr>
        <p:spPr>
          <a:xfrm>
            <a:off x="2057400" y="3668018"/>
            <a:ext cx="2667000" cy="2895600"/>
          </a:xfrm>
          <a:prstGeom prst="ellipse">
            <a:avLst/>
          </a:prstGeom>
          <a:pattFill prst="pct20">
            <a:fgClr>
              <a:schemeClr val="accent6">
                <a:lumMod val="75000"/>
              </a:schemeClr>
            </a:fgClr>
            <a:bgClr>
              <a:schemeClr val="bg1"/>
            </a:bgClr>
          </a:patt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sz="2800" b="1" dirty="0">
                <a:solidFill>
                  <a:srgbClr val="FF00FF"/>
                </a:solidFill>
                <a:latin typeface="NikoshBAN" pitchFamily="2" charset="0"/>
                <a:cs typeface="NikoshBAN" pitchFamily="2" charset="0"/>
              </a:rPr>
              <a:t>অবিচার ও শোষণের বিরুদ্ধে প্রতিবাদ করায় তাঁকে বিদ্রোহী কবি বলা হয়।</a:t>
            </a:r>
            <a:endParaRPr lang="en-US" sz="2800" b="1" dirty="0">
              <a:solidFill>
                <a:srgbClr val="FF00FF"/>
              </a:solidFill>
              <a:latin typeface="NikoshBAN" pitchFamily="2" charset="0"/>
              <a:cs typeface="NikoshBAN" pitchFamily="2" charset="0"/>
            </a:endParaRPr>
          </a:p>
        </p:txBody>
      </p:sp>
      <p:sp>
        <p:nvSpPr>
          <p:cNvPr id="11" name="Oval 10"/>
          <p:cNvSpPr/>
          <p:nvPr/>
        </p:nvSpPr>
        <p:spPr>
          <a:xfrm>
            <a:off x="7467600" y="3668018"/>
            <a:ext cx="2667000" cy="2895600"/>
          </a:xfrm>
          <a:prstGeom prst="ellipse">
            <a:avLst/>
          </a:prstGeom>
          <a:pattFill prst="pct20">
            <a:fgClr>
              <a:srgbClr val="00B050"/>
            </a:fgClr>
            <a:bgClr>
              <a:schemeClr val="bg1"/>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গল্প ও উপনয়াসঃ ব্যথার দান, রিক্তের বেদন, মৃত্যুক্ষুধা, কুহেলিকা   ইত্যাদি </a:t>
            </a:r>
          </a:p>
        </p:txBody>
      </p:sp>
      <p:sp>
        <p:nvSpPr>
          <p:cNvPr id="12" name="Oval 11"/>
          <p:cNvSpPr/>
          <p:nvPr/>
        </p:nvSpPr>
        <p:spPr>
          <a:xfrm>
            <a:off x="4752932" y="3699218"/>
            <a:ext cx="2714668" cy="2895600"/>
          </a:xfrm>
          <a:prstGeom prst="ellipse">
            <a:avLst/>
          </a:prstGeom>
          <a:pattFill prst="pct20">
            <a:fgClr>
              <a:srgbClr val="7030A0"/>
            </a:fgClr>
            <a:bgClr>
              <a:schemeClr val="bg1"/>
            </a:bgClr>
          </a:patt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কাব্যঃ অগ্নিবিণা,বিষের বাঁশি, ছায়ানট, চক্রবাক, দোলন চাঁপা ইত্যাদি</a:t>
            </a:r>
          </a:p>
        </p:txBody>
      </p:sp>
    </p:spTree>
    <p:extLst>
      <p:ext uri="{BB962C8B-B14F-4D97-AF65-F5344CB8AC3E}">
        <p14:creationId xmlns:p14="http://schemas.microsoft.com/office/powerpoint/2010/main" val="45533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
                                        </p:tgtEl>
                                        <p:attrNameLst>
                                          <p:attrName>ppt_y</p:attrName>
                                        </p:attrNameLst>
                                      </p:cBhvr>
                                      <p:tavLst>
                                        <p:tav tm="0">
                                          <p:val>
                                            <p:strVal val="#ppt_y"/>
                                          </p:val>
                                        </p:tav>
                                        <p:tav tm="100000">
                                          <p:val>
                                            <p:strVal val="#ppt_y"/>
                                          </p:val>
                                        </p:tav>
                                      </p:tavLst>
                                    </p:anim>
                                    <p:anim calcmode="lin" valueType="num">
                                      <p:cBhvr>
                                        <p:cTn id="1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800" decel="100000"/>
                                        <p:tgtEl>
                                          <p:spTgt spid="9"/>
                                        </p:tgtEl>
                                      </p:cBhvr>
                                    </p:animEffect>
                                    <p:anim calcmode="lin" valueType="num">
                                      <p:cBhvr>
                                        <p:cTn id="26" dur="800" decel="100000" fill="hold"/>
                                        <p:tgtEl>
                                          <p:spTgt spid="9"/>
                                        </p:tgtEl>
                                        <p:attrNameLst>
                                          <p:attrName>style.rotation</p:attrName>
                                        </p:attrNameLst>
                                      </p:cBhvr>
                                      <p:tavLst>
                                        <p:tav tm="0">
                                          <p:val>
                                            <p:fltVal val="-90"/>
                                          </p:val>
                                        </p:tav>
                                        <p:tav tm="100000">
                                          <p:val>
                                            <p:fltVal val="0"/>
                                          </p:val>
                                        </p:tav>
                                      </p:tavLst>
                                    </p:anim>
                                    <p:anim calcmode="lin" valueType="num">
                                      <p:cBhvr>
                                        <p:cTn id="27" dur="800" decel="100000" fill="hold"/>
                                        <p:tgtEl>
                                          <p:spTgt spid="9"/>
                                        </p:tgtEl>
                                        <p:attrNameLst>
                                          <p:attrName>ppt_x</p:attrName>
                                        </p:attrNameLst>
                                      </p:cBhvr>
                                      <p:tavLst>
                                        <p:tav tm="0">
                                          <p:val>
                                            <p:strVal val="#ppt_x+0.4"/>
                                          </p:val>
                                        </p:tav>
                                        <p:tav tm="100000">
                                          <p:val>
                                            <p:strVal val="#ppt_x-0.05"/>
                                          </p:val>
                                        </p:tav>
                                      </p:tavLst>
                                    </p:anim>
                                    <p:anim calcmode="lin" valueType="num">
                                      <p:cBhvr>
                                        <p:cTn id="28" dur="800" decel="100000" fill="hold"/>
                                        <p:tgtEl>
                                          <p:spTgt spid="9"/>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down)">
                                      <p:cBhvr>
                                        <p:cTn id="53" dur="580">
                                          <p:stCondLst>
                                            <p:cond delay="0"/>
                                          </p:stCondLst>
                                        </p:cTn>
                                        <p:tgtEl>
                                          <p:spTgt spid="12"/>
                                        </p:tgtEl>
                                      </p:cBhvr>
                                    </p:animEffect>
                                    <p:anim calcmode="lin" valueType="num">
                                      <p:cBhvr>
                                        <p:cTn id="5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9" dur="26">
                                          <p:stCondLst>
                                            <p:cond delay="650"/>
                                          </p:stCondLst>
                                        </p:cTn>
                                        <p:tgtEl>
                                          <p:spTgt spid="12"/>
                                        </p:tgtEl>
                                      </p:cBhvr>
                                      <p:to x="100000" y="60000"/>
                                    </p:animScale>
                                    <p:animScale>
                                      <p:cBhvr>
                                        <p:cTn id="60" dur="166" decel="50000">
                                          <p:stCondLst>
                                            <p:cond delay="676"/>
                                          </p:stCondLst>
                                        </p:cTn>
                                        <p:tgtEl>
                                          <p:spTgt spid="12"/>
                                        </p:tgtEl>
                                      </p:cBhvr>
                                      <p:to x="100000" y="100000"/>
                                    </p:animScale>
                                    <p:animScale>
                                      <p:cBhvr>
                                        <p:cTn id="61" dur="26">
                                          <p:stCondLst>
                                            <p:cond delay="1312"/>
                                          </p:stCondLst>
                                        </p:cTn>
                                        <p:tgtEl>
                                          <p:spTgt spid="12"/>
                                        </p:tgtEl>
                                      </p:cBhvr>
                                      <p:to x="100000" y="80000"/>
                                    </p:animScale>
                                    <p:animScale>
                                      <p:cBhvr>
                                        <p:cTn id="62" dur="166" decel="50000">
                                          <p:stCondLst>
                                            <p:cond delay="1338"/>
                                          </p:stCondLst>
                                        </p:cTn>
                                        <p:tgtEl>
                                          <p:spTgt spid="12"/>
                                        </p:tgtEl>
                                      </p:cBhvr>
                                      <p:to x="100000" y="100000"/>
                                    </p:animScale>
                                    <p:animScale>
                                      <p:cBhvr>
                                        <p:cTn id="63" dur="26">
                                          <p:stCondLst>
                                            <p:cond delay="1642"/>
                                          </p:stCondLst>
                                        </p:cTn>
                                        <p:tgtEl>
                                          <p:spTgt spid="12"/>
                                        </p:tgtEl>
                                      </p:cBhvr>
                                      <p:to x="100000" y="90000"/>
                                    </p:animScale>
                                    <p:animScale>
                                      <p:cBhvr>
                                        <p:cTn id="64" dur="166" decel="50000">
                                          <p:stCondLst>
                                            <p:cond delay="1668"/>
                                          </p:stCondLst>
                                        </p:cTn>
                                        <p:tgtEl>
                                          <p:spTgt spid="12"/>
                                        </p:tgtEl>
                                      </p:cBhvr>
                                      <p:to x="100000" y="100000"/>
                                    </p:animScale>
                                    <p:animScale>
                                      <p:cBhvr>
                                        <p:cTn id="65" dur="26">
                                          <p:stCondLst>
                                            <p:cond delay="1808"/>
                                          </p:stCondLst>
                                        </p:cTn>
                                        <p:tgtEl>
                                          <p:spTgt spid="12"/>
                                        </p:tgtEl>
                                      </p:cBhvr>
                                      <p:to x="100000" y="95000"/>
                                    </p:animScale>
                                    <p:animScale>
                                      <p:cBhvr>
                                        <p:cTn id="66" dur="166" decel="50000">
                                          <p:stCondLst>
                                            <p:cond delay="1834"/>
                                          </p:stCondLst>
                                        </p:cTn>
                                        <p:tgtEl>
                                          <p:spTgt spid="12"/>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down)">
                                      <p:cBhvr>
                                        <p:cTn id="71" dur="580">
                                          <p:stCondLst>
                                            <p:cond delay="0"/>
                                          </p:stCondLst>
                                        </p:cTn>
                                        <p:tgtEl>
                                          <p:spTgt spid="11"/>
                                        </p:tgtEl>
                                      </p:cBhvr>
                                    </p:animEffect>
                                    <p:anim calcmode="lin" valueType="num">
                                      <p:cBhvr>
                                        <p:cTn id="7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7" dur="26">
                                          <p:stCondLst>
                                            <p:cond delay="650"/>
                                          </p:stCondLst>
                                        </p:cTn>
                                        <p:tgtEl>
                                          <p:spTgt spid="11"/>
                                        </p:tgtEl>
                                      </p:cBhvr>
                                      <p:to x="100000" y="60000"/>
                                    </p:animScale>
                                    <p:animScale>
                                      <p:cBhvr>
                                        <p:cTn id="78" dur="166" decel="50000">
                                          <p:stCondLst>
                                            <p:cond delay="676"/>
                                          </p:stCondLst>
                                        </p:cTn>
                                        <p:tgtEl>
                                          <p:spTgt spid="11"/>
                                        </p:tgtEl>
                                      </p:cBhvr>
                                      <p:to x="100000" y="100000"/>
                                    </p:animScale>
                                    <p:animScale>
                                      <p:cBhvr>
                                        <p:cTn id="79" dur="26">
                                          <p:stCondLst>
                                            <p:cond delay="1312"/>
                                          </p:stCondLst>
                                        </p:cTn>
                                        <p:tgtEl>
                                          <p:spTgt spid="11"/>
                                        </p:tgtEl>
                                      </p:cBhvr>
                                      <p:to x="100000" y="80000"/>
                                    </p:animScale>
                                    <p:animScale>
                                      <p:cBhvr>
                                        <p:cTn id="80" dur="166" decel="50000">
                                          <p:stCondLst>
                                            <p:cond delay="1338"/>
                                          </p:stCondLst>
                                        </p:cTn>
                                        <p:tgtEl>
                                          <p:spTgt spid="11"/>
                                        </p:tgtEl>
                                      </p:cBhvr>
                                      <p:to x="100000" y="100000"/>
                                    </p:animScale>
                                    <p:animScale>
                                      <p:cBhvr>
                                        <p:cTn id="81" dur="26">
                                          <p:stCondLst>
                                            <p:cond delay="1642"/>
                                          </p:stCondLst>
                                        </p:cTn>
                                        <p:tgtEl>
                                          <p:spTgt spid="11"/>
                                        </p:tgtEl>
                                      </p:cBhvr>
                                      <p:to x="100000" y="90000"/>
                                    </p:animScale>
                                    <p:animScale>
                                      <p:cBhvr>
                                        <p:cTn id="82" dur="166" decel="50000">
                                          <p:stCondLst>
                                            <p:cond delay="1668"/>
                                          </p:stCondLst>
                                        </p:cTn>
                                        <p:tgtEl>
                                          <p:spTgt spid="11"/>
                                        </p:tgtEl>
                                      </p:cBhvr>
                                      <p:to x="100000" y="100000"/>
                                    </p:animScale>
                                    <p:animScale>
                                      <p:cBhvr>
                                        <p:cTn id="83" dur="26">
                                          <p:stCondLst>
                                            <p:cond delay="1808"/>
                                          </p:stCondLst>
                                        </p:cTn>
                                        <p:tgtEl>
                                          <p:spTgt spid="11"/>
                                        </p:tgtEl>
                                      </p:cBhvr>
                                      <p:to x="100000" y="95000"/>
                                    </p:animScale>
                                    <p:animScale>
                                      <p:cBhvr>
                                        <p:cTn id="84"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6855" y="1371600"/>
            <a:ext cx="3429000" cy="4572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1" y="3733801"/>
            <a:ext cx="4253347" cy="312420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2690" y="20781"/>
            <a:ext cx="2638311" cy="2673804"/>
          </a:xfrm>
          <a:prstGeom prst="rect">
            <a:avLst/>
          </a:prstGeom>
        </p:spPr>
      </p:pic>
      <p:sp>
        <p:nvSpPr>
          <p:cNvPr id="8" name="Cloud 7"/>
          <p:cNvSpPr/>
          <p:nvPr/>
        </p:nvSpPr>
        <p:spPr>
          <a:xfrm rot="19506033">
            <a:off x="1723273" y="947613"/>
            <a:ext cx="3962400" cy="1143000"/>
          </a:xfrm>
          <a:prstGeom prst="cloud">
            <a:avLst/>
          </a:prstGeom>
          <a:solidFill>
            <a:schemeClr val="accent2">
              <a:lumMod val="20000"/>
              <a:lumOff val="80000"/>
            </a:schemeClr>
          </a:solidFill>
          <a:ln>
            <a:solidFill>
              <a:srgbClr val="F01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bodyPr>
          <a:lstStyle/>
          <a:p>
            <a:pPr algn="ctr"/>
            <a:r>
              <a:rPr lang="bn-IN" sz="3600" dirty="0">
                <a:solidFill>
                  <a:srgbClr val="00B050"/>
                </a:solidFill>
                <a:latin typeface="NikoshBAN" pitchFamily="2" charset="0"/>
                <a:cs typeface="NikoshBAN" pitchFamily="2" charset="0"/>
              </a:rPr>
              <a:t>আদর্শ পাঠ </a:t>
            </a:r>
            <a:endParaRPr lang="en-US" sz="3600" dirty="0">
              <a:solidFill>
                <a:srgbClr val="00B050"/>
              </a:solidFill>
              <a:latin typeface="NikoshBAN" pitchFamily="2" charset="0"/>
              <a:cs typeface="NikoshBAN" pitchFamily="2" charset="0"/>
            </a:endParaRPr>
          </a:p>
        </p:txBody>
      </p:sp>
    </p:spTree>
    <p:extLst>
      <p:ext uri="{BB962C8B-B14F-4D97-AF65-F5344CB8AC3E}">
        <p14:creationId xmlns:p14="http://schemas.microsoft.com/office/powerpoint/2010/main" val="4256418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4712186" cy="685800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955814" y="0"/>
            <a:ext cx="4712186" cy="6858000"/>
          </a:xfrm>
          <a:prstGeom prst="rect">
            <a:avLst/>
          </a:prstGeom>
        </p:spPr>
      </p:pic>
      <p:sp>
        <p:nvSpPr>
          <p:cNvPr id="4" name="Heart 3"/>
          <p:cNvSpPr/>
          <p:nvPr/>
        </p:nvSpPr>
        <p:spPr>
          <a:xfrm>
            <a:off x="6567055" y="69273"/>
            <a:ext cx="2514600" cy="1981200"/>
          </a:xfrm>
          <a:prstGeom prst="heart">
            <a:avLst/>
          </a:prstGeom>
          <a:solidFill>
            <a:schemeClr val="accent6"/>
          </a:solidFill>
          <a:ln>
            <a:solidFill>
              <a:srgbClr val="1CE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Inverted">
              <a:avLst/>
            </a:prstTxWarp>
          </a:bodyPr>
          <a:lstStyle/>
          <a:p>
            <a:pPr algn="ctr"/>
            <a:r>
              <a:rPr lang="bn-IN" sz="3600" dirty="0">
                <a:solidFill>
                  <a:srgbClr val="002060"/>
                </a:solidFill>
                <a:latin typeface="NikoshBAN" pitchFamily="2" charset="0"/>
                <a:cs typeface="NikoshBAN" pitchFamily="2" charset="0"/>
              </a:rPr>
              <a:t>নিরব পাঠ </a:t>
            </a:r>
            <a:endParaRPr lang="en-US" sz="3600" dirty="0">
              <a:solidFill>
                <a:srgbClr val="002060"/>
              </a:solidFill>
              <a:latin typeface="NikoshBAN" pitchFamily="2" charset="0"/>
              <a:cs typeface="NikoshBAN" pitchFamily="2"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8750"/>
          <a:stretch/>
        </p:blipFill>
        <p:spPr>
          <a:xfrm>
            <a:off x="3124200" y="1524000"/>
            <a:ext cx="3938954" cy="42672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8457" y="2743201"/>
            <a:ext cx="1866900" cy="24479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5756997"/>
            <a:ext cx="3168492" cy="1095375"/>
          </a:xfrm>
          <a:prstGeom prst="rect">
            <a:avLst/>
          </a:prstGeom>
        </p:spPr>
      </p:pic>
    </p:spTree>
    <p:extLst>
      <p:ext uri="{BB962C8B-B14F-4D97-AF65-F5344CB8AC3E}">
        <p14:creationId xmlns:p14="http://schemas.microsoft.com/office/powerpoint/2010/main" val="104884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0"/>
            <a:ext cx="9144000" cy="6858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423559" y="72686"/>
            <a:ext cx="3200400" cy="8382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a:latin typeface="NikoshBAN" pitchFamily="2" charset="0"/>
                <a:cs typeface="NikoshBAN" pitchFamily="2" charset="0"/>
              </a:rPr>
              <a:t>শব্দার্থ </a:t>
            </a:r>
            <a:endParaRPr lang="en-US" sz="4800" dirty="0">
              <a:latin typeface="NikoshBAN" pitchFamily="2" charset="0"/>
              <a:cs typeface="NikoshBAN" pitchFamily="2" charset="0"/>
            </a:endParaRPr>
          </a:p>
        </p:txBody>
      </p:sp>
      <p:sp>
        <p:nvSpPr>
          <p:cNvPr id="5" name="TextBox 4"/>
          <p:cNvSpPr txBox="1"/>
          <p:nvPr/>
        </p:nvSpPr>
        <p:spPr>
          <a:xfrm>
            <a:off x="1832760" y="914400"/>
            <a:ext cx="2590800"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prstTxWarp prst="textTriangle">
              <a:avLst/>
            </a:prstTxWarp>
            <a:spAutoFit/>
          </a:bodyPr>
          <a:lstStyle/>
          <a:p>
            <a:pPr algn="ctr"/>
            <a:r>
              <a:rPr lang="bn-IN" sz="4000" b="1" dirty="0">
                <a:ln w="17780" cmpd="sng">
                  <a:solidFill>
                    <a:schemeClr val="accent1">
                      <a:tint val="3000"/>
                    </a:schemeClr>
                  </a:solidFill>
                  <a:prstDash val="solid"/>
                  <a:miter lim="800000"/>
                </a:ln>
                <a:solidFill>
                  <a:srgbClr val="00B0F0"/>
                </a:solidFill>
                <a:effectLst>
                  <a:outerShdw blurRad="55000" dist="50800" dir="5400000" algn="tl">
                    <a:srgbClr val="000000">
                      <a:alpha val="33000"/>
                    </a:srgbClr>
                  </a:outerShdw>
                </a:effectLst>
                <a:latin typeface="NikoshBAN" pitchFamily="2" charset="0"/>
                <a:cs typeface="NikoshBAN" pitchFamily="2" charset="0"/>
              </a:rPr>
              <a:t>শব্দ  </a:t>
            </a:r>
            <a:endParaRPr lang="en-US" sz="4000" b="1" dirty="0">
              <a:ln w="17780" cmpd="sng">
                <a:solidFill>
                  <a:schemeClr val="accent1">
                    <a:tint val="3000"/>
                  </a:schemeClr>
                </a:solidFill>
                <a:prstDash val="solid"/>
                <a:miter lim="800000"/>
              </a:ln>
              <a:solidFill>
                <a:srgbClr val="00B0F0"/>
              </a:solidFill>
              <a:effectLst>
                <a:outerShdw blurRad="55000" dist="50800" dir="5400000" algn="tl">
                  <a:srgbClr val="000000">
                    <a:alpha val="33000"/>
                  </a:srgbClr>
                </a:outerShdw>
              </a:effectLst>
              <a:latin typeface="NikoshBAN" pitchFamily="2" charset="0"/>
              <a:cs typeface="NikoshBAN" pitchFamily="2" charset="0"/>
            </a:endParaRPr>
          </a:p>
        </p:txBody>
      </p:sp>
      <p:sp>
        <p:nvSpPr>
          <p:cNvPr id="6" name="TextBox 5"/>
          <p:cNvSpPr txBox="1"/>
          <p:nvPr/>
        </p:nvSpPr>
        <p:spPr>
          <a:xfrm>
            <a:off x="7848600" y="914400"/>
            <a:ext cx="2590800"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prstTxWarp prst="textTriangle">
              <a:avLst>
                <a:gd name="adj" fmla="val 49999"/>
              </a:avLst>
            </a:prstTxWarp>
            <a:spAutoFit/>
          </a:bodyPr>
          <a:lstStyle/>
          <a:p>
            <a:pPr algn="ctr"/>
            <a:r>
              <a:rPr lang="bn-IN" sz="4000" b="1" dirty="0">
                <a:ln w="17780" cmpd="sng">
                  <a:solidFill>
                    <a:schemeClr val="accent1">
                      <a:tint val="3000"/>
                    </a:schemeClr>
                  </a:solidFill>
                  <a:prstDash val="solid"/>
                  <a:miter lim="800000"/>
                </a:ln>
                <a:solidFill>
                  <a:srgbClr val="00B050"/>
                </a:solidFill>
                <a:effectLst>
                  <a:outerShdw blurRad="55000" dist="50800" dir="5400000" algn="tl">
                    <a:srgbClr val="000000">
                      <a:alpha val="33000"/>
                    </a:srgbClr>
                  </a:outerShdw>
                </a:effectLst>
                <a:latin typeface="NikoshBAN" pitchFamily="2" charset="0"/>
                <a:cs typeface="NikoshBAN" pitchFamily="2" charset="0"/>
              </a:rPr>
              <a:t>অর্থ </a:t>
            </a:r>
            <a:endParaRPr lang="en-US" sz="4000" b="1" dirty="0">
              <a:ln w="17780" cmpd="sng">
                <a:solidFill>
                  <a:schemeClr val="accent1">
                    <a:tint val="3000"/>
                  </a:schemeClr>
                </a:solidFill>
                <a:prstDash val="solid"/>
                <a:miter lim="800000"/>
              </a:ln>
              <a:solidFill>
                <a:srgbClr val="00B050"/>
              </a:solidFill>
              <a:effectLst>
                <a:outerShdw blurRad="55000" dist="50800" dir="5400000" algn="tl">
                  <a:srgbClr val="000000">
                    <a:alpha val="33000"/>
                  </a:srgbClr>
                </a:outerShdw>
              </a:effectLst>
              <a:latin typeface="NikoshBAN" pitchFamily="2" charset="0"/>
              <a:cs typeface="NikoshBAN" pitchFamily="2"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36390" b="29687"/>
          <a:stretch/>
        </p:blipFill>
        <p:spPr>
          <a:xfrm>
            <a:off x="4648199" y="1785078"/>
            <a:ext cx="3048002" cy="1110523"/>
          </a:xfrm>
          <a:prstGeom prst="rect">
            <a:avLst/>
          </a:prstGeom>
          <a:ln>
            <a:solidFill>
              <a:schemeClr val="accent6">
                <a:lumMod val="75000"/>
              </a:schemeClr>
            </a:solidFill>
          </a:ln>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5638800"/>
            <a:ext cx="3079173" cy="1106504"/>
          </a:xfrm>
          <a:prstGeom prst="rect">
            <a:avLst/>
          </a:prstGeom>
          <a:ln w="28575">
            <a:solidFill>
              <a:srgbClr val="FFFF00"/>
            </a:solidFill>
          </a:ln>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t="18115" b="11582"/>
          <a:stretch/>
        </p:blipFill>
        <p:spPr>
          <a:xfrm>
            <a:off x="4648200" y="3048001"/>
            <a:ext cx="3048002" cy="1219200"/>
          </a:xfrm>
          <a:prstGeom prst="rect">
            <a:avLst/>
          </a:prstGeom>
          <a:ln w="28575">
            <a:solidFill>
              <a:srgbClr val="00B0F0"/>
            </a:solidFill>
          </a:ln>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1" y="4419599"/>
            <a:ext cx="3047999" cy="1047036"/>
          </a:xfrm>
          <a:prstGeom prst="rect">
            <a:avLst/>
          </a:prstGeom>
          <a:ln w="28575">
            <a:solidFill>
              <a:srgbClr val="7030A0"/>
            </a:solidFill>
          </a:ln>
        </p:spPr>
      </p:pic>
      <p:sp>
        <p:nvSpPr>
          <p:cNvPr id="18" name="Rectangle 17"/>
          <p:cNvSpPr/>
          <p:nvPr/>
        </p:nvSpPr>
        <p:spPr>
          <a:xfrm>
            <a:off x="1832759" y="1785077"/>
            <a:ext cx="2590800" cy="1110523"/>
          </a:xfrm>
          <a:prstGeom prst="rect">
            <a:avLst/>
          </a:prstGeom>
          <a:pattFill prst="pct50">
            <a:fgClr>
              <a:schemeClr val="accent6">
                <a:lumMod val="7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মসীময় </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sp>
        <p:nvSpPr>
          <p:cNvPr id="20" name="Rectangle 19"/>
          <p:cNvSpPr/>
          <p:nvPr/>
        </p:nvSpPr>
        <p:spPr>
          <a:xfrm>
            <a:off x="7848600" y="1785076"/>
            <a:ext cx="2590800" cy="1110523"/>
          </a:xfrm>
          <a:prstGeom prst="rect">
            <a:avLst/>
          </a:prstGeom>
          <a:pattFill prst="pct70">
            <a:fgClr>
              <a:schemeClr val="accent6">
                <a:lumMod val="7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অন্ধকারাচ্ছন্ন </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sp>
        <p:nvSpPr>
          <p:cNvPr id="21" name="Rectangle 20"/>
          <p:cNvSpPr/>
          <p:nvPr/>
        </p:nvSpPr>
        <p:spPr>
          <a:xfrm>
            <a:off x="7848600" y="3048001"/>
            <a:ext cx="2590800" cy="1219200"/>
          </a:xfrm>
          <a:prstGeom prst="rect">
            <a:avLst/>
          </a:prstGeom>
          <a:pattFill prst="pct70">
            <a:fgClr>
              <a:schemeClr val="accent3">
                <a:lumMod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হিন্দু বর্ণব্যবস্থায় নিম্নবর্ণের লোক </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22" name="Rectangle 21"/>
          <p:cNvSpPr/>
          <p:nvPr/>
        </p:nvSpPr>
        <p:spPr>
          <a:xfrm>
            <a:off x="7848600" y="4419600"/>
            <a:ext cx="2590800" cy="1068807"/>
          </a:xfrm>
          <a:prstGeom prst="rect">
            <a:avLst/>
          </a:prstGeom>
          <a:pattFill prst="pct70">
            <a:fgClr>
              <a:schemeClr val="accent2">
                <a:lumMod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rPr>
              <a:t>বোধ জাগিয়ে তোলার বাঁশি </a:t>
            </a:r>
            <a:endParaRPr lang="en-US"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endParaRPr>
          </a:p>
        </p:txBody>
      </p:sp>
      <p:sp>
        <p:nvSpPr>
          <p:cNvPr id="23" name="Rectangle 22"/>
          <p:cNvSpPr/>
          <p:nvPr/>
        </p:nvSpPr>
        <p:spPr>
          <a:xfrm>
            <a:off x="7848600" y="5656852"/>
            <a:ext cx="2590800" cy="1110523"/>
          </a:xfrm>
          <a:prstGeom prst="rect">
            <a:avLst/>
          </a:prstGeom>
          <a:pattFill prst="pct70">
            <a:fgClr>
              <a:schemeClr val="accent5">
                <a:lumMod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দারিদ্র, দীনতা </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
        <p:nvSpPr>
          <p:cNvPr id="24" name="Rectangle 23"/>
          <p:cNvSpPr/>
          <p:nvPr/>
        </p:nvSpPr>
        <p:spPr>
          <a:xfrm>
            <a:off x="1832759" y="5656852"/>
            <a:ext cx="2590800" cy="1070701"/>
          </a:xfrm>
          <a:prstGeom prst="rect">
            <a:avLst/>
          </a:prstGeom>
          <a:pattFill prst="pct70">
            <a:fgClr>
              <a:schemeClr val="accent5">
                <a:lumMod val="7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দৈন্য </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
        <p:nvSpPr>
          <p:cNvPr id="25" name="Rectangle 24"/>
          <p:cNvSpPr/>
          <p:nvPr/>
        </p:nvSpPr>
        <p:spPr>
          <a:xfrm>
            <a:off x="1832759" y="3048001"/>
            <a:ext cx="2590800" cy="1216014"/>
          </a:xfrm>
          <a:prstGeom prst="rect">
            <a:avLst/>
          </a:prstGeom>
          <a:pattFill prst="pct70">
            <a:fgClr>
              <a:schemeClr val="accent3">
                <a:lumMod val="7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চণ্ডাল </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26" name="Rectangle 25"/>
          <p:cNvSpPr/>
          <p:nvPr/>
        </p:nvSpPr>
        <p:spPr>
          <a:xfrm>
            <a:off x="1832759" y="4419600"/>
            <a:ext cx="2590800" cy="1047036"/>
          </a:xfrm>
          <a:prstGeom prst="rect">
            <a:avLst/>
          </a:prstGeom>
          <a:pattFill prst="pct70">
            <a:fgClr>
              <a:schemeClr val="accent2">
                <a:lumMod val="7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rPr>
              <a:t>বোধন-বাঁশি </a:t>
            </a:r>
            <a:endParaRPr lang="en-US"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endParaRPr>
          </a:p>
        </p:txBody>
      </p:sp>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3810" y="914400"/>
            <a:ext cx="2647950" cy="707886"/>
          </a:xfrm>
          <a:prstGeom prst="rect">
            <a:avLst/>
          </a:prstGeom>
        </p:spPr>
      </p:pic>
    </p:spTree>
    <p:extLst>
      <p:ext uri="{BB962C8B-B14F-4D97-AF65-F5344CB8AC3E}">
        <p14:creationId xmlns:p14="http://schemas.microsoft.com/office/powerpoint/2010/main" val="93578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80">
                                          <p:stCondLst>
                                            <p:cond delay="0"/>
                                          </p:stCondLst>
                                        </p:cTn>
                                        <p:tgtEl>
                                          <p:spTgt spid="16"/>
                                        </p:tgtEl>
                                      </p:cBhvr>
                                    </p:animEffect>
                                    <p:anim calcmode="lin" valueType="num">
                                      <p:cBhvr>
                                        <p:cTn id="4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9" dur="26">
                                          <p:stCondLst>
                                            <p:cond delay="650"/>
                                          </p:stCondLst>
                                        </p:cTn>
                                        <p:tgtEl>
                                          <p:spTgt spid="16"/>
                                        </p:tgtEl>
                                      </p:cBhvr>
                                      <p:to x="100000" y="60000"/>
                                    </p:animScale>
                                    <p:animScale>
                                      <p:cBhvr>
                                        <p:cTn id="50" dur="166" decel="50000">
                                          <p:stCondLst>
                                            <p:cond delay="676"/>
                                          </p:stCondLst>
                                        </p:cTn>
                                        <p:tgtEl>
                                          <p:spTgt spid="16"/>
                                        </p:tgtEl>
                                      </p:cBhvr>
                                      <p:to x="100000" y="100000"/>
                                    </p:animScale>
                                    <p:animScale>
                                      <p:cBhvr>
                                        <p:cTn id="51" dur="26">
                                          <p:stCondLst>
                                            <p:cond delay="1312"/>
                                          </p:stCondLst>
                                        </p:cTn>
                                        <p:tgtEl>
                                          <p:spTgt spid="16"/>
                                        </p:tgtEl>
                                      </p:cBhvr>
                                      <p:to x="100000" y="80000"/>
                                    </p:animScale>
                                    <p:animScale>
                                      <p:cBhvr>
                                        <p:cTn id="52" dur="166" decel="50000">
                                          <p:stCondLst>
                                            <p:cond delay="1338"/>
                                          </p:stCondLst>
                                        </p:cTn>
                                        <p:tgtEl>
                                          <p:spTgt spid="16"/>
                                        </p:tgtEl>
                                      </p:cBhvr>
                                      <p:to x="100000" y="100000"/>
                                    </p:animScale>
                                    <p:animScale>
                                      <p:cBhvr>
                                        <p:cTn id="53" dur="26">
                                          <p:stCondLst>
                                            <p:cond delay="1642"/>
                                          </p:stCondLst>
                                        </p:cTn>
                                        <p:tgtEl>
                                          <p:spTgt spid="16"/>
                                        </p:tgtEl>
                                      </p:cBhvr>
                                      <p:to x="100000" y="90000"/>
                                    </p:animScale>
                                    <p:animScale>
                                      <p:cBhvr>
                                        <p:cTn id="54" dur="166" decel="50000">
                                          <p:stCondLst>
                                            <p:cond delay="1668"/>
                                          </p:stCondLst>
                                        </p:cTn>
                                        <p:tgtEl>
                                          <p:spTgt spid="16"/>
                                        </p:tgtEl>
                                      </p:cBhvr>
                                      <p:to x="100000" y="100000"/>
                                    </p:animScale>
                                    <p:animScale>
                                      <p:cBhvr>
                                        <p:cTn id="55" dur="26">
                                          <p:stCondLst>
                                            <p:cond delay="1808"/>
                                          </p:stCondLst>
                                        </p:cTn>
                                        <p:tgtEl>
                                          <p:spTgt spid="16"/>
                                        </p:tgtEl>
                                      </p:cBhvr>
                                      <p:to x="100000" y="95000"/>
                                    </p:animScale>
                                    <p:animScale>
                                      <p:cBhvr>
                                        <p:cTn id="56" dur="166" decel="50000">
                                          <p:stCondLst>
                                            <p:cond delay="1834"/>
                                          </p:stCondLst>
                                        </p:cTn>
                                        <p:tgtEl>
                                          <p:spTgt spid="1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barn(inVertical)">
                                      <p:cBhvr>
                                        <p:cTn id="69" dur="500"/>
                                        <p:tgtEl>
                                          <p:spTgt spid="26"/>
                                        </p:tgtEl>
                                      </p:cBhvr>
                                    </p:animEffect>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down)">
                                      <p:cBhvr>
                                        <p:cTn id="74" dur="580">
                                          <p:stCondLst>
                                            <p:cond delay="0"/>
                                          </p:stCondLst>
                                        </p:cTn>
                                        <p:tgtEl>
                                          <p:spTgt spid="17"/>
                                        </p:tgtEl>
                                      </p:cBhvr>
                                    </p:animEffect>
                                    <p:anim calcmode="lin" valueType="num">
                                      <p:cBhvr>
                                        <p:cTn id="75"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80" dur="26">
                                          <p:stCondLst>
                                            <p:cond delay="650"/>
                                          </p:stCondLst>
                                        </p:cTn>
                                        <p:tgtEl>
                                          <p:spTgt spid="17"/>
                                        </p:tgtEl>
                                      </p:cBhvr>
                                      <p:to x="100000" y="60000"/>
                                    </p:animScale>
                                    <p:animScale>
                                      <p:cBhvr>
                                        <p:cTn id="81" dur="166" decel="50000">
                                          <p:stCondLst>
                                            <p:cond delay="676"/>
                                          </p:stCondLst>
                                        </p:cTn>
                                        <p:tgtEl>
                                          <p:spTgt spid="17"/>
                                        </p:tgtEl>
                                      </p:cBhvr>
                                      <p:to x="100000" y="100000"/>
                                    </p:animScale>
                                    <p:animScale>
                                      <p:cBhvr>
                                        <p:cTn id="82" dur="26">
                                          <p:stCondLst>
                                            <p:cond delay="1312"/>
                                          </p:stCondLst>
                                        </p:cTn>
                                        <p:tgtEl>
                                          <p:spTgt spid="17"/>
                                        </p:tgtEl>
                                      </p:cBhvr>
                                      <p:to x="100000" y="80000"/>
                                    </p:animScale>
                                    <p:animScale>
                                      <p:cBhvr>
                                        <p:cTn id="83" dur="166" decel="50000">
                                          <p:stCondLst>
                                            <p:cond delay="1338"/>
                                          </p:stCondLst>
                                        </p:cTn>
                                        <p:tgtEl>
                                          <p:spTgt spid="17"/>
                                        </p:tgtEl>
                                      </p:cBhvr>
                                      <p:to x="100000" y="100000"/>
                                    </p:animScale>
                                    <p:animScale>
                                      <p:cBhvr>
                                        <p:cTn id="84" dur="26">
                                          <p:stCondLst>
                                            <p:cond delay="1642"/>
                                          </p:stCondLst>
                                        </p:cTn>
                                        <p:tgtEl>
                                          <p:spTgt spid="17"/>
                                        </p:tgtEl>
                                      </p:cBhvr>
                                      <p:to x="100000" y="90000"/>
                                    </p:animScale>
                                    <p:animScale>
                                      <p:cBhvr>
                                        <p:cTn id="85" dur="166" decel="50000">
                                          <p:stCondLst>
                                            <p:cond delay="1668"/>
                                          </p:stCondLst>
                                        </p:cTn>
                                        <p:tgtEl>
                                          <p:spTgt spid="17"/>
                                        </p:tgtEl>
                                      </p:cBhvr>
                                      <p:to x="100000" y="100000"/>
                                    </p:animScale>
                                    <p:animScale>
                                      <p:cBhvr>
                                        <p:cTn id="86" dur="26">
                                          <p:stCondLst>
                                            <p:cond delay="1808"/>
                                          </p:stCondLst>
                                        </p:cTn>
                                        <p:tgtEl>
                                          <p:spTgt spid="17"/>
                                        </p:tgtEl>
                                      </p:cBhvr>
                                      <p:to x="100000" y="95000"/>
                                    </p:animScale>
                                    <p:animScale>
                                      <p:cBhvr>
                                        <p:cTn id="87" dur="166" decel="50000">
                                          <p:stCondLst>
                                            <p:cond delay="1834"/>
                                          </p:stCondLst>
                                        </p:cTn>
                                        <p:tgtEl>
                                          <p:spTgt spid="17"/>
                                        </p:tgtEl>
                                      </p:cBhvr>
                                      <p:to x="100000" y="100000"/>
                                    </p:animScale>
                                  </p:childTnLst>
                                </p:cTn>
                              </p:par>
                            </p:childTnLst>
                          </p:cTn>
                        </p:par>
                      </p:childTnLst>
                    </p:cTn>
                  </p:par>
                  <p:par>
                    <p:cTn id="88" fill="hold">
                      <p:stCondLst>
                        <p:cond delay="indefinite"/>
                      </p:stCondLst>
                      <p:childTnLst>
                        <p:par>
                          <p:cTn id="89" fill="hold">
                            <p:stCondLst>
                              <p:cond delay="0"/>
                            </p:stCondLst>
                            <p:childTnLst>
                              <p:par>
                                <p:cTn id="90" presetID="37" presetClass="entr" presetSubtype="0"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1000"/>
                                        <p:tgtEl>
                                          <p:spTgt spid="22"/>
                                        </p:tgtEl>
                                      </p:cBhvr>
                                    </p:animEffect>
                                    <p:anim calcmode="lin" valueType="num">
                                      <p:cBhvr>
                                        <p:cTn id="93" dur="1000" fill="hold"/>
                                        <p:tgtEl>
                                          <p:spTgt spid="22"/>
                                        </p:tgtEl>
                                        <p:attrNameLst>
                                          <p:attrName>ppt_x</p:attrName>
                                        </p:attrNameLst>
                                      </p:cBhvr>
                                      <p:tavLst>
                                        <p:tav tm="0">
                                          <p:val>
                                            <p:strVal val="#ppt_x"/>
                                          </p:val>
                                        </p:tav>
                                        <p:tav tm="100000">
                                          <p:val>
                                            <p:strVal val="#ppt_x"/>
                                          </p:val>
                                        </p:tav>
                                      </p:tavLst>
                                    </p:anim>
                                    <p:anim calcmode="lin" valueType="num">
                                      <p:cBhvr>
                                        <p:cTn id="94" dur="900" decel="100000" fill="hold"/>
                                        <p:tgtEl>
                                          <p:spTgt spid="22"/>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grpId="0" nodeType="click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barn(inVertical)">
                                      <p:cBhvr>
                                        <p:cTn id="100" dur="500"/>
                                        <p:tgtEl>
                                          <p:spTgt spid="24"/>
                                        </p:tgtEl>
                                      </p:cBhvr>
                                    </p:animEffect>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nodeType="clickEffect">
                                  <p:stCondLst>
                                    <p:cond delay="0"/>
                                  </p:stCondLst>
                                  <p:childTnLst>
                                    <p:set>
                                      <p:cBhvr>
                                        <p:cTn id="104" dur="1" fill="hold">
                                          <p:stCondLst>
                                            <p:cond delay="0"/>
                                          </p:stCondLst>
                                        </p:cTn>
                                        <p:tgtEl>
                                          <p:spTgt spid="15"/>
                                        </p:tgtEl>
                                        <p:attrNameLst>
                                          <p:attrName>style.visibility</p:attrName>
                                        </p:attrNameLst>
                                      </p:cBhvr>
                                      <p:to>
                                        <p:strVal val="visible"/>
                                      </p:to>
                                    </p:set>
                                    <p:animEffect transition="in" filter="wipe(down)">
                                      <p:cBhvr>
                                        <p:cTn id="105" dur="580">
                                          <p:stCondLst>
                                            <p:cond delay="0"/>
                                          </p:stCondLst>
                                        </p:cTn>
                                        <p:tgtEl>
                                          <p:spTgt spid="15"/>
                                        </p:tgtEl>
                                      </p:cBhvr>
                                    </p:animEffect>
                                    <p:anim calcmode="lin" valueType="num">
                                      <p:cBhvr>
                                        <p:cTn id="10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11" dur="26">
                                          <p:stCondLst>
                                            <p:cond delay="650"/>
                                          </p:stCondLst>
                                        </p:cTn>
                                        <p:tgtEl>
                                          <p:spTgt spid="15"/>
                                        </p:tgtEl>
                                      </p:cBhvr>
                                      <p:to x="100000" y="60000"/>
                                    </p:animScale>
                                    <p:animScale>
                                      <p:cBhvr>
                                        <p:cTn id="112" dur="166" decel="50000">
                                          <p:stCondLst>
                                            <p:cond delay="676"/>
                                          </p:stCondLst>
                                        </p:cTn>
                                        <p:tgtEl>
                                          <p:spTgt spid="15"/>
                                        </p:tgtEl>
                                      </p:cBhvr>
                                      <p:to x="100000" y="100000"/>
                                    </p:animScale>
                                    <p:animScale>
                                      <p:cBhvr>
                                        <p:cTn id="113" dur="26">
                                          <p:stCondLst>
                                            <p:cond delay="1312"/>
                                          </p:stCondLst>
                                        </p:cTn>
                                        <p:tgtEl>
                                          <p:spTgt spid="15"/>
                                        </p:tgtEl>
                                      </p:cBhvr>
                                      <p:to x="100000" y="80000"/>
                                    </p:animScale>
                                    <p:animScale>
                                      <p:cBhvr>
                                        <p:cTn id="114" dur="166" decel="50000">
                                          <p:stCondLst>
                                            <p:cond delay="1338"/>
                                          </p:stCondLst>
                                        </p:cTn>
                                        <p:tgtEl>
                                          <p:spTgt spid="15"/>
                                        </p:tgtEl>
                                      </p:cBhvr>
                                      <p:to x="100000" y="100000"/>
                                    </p:animScale>
                                    <p:animScale>
                                      <p:cBhvr>
                                        <p:cTn id="115" dur="26">
                                          <p:stCondLst>
                                            <p:cond delay="1642"/>
                                          </p:stCondLst>
                                        </p:cTn>
                                        <p:tgtEl>
                                          <p:spTgt spid="15"/>
                                        </p:tgtEl>
                                      </p:cBhvr>
                                      <p:to x="100000" y="90000"/>
                                    </p:animScale>
                                    <p:animScale>
                                      <p:cBhvr>
                                        <p:cTn id="116" dur="166" decel="50000">
                                          <p:stCondLst>
                                            <p:cond delay="1668"/>
                                          </p:stCondLst>
                                        </p:cTn>
                                        <p:tgtEl>
                                          <p:spTgt spid="15"/>
                                        </p:tgtEl>
                                      </p:cBhvr>
                                      <p:to x="100000" y="100000"/>
                                    </p:animScale>
                                    <p:animScale>
                                      <p:cBhvr>
                                        <p:cTn id="117" dur="26">
                                          <p:stCondLst>
                                            <p:cond delay="1808"/>
                                          </p:stCondLst>
                                        </p:cTn>
                                        <p:tgtEl>
                                          <p:spTgt spid="15"/>
                                        </p:tgtEl>
                                      </p:cBhvr>
                                      <p:to x="100000" y="95000"/>
                                    </p:animScale>
                                    <p:animScale>
                                      <p:cBhvr>
                                        <p:cTn id="118" dur="166" decel="50000">
                                          <p:stCondLst>
                                            <p:cond delay="1834"/>
                                          </p:stCondLst>
                                        </p:cTn>
                                        <p:tgtEl>
                                          <p:spTgt spid="15"/>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37" presetClass="entr" presetSubtype="0" fill="hold" grpId="0" nodeType="clickEffect">
                                  <p:stCondLst>
                                    <p:cond delay="0"/>
                                  </p:stCondLst>
                                  <p:childTnLst>
                                    <p:set>
                                      <p:cBhvr>
                                        <p:cTn id="122" dur="1" fill="hold">
                                          <p:stCondLst>
                                            <p:cond delay="0"/>
                                          </p:stCondLst>
                                        </p:cTn>
                                        <p:tgtEl>
                                          <p:spTgt spid="23"/>
                                        </p:tgtEl>
                                        <p:attrNameLst>
                                          <p:attrName>style.visibility</p:attrName>
                                        </p:attrNameLst>
                                      </p:cBhvr>
                                      <p:to>
                                        <p:strVal val="visible"/>
                                      </p:to>
                                    </p:set>
                                    <p:animEffect transition="in" filter="fade">
                                      <p:cBhvr>
                                        <p:cTn id="123" dur="1000"/>
                                        <p:tgtEl>
                                          <p:spTgt spid="23"/>
                                        </p:tgtEl>
                                      </p:cBhvr>
                                    </p:animEffect>
                                    <p:anim calcmode="lin" valueType="num">
                                      <p:cBhvr>
                                        <p:cTn id="124" dur="1000" fill="hold"/>
                                        <p:tgtEl>
                                          <p:spTgt spid="23"/>
                                        </p:tgtEl>
                                        <p:attrNameLst>
                                          <p:attrName>ppt_x</p:attrName>
                                        </p:attrNameLst>
                                      </p:cBhvr>
                                      <p:tavLst>
                                        <p:tav tm="0">
                                          <p:val>
                                            <p:strVal val="#ppt_x"/>
                                          </p:val>
                                        </p:tav>
                                        <p:tav tm="100000">
                                          <p:val>
                                            <p:strVal val="#ppt_x"/>
                                          </p:val>
                                        </p:tav>
                                      </p:tavLst>
                                    </p:anim>
                                    <p:anim calcmode="lin" valueType="num">
                                      <p:cBhvr>
                                        <p:cTn id="125" dur="900" decel="100000" fill="hold"/>
                                        <p:tgtEl>
                                          <p:spTgt spid="23"/>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P spid="23" grpId="0" animBg="1"/>
      <p:bldP spid="24" grpId="0" animBg="1"/>
      <p:bldP spid="25" grpId="0" animBg="1"/>
      <p:bldP spid="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659</Words>
  <Application>Microsoft Office PowerPoint</Application>
  <PresentationFormat>Widescreen</PresentationFormat>
  <Paragraphs>80</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Mobarak</dc:creator>
  <cp:lastModifiedBy>Mobarak</cp:lastModifiedBy>
  <cp:revision>3</cp:revision>
  <dcterms:created xsi:type="dcterms:W3CDTF">2020-04-07T12:11:42Z</dcterms:created>
  <dcterms:modified xsi:type="dcterms:W3CDTF">2020-04-07T12:15:52Z</dcterms:modified>
</cp:coreProperties>
</file>