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61" r:id="rId4"/>
    <p:sldId id="269" r:id="rId5"/>
    <p:sldId id="268" r:id="rId6"/>
    <p:sldId id="267" r:id="rId7"/>
    <p:sldId id="266" r:id="rId8"/>
    <p:sldId id="276" r:id="rId9"/>
    <p:sldId id="265" r:id="rId10"/>
    <p:sldId id="264" r:id="rId11"/>
    <p:sldId id="263" r:id="rId12"/>
    <p:sldId id="273" r:id="rId13"/>
    <p:sldId id="272" r:id="rId14"/>
    <p:sldId id="271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CC33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389" autoAdjust="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40C8C-1FF0-4EF8-8B4D-974453842CB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61D8E-9131-4D61-81B7-319390F0E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53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18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bn-BD" baseline="0" smtClean="0">
                <a:latin typeface="NikoshBAN" pitchFamily="2" charset="0"/>
                <a:cs typeface="NikoshBAN" pitchFamily="2" charset="0"/>
              </a:rPr>
              <a:t> কাজের বিষয়টিতে আজকের পাঠের অর্জিত শিখন দ্বারা শিক্ষার্থীরা যেন তাদের নিজ নিজ  সৃজনশীল প্রতিভার বিকাশ ঘটাতে পারে সে উদ্দেশ্যে  কাজ দেওয়া যেতে পারে ।</a:t>
            </a:r>
            <a:r>
              <a:rPr lang="bn-BD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smtClean="0">
                <a:latin typeface="NikoshBAN" pitchFamily="2" charset="0"/>
                <a:cs typeface="NikoshBAN" pitchFamily="2" charset="0"/>
              </a:rPr>
              <a:t> লক্ষ্য রাখবেন যেন শিক্ষার্থীরা বাড়ির কাজ খাতায় তুলে নেয় ।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7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 স্লাইডে আজকের পাঠের গুরুত্বপুর্ণ শব্দসমুহ  শিক্ষার্থীদের পুনরায় মনে করিয়ে দিতে পারেন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16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17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স্লাইড দেখিয়ে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পাঠ শিরোনাম বের করতে সময় সর্বোচ্চ ৩ মি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।প্রশ্ন –চিত্রের পাতা দুটি কী একইরকম ? উঃ না । প্রথম চিত্রের পাতাটি স্বাভাবিক পাতা ,২য় </a:t>
            </a:r>
            <a:r>
              <a:rPr lang="bn-BD" baseline="0" smtClean="0">
                <a:latin typeface="NikoshBAN" pitchFamily="2" charset="0"/>
                <a:cs typeface="NikoshBAN" pitchFamily="2" charset="0"/>
              </a:rPr>
              <a:t>চিত্রের পাতাটি  স্বাভাবিক পাতা নয় ,রূপান্তরিত 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পাতা  ।বিশেষ ক্ষেত্রে শিক্ষক শিক্ষার্থীদের সহায়তা করতে পারেন । 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34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bn-BD" dirty="0" smtClean="0"/>
              <a:t>শ্রেণীকক্ষে</a:t>
            </a:r>
            <a:r>
              <a:rPr lang="bn-BD" baseline="0" dirty="0" smtClean="0"/>
              <a:t> উপস্থাপনের সময় প্রয়োজন না হলে স্লাইডটি হাইড করে রাখা যেতে পারে । </a:t>
            </a:r>
            <a:endParaRPr lang="en-US" dirty="0" smtClean="0"/>
          </a:p>
          <a:p>
            <a:pPr marL="171450" indent="-171450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36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উপস্থাপন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প্রয়োজনে বাস্তব নমূনা দেখাবেন এবং শিক্ষক শিক্ষার্থীদের সহায়তা করবেন ।   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27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এক্ষেত্রে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বাস্তব নমুনা  এনে দেখাতে পারেন ।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21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এক্ষেত্রে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বাস্তব নমুনা  এনে দেখাতে পারেন ।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18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শিক্ষার্থীদের কাজ করার সর্বমোট সময় ২ মি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bn-BD" dirty="0" smtClean="0"/>
              <a:t>স্লাইডের ছকটি</a:t>
            </a:r>
            <a:r>
              <a:rPr lang="bn-BD" baseline="0" dirty="0" smtClean="0"/>
              <a:t> শিক্ষক শিক্ষার্থীদের সরবরাহ করবেন ।শিক্ষক প্রয়োজনে পাঠ সংশ্লিষ্ট অন্য যেকোন কাজ দিতে পারেন । প্রতি দল থেকে যদি প্রত্যাশিত উত্তর না আসে তবে শিক্ষক বিষয়গুলো সম্পর্কে ধারণা </a:t>
            </a:r>
            <a:r>
              <a:rPr lang="bn-BD" baseline="0" smtClean="0"/>
              <a:t>দিবেন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8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r>
              <a:rPr lang="bn-BD" baseline="0" smtClean="0"/>
              <a:t> </a:t>
            </a:r>
            <a:r>
              <a:rPr lang="bn-BD" smtClean="0"/>
              <a:t>আজকের</a:t>
            </a:r>
            <a:r>
              <a:rPr lang="bn-BD" baseline="0" smtClean="0"/>
              <a:t> পাঠটি সম্পর্কে সার্বিকভাবে জানার জন্য মূল্যায়নের ব্যবস্থা করা যেতে পারে ।তবে শিক্ষক অন্য কোন যুক্তিযুক্ত উপায়ে মূল্যায়ন করতে পারেন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1D8E-9131-4D61-81B7-319390F0E8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3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80975">
            <a:solidFill>
              <a:srgbClr val="CC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User\Desktop\Quit.png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6400800"/>
            <a:ext cx="350837" cy="35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9.jpeg"/><Relationship Id="rId7" Type="http://schemas.microsoft.com/office/2007/relationships/hdphoto" Target="../media/hdphoto1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4.jpeg"/><Relationship Id="rId4" Type="http://schemas.openxmlformats.org/officeDocument/2006/relationships/image" Target="../media/image6.jpeg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352800" y="162232"/>
            <a:ext cx="2133600" cy="980768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দৃষ্টি আকর্ষণ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609600" y="1524000"/>
            <a:ext cx="8077200" cy="4188381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সম্মানিত শিক্ষকবৃন্দ  প্রতি স্লাইডের নিচে পাঠটি কিভাবে শ্রেণিকক্ষে উপস্থাপন করতে হবে তার প্রয়োজনীয় নির্দেশনা স্লাইডের নীচে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Note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আকারে দেয়া আছে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 পাঠটি উপস্থাপনের আগে পাঠ্যপুস্তকের সংশ্লিষ্ট পাঠের সাথে মিলিয়ে নিতে অনুরোধ করা হল । </a:t>
            </a:r>
          </a:p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F</a:t>
            </a:r>
            <a:r>
              <a:rPr lang="en-US" sz="2400" dirty="0" smtClean="0">
                <a:latin typeface="Arial" pitchFamily="34" charset="0"/>
                <a:cs typeface="NikoshBAN" pitchFamily="2" charset="0"/>
              </a:rPr>
              <a:t>5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চেপে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উপস্থাপন শুরু করা যেতে পারে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।তাহলে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Hide slide show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করবে না ।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পাশাপাশি আপনাদের নিজস্ব চিন্তা-চেতনা দ্বারা পাঠ উপস্থাপন </a:t>
            </a:r>
            <a:r>
              <a:rPr lang="bn-BD" sz="2400" dirty="0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আরও </a:t>
            </a:r>
            <a:r>
              <a:rPr lang="bn-BD" sz="2400" dirty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বেশী ফলপ্রসূ করতে পারবেন বলে আশা করছি 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77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447800"/>
            <a:ext cx="7696199" cy="20621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 পর্যায়ে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শিক্ষক একটি করে  নমুনা পাতা  দেখাবেন ও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ব্লাকবোর্ডে রূপান্তরিত পাতার  চিত্র আঁকবেন শিক্ষার্থীরা প্রত্যেকে খাতায় রূপান্তরিত পাতার চিত্র অংকন করবে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3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54181" y="304800"/>
            <a:ext cx="2471057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: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974829"/>
              </p:ext>
            </p:extLst>
          </p:nvPr>
        </p:nvGraphicFramePr>
        <p:xfrm>
          <a:off x="533401" y="1219200"/>
          <a:ext cx="7924802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9047"/>
                <a:gridCol w="1185152"/>
                <a:gridCol w="990600"/>
                <a:gridCol w="1129059"/>
                <a:gridCol w="928341"/>
                <a:gridCol w="858955"/>
                <a:gridCol w="893648"/>
              </a:tblGrid>
              <a:tr h="89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9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99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99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99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24" name="Picture 3" descr="C:\Users\User\Desktop\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10" y="2133600"/>
            <a:ext cx="1905000" cy="855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 descr="C:\Users\User\Desktop\a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10" y="3048001"/>
            <a:ext cx="1771404" cy="76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C:\Users\User\Desktop\a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36" y="3962400"/>
            <a:ext cx="1898074" cy="83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0" descr="C:\Users\User\Desktop\a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81" y="4833830"/>
            <a:ext cx="1911929" cy="88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10000" y="1524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আকর্ষী </a:t>
            </a:r>
            <a:endParaRPr lang="en-US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24400" y="152855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কন্টক পত্র </a:t>
            </a:r>
            <a:endParaRPr lang="en-US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86892" y="1524000"/>
            <a:ext cx="117763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পতংগ ফাঁদ </a:t>
            </a:r>
            <a:endParaRPr lang="en-US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 useBgFill="1">
        <p:nvSpPr>
          <p:cNvPr id="18" name="TextBox 17"/>
          <p:cNvSpPr txBox="1"/>
          <p:nvPr/>
        </p:nvSpPr>
        <p:spPr>
          <a:xfrm>
            <a:off x="3535940" y="208316"/>
            <a:ext cx="3117272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সঠিক জায়গায় টিক চিহ্ন দাও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: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53200" y="1390057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আরোহণে সাহায্য </a:t>
            </a:r>
            <a:endParaRPr lang="en-US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91200" y="1251558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আমিষের চাহিদা মেটায় </a:t>
            </a:r>
            <a:endParaRPr lang="en-US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00" y="1524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আত্নরক্ষা </a:t>
            </a:r>
            <a:endParaRPr lang="en-US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39000" y="58179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২মি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User\Desktop\a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97" y="3138920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User\Desktop\a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174888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User\Desktop\a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520" y="4907702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User\Desktop\a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787" y="3962400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User\Desktop\a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387" y="4907702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User\Desktop\a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174888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User\Desktop\a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787" y="3138919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User\Desktop\a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525" y="4086550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73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96214" y="289815"/>
            <a:ext cx="2792680" cy="609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C:\Users\User\Desktop\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38" y="1076981"/>
            <a:ext cx="5064578" cy="28191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TextBox 5"/>
          <p:cNvSpPr txBox="1"/>
          <p:nvPr/>
        </p:nvSpPr>
        <p:spPr>
          <a:xfrm>
            <a:off x="2471059" y="4138738"/>
            <a:ext cx="3929741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চিত্রের পাতাটি কী ধরণের পাতা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8844" y="4953000"/>
            <a:ext cx="235675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সাধারণ পাতা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1" y="4953000"/>
            <a:ext cx="27432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খ 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রূপান্তরিত পা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8844" y="5832811"/>
            <a:ext cx="2656640" cy="954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রূপান্তরিত  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কান্ড 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74674" y="5900410"/>
            <a:ext cx="27432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ঘ 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সাধারণ কান্ড </a:t>
            </a:r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30" name="Picture 6" descr="C:\Users\User\Desktop\a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771" y="958576"/>
            <a:ext cx="3548741" cy="29715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6" name="TextBox 15"/>
          <p:cNvSpPr txBox="1"/>
          <p:nvPr/>
        </p:nvSpPr>
        <p:spPr>
          <a:xfrm>
            <a:off x="2105890" y="4138738"/>
            <a:ext cx="5056909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চিত্রের পাতা কোন উদ্ভিদের রূপান্তর   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11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mph" presetSubtype="0" repeatCount="indefinite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10" grpId="0" animBg="1"/>
      <p:bldP spid="10" grpId="1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24200" y="914400"/>
            <a:ext cx="2362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: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514600"/>
            <a:ext cx="6705600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আনারস, শিয়াল কাঁটা ,উলটচন্ডাল , আদা,হলুদ ,রসুন  উদ্ভিদের পাতা কোন ধরণের রূপান্তর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কেন রূপান্তর - ছক আকারে লিখে আনবে 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11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2200" y="1524000"/>
            <a:ext cx="3733800" cy="255454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04775" cmpd="tri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গূরুত্বপূর্ণ শব্দ</a:t>
            </a:r>
            <a:r>
              <a:rPr lang="en-US" sz="3200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bn-BD" sz="3200" dirty="0" smtClean="0">
              <a:solidFill>
                <a:srgbClr val="0033CC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আকর্ষী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পতংগ ফাঁদ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কন্টক পত্র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শল্কপত্র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11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752600" cy="365125"/>
          </a:xfrm>
        </p:spPr>
        <p:txBody>
          <a:bodyPr/>
          <a:lstStyle/>
          <a:p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১৭-১০-২০১৪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91000" y="6356350"/>
            <a:ext cx="1828800" cy="365125"/>
          </a:xfrm>
        </p:spPr>
        <p:txBody>
          <a:bodyPr/>
          <a:lstStyle/>
          <a:p>
            <a:r>
              <a:rPr lang="as-I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আফরোজা, রংপুর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১৫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C:\Users\User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86" y="973282"/>
            <a:ext cx="74676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25486" y="3124200"/>
            <a:ext cx="4267200" cy="935182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1400" b="1" dirty="0" smtClean="0">
                <a:ln w="11430"/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1400" b="1" dirty="0">
              <a:ln w="11430"/>
              <a:solidFill>
                <a:srgbClr val="00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0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56659"/>
            <a:ext cx="3707823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67000" y="-132735"/>
            <a:ext cx="3886200" cy="1431310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b="1" dirty="0" smtClean="0">
                <a:ln w="11430"/>
                <a:blipFill>
                  <a:blip r:embed="rId4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শুভেচ্ছা </a:t>
            </a:r>
            <a:endParaRPr lang="en-US" b="1" dirty="0">
              <a:ln w="11430"/>
              <a:blipFill>
                <a:blip r:embed="rId4"/>
                <a:tile tx="0" ty="0" sx="100000" sy="100000" flip="none" algn="tl"/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492875"/>
            <a:ext cx="1676400" cy="365125"/>
          </a:xfrm>
        </p:spPr>
        <p:txBody>
          <a:bodyPr/>
          <a:lstStyle/>
          <a:p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১৭-১০-২০১৪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0" y="6356350"/>
            <a:ext cx="2133600" cy="365125"/>
          </a:xfrm>
        </p:spPr>
        <p:txBody>
          <a:bodyPr/>
          <a:lstStyle/>
          <a:p>
            <a:r>
              <a:rPr lang="as-IN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আফরোজা, রংপুর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304800" cy="365125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2</a:t>
            </a:r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54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09600" y="445045"/>
            <a:ext cx="8001000" cy="5193755"/>
            <a:chOff x="2115457" y="22315"/>
            <a:chExt cx="6629400" cy="3826859"/>
          </a:xfrm>
        </p:grpSpPr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2115457" y="22315"/>
              <a:ext cx="5029200" cy="856513"/>
            </a:xfrm>
            <a:prstGeom prst="round2DiagRect">
              <a:avLst/>
            </a:prstGeom>
            <a:ln>
              <a:noFill/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prstTxWarp prst="textPlain">
                <a:avLst/>
              </a:prstTxWarp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sz="8000" b="1" dirty="0">
                  <a:ln w="11430"/>
                  <a:blipFill>
                    <a:blip r:embed="rId3"/>
                    <a:tile tx="0" ty="0" sx="100000" sy="100000" flip="none" algn="tl"/>
                  </a:blip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8000" b="1" dirty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5205021" y="1787071"/>
              <a:ext cx="3539836" cy="2062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bn-IN" sz="3200" b="1" dirty="0" smtClean="0">
                  <a:ln w="11430"/>
                  <a:blipFill>
                    <a:blip r:embed="rId3"/>
                    <a:tile tx="0" ty="0" sx="100000" sy="100000" flip="none" algn="tl"/>
                  </a:blip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বিসয়ঃ </a:t>
              </a:r>
              <a:r>
                <a:rPr lang="bn-BD" sz="3200" b="1" dirty="0" smtClean="0">
                  <a:ln w="11430"/>
                  <a:blipFill>
                    <a:blip r:embed="rId3"/>
                    <a:tile tx="0" ty="0" sx="100000" sy="100000" flip="none" algn="tl"/>
                  </a:blip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b="1" dirty="0">
                  <a:ln w="11430"/>
                  <a:blipFill>
                    <a:blip r:embed="rId3"/>
                    <a:tile tx="0" ty="0" sx="100000" sy="100000" flip="none" algn="tl"/>
                  </a:blip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বিজ্ঞান</a:t>
              </a:r>
            </a:p>
            <a:p>
              <a:r>
                <a:rPr lang="bn-IN" sz="3200" b="1" dirty="0" smtClean="0">
                  <a:ln w="11430"/>
                  <a:blipFill>
                    <a:blip r:embed="rId3"/>
                    <a:tile tx="0" ty="0" sx="100000" sy="100000" flip="none" algn="tl"/>
                  </a:blip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শ্রেনিঃ  ৭</a:t>
              </a:r>
              <a:r>
                <a:rPr lang="bn-BD" sz="3200" b="1" dirty="0" smtClean="0">
                  <a:ln w="11430"/>
                  <a:blipFill>
                    <a:blip r:embed="rId3"/>
                    <a:tile tx="0" ty="0" sx="100000" sy="100000" flip="none" algn="tl"/>
                  </a:blip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ম শ্রেণি </a:t>
              </a:r>
              <a:endParaRPr lang="en-US" sz="3200" b="1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r>
                <a:rPr lang="bn-IN" sz="3200" b="1" dirty="0" smtClean="0">
                  <a:ln w="11430"/>
                  <a:blipFill>
                    <a:blip r:embed="rId3"/>
                    <a:tile tx="0" ty="0" sx="100000" sy="100000" flip="none" algn="tl"/>
                  </a:blip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অধ্যায়ঃ ৩</a:t>
              </a:r>
              <a:r>
                <a:rPr lang="bn-BD" sz="3200" b="1" dirty="0" smtClean="0">
                  <a:ln w="11430"/>
                  <a:blipFill>
                    <a:blip r:embed="rId3"/>
                    <a:tile tx="0" ty="0" sx="100000" sy="100000" flip="none" algn="tl"/>
                  </a:blip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য়  </a:t>
              </a:r>
              <a:endParaRPr lang="bn-BD" sz="3200" b="1" dirty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r>
                <a:rPr lang="bn-BD" sz="3200" b="1" dirty="0" smtClean="0">
                  <a:ln w="11430"/>
                  <a:blipFill>
                    <a:blip r:embed="rId3"/>
                    <a:tile tx="0" ty="0" sx="100000" sy="100000" flip="none" algn="tl"/>
                  </a:blip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সময়ঃ</a:t>
              </a:r>
              <a:r>
                <a:rPr lang="bn-IN" sz="3200" b="1" dirty="0" smtClean="0">
                  <a:ln w="11430"/>
                  <a:blipFill>
                    <a:blip r:embed="rId3"/>
                    <a:tile tx="0" ty="0" sx="100000" sy="100000" flip="none" algn="tl"/>
                  </a:blip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৮৫ </a:t>
              </a:r>
              <a:r>
                <a:rPr lang="bn-BD" sz="3200" b="1" dirty="0" smtClean="0">
                  <a:ln w="11430"/>
                  <a:blipFill>
                    <a:blip r:embed="rId3"/>
                    <a:tile tx="0" ty="0" sx="100000" sy="100000" flip="none" algn="tl"/>
                  </a:blip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b="1" dirty="0">
                  <a:ln w="11430"/>
                  <a:blipFill>
                    <a:blip r:embed="rId3"/>
                    <a:tile tx="0" ty="0" sx="100000" sy="100000" flip="none" algn="tl"/>
                  </a:blip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মিনিট</a:t>
              </a:r>
              <a:endParaRPr lang="en-US" sz="3200" b="1" dirty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275" y="1402340"/>
            <a:ext cx="1853698" cy="181485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1555" y="3352800"/>
            <a:ext cx="3276600" cy="24678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bg2"/>
                </a:solidFill>
              </a:rPr>
              <a:t>মোঃ আবুল হোসেন </a:t>
            </a:r>
          </a:p>
          <a:p>
            <a:pPr algn="ctr"/>
            <a:r>
              <a:rPr lang="bn-IN" dirty="0" smtClean="0">
                <a:solidFill>
                  <a:schemeClr val="bg2"/>
                </a:solidFill>
              </a:rPr>
              <a:t>সহকারি শিক্ষক (আইসিটি)</a:t>
            </a:r>
          </a:p>
          <a:p>
            <a:pPr algn="ctr"/>
            <a:r>
              <a:rPr lang="bn-IN" dirty="0" smtClean="0">
                <a:solidFill>
                  <a:schemeClr val="bg2"/>
                </a:solidFill>
              </a:rPr>
              <a:t>জয়দেবপুর ইসলামিয়া দাখিল মাদ্রাসা </a:t>
            </a:r>
          </a:p>
          <a:p>
            <a:pPr algn="ctr"/>
            <a:r>
              <a:rPr lang="bn-IN" dirty="0" smtClean="0">
                <a:solidFill>
                  <a:schemeClr val="bg2"/>
                </a:solidFill>
              </a:rPr>
              <a:t>সাপাহার, নওগাঁ ।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73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607778"/>
            <a:ext cx="5638800" cy="3954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a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5943601" cy="434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73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296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80655" y="2667000"/>
            <a:ext cx="7086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রূপান্তরিত পাতা 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31681" y="5805714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বিজ্ঞান- পৃষ্ঠা </a:t>
            </a:r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8</a:t>
            </a:r>
            <a:r>
              <a:rPr lang="bn-BD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৮ </a:t>
            </a:r>
            <a:endParaRPr lang="en-US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3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38200" y="929347"/>
            <a:ext cx="6858000" cy="3947453"/>
            <a:chOff x="838200" y="929347"/>
            <a:chExt cx="6858000" cy="3947453"/>
          </a:xfrm>
        </p:grpSpPr>
        <p:sp>
          <p:nvSpPr>
            <p:cNvPr id="5" name="TextBox 4"/>
            <p:cNvSpPr txBox="1"/>
            <p:nvPr/>
          </p:nvSpPr>
          <p:spPr>
            <a:xfrm>
              <a:off x="3276600" y="1066800"/>
              <a:ext cx="1752600" cy="715695"/>
            </a:xfrm>
            <a:prstGeom prst="round2DiagRect">
              <a:avLst/>
            </a:prstGeom>
            <a:noFill/>
          </p:spPr>
          <p:txBody>
            <a:bodyPr wrap="square" rtlCol="0">
              <a:prstTxWarp prst="textCanUp">
                <a:avLst/>
              </a:prstTxWarp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bn-BD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শিখনফল </a:t>
              </a:r>
              <a:endParaRPr lang="en-U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8200" y="2362200"/>
              <a:ext cx="6858000" cy="2514600"/>
            </a:xfrm>
            <a:prstGeom prst="round2Diag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এ পাঠ শেষে শিক্ষার্থীরা --- </a:t>
              </a:r>
            </a:p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 রূপান্তরিত পাতা কী তা বলতে পারবে । </a:t>
              </a:r>
            </a:p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২ রূপান্তরিত পাতার গঠন ব্যাখ্যা করতে পারবে । </a:t>
              </a:r>
            </a:p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৩ </a:t>
              </a:r>
              <a:r>
                <a:rPr lang="bn-BD" dirty="0">
                  <a:latin typeface="NikoshBAN" pitchFamily="2" charset="0"/>
                  <a:cs typeface="NikoshBAN" pitchFamily="2" charset="0"/>
                </a:rPr>
                <a:t>রূপান্তরিত পাতার 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 চিত্র অংকন  করতে পারবে ।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ound Diagonal Corner Rectangle 6"/>
            <p:cNvSpPr/>
            <p:nvPr/>
          </p:nvSpPr>
          <p:spPr>
            <a:xfrm>
              <a:off x="2895600" y="929347"/>
              <a:ext cx="2590800" cy="990600"/>
            </a:xfrm>
            <a:prstGeom prst="round2Diag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973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User\Desktop\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17074"/>
            <a:ext cx="30099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User\Desktop\a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1600201"/>
            <a:ext cx="34290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199" y="115518"/>
            <a:ext cx="7543801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চিত্রের পাতা দুটি দেখতে কী একরকম 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199" y="5486400"/>
            <a:ext cx="7315201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বিশেষ কাজ (</a:t>
            </a:r>
            <a:r>
              <a:rPr lang="bn-BD" sz="24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আরোহণে সাহায্য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) করার জন্য পাতার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রূপ পরিবর্তিত হয়েছে 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057401" y="1663181"/>
            <a:ext cx="4381500" cy="3425533"/>
            <a:chOff x="2286001" y="1311622"/>
            <a:chExt cx="3484418" cy="3425533"/>
          </a:xfrm>
        </p:grpSpPr>
        <p:pic>
          <p:nvPicPr>
            <p:cNvPr id="37" name="Picture 3" descr="C:\Users\User\Desktop\aa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1" y="1612955"/>
              <a:ext cx="3429000" cy="3124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8" name="Group 37"/>
            <p:cNvGrpSpPr/>
            <p:nvPr/>
          </p:nvGrpSpPr>
          <p:grpSpPr>
            <a:xfrm>
              <a:off x="3810001" y="1311622"/>
              <a:ext cx="1960418" cy="3246521"/>
              <a:chOff x="6331527" y="1330037"/>
              <a:chExt cx="1960418" cy="3246521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6331527" y="1330037"/>
                <a:ext cx="1960418" cy="2064326"/>
                <a:chOff x="7162800" y="1517074"/>
                <a:chExt cx="1960418" cy="2064326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7162800" y="1517074"/>
                  <a:ext cx="1524000" cy="20643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7370618" y="1517074"/>
                  <a:ext cx="1524000" cy="20643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7578436" y="1517074"/>
                  <a:ext cx="1524000" cy="20643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7786254" y="1517074"/>
                  <a:ext cx="1316182" cy="17595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flipV="1">
                  <a:off x="7370618" y="1600201"/>
                  <a:ext cx="762000" cy="45719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flipV="1">
                  <a:off x="7523018" y="1752601"/>
                  <a:ext cx="762000" cy="45719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flipV="1">
                  <a:off x="7675418" y="1905001"/>
                  <a:ext cx="762000" cy="45719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flipV="1">
                  <a:off x="7751618" y="2057403"/>
                  <a:ext cx="838200" cy="49183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V="1">
                  <a:off x="7751618" y="2209803"/>
                  <a:ext cx="990600" cy="61424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flipV="1">
                  <a:off x="7924800" y="2362202"/>
                  <a:ext cx="969818" cy="61424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flipV="1">
                  <a:off x="8056418" y="2514602"/>
                  <a:ext cx="933451" cy="61889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flipV="1">
                  <a:off x="8208818" y="2676296"/>
                  <a:ext cx="914400" cy="600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" name="Straight Connector 39"/>
              <p:cNvCxnSpPr/>
              <p:nvPr/>
            </p:nvCxnSpPr>
            <p:spPr>
              <a:xfrm>
                <a:off x="7396595" y="2789411"/>
                <a:ext cx="19050" cy="1782589"/>
              </a:xfrm>
              <a:prstGeom prst="line">
                <a:avLst/>
              </a:prstGeom>
              <a:ln w="666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6944590" y="4576558"/>
                <a:ext cx="890155" cy="0"/>
              </a:xfrm>
              <a:prstGeom prst="line">
                <a:avLst/>
              </a:prstGeom>
              <a:ln w="666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" name="TextBox 26"/>
          <p:cNvSpPr txBox="1"/>
          <p:nvPr/>
        </p:nvSpPr>
        <p:spPr>
          <a:xfrm>
            <a:off x="3682559" y="704242"/>
            <a:ext cx="471787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চিত্রের পাতাটি কেন এমন হয়েছে 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817" y="1907163"/>
            <a:ext cx="241935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রূপান্তরিত পাতা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3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27" grpId="1" animBg="1"/>
      <p:bldP spid="27" grpId="2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295400" y="268435"/>
            <a:ext cx="6555797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চিত্রের গাছের পাতা দেখতে কেমন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3" name="Picture 5" descr="C:\Users\User\Desktop\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964" y="1295400"/>
            <a:ext cx="6972300" cy="4267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0" name="TextBox 9"/>
          <p:cNvSpPr txBox="1"/>
          <p:nvPr/>
        </p:nvSpPr>
        <p:spPr>
          <a:xfrm>
            <a:off x="816553" y="5835133"/>
            <a:ext cx="723071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পাতার শীর্ষভাগ  প্যাঁচানো স্প্রিং এর মত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4" name="Picture 6" descr="C:\Users\User\Desktop\a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103" y="1219200"/>
            <a:ext cx="5943601" cy="434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3" descr="C:\Users\User\Desktop\a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271" y="1302327"/>
            <a:ext cx="6151418" cy="41147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1" name="Oval 60"/>
          <p:cNvSpPr/>
          <p:nvPr/>
        </p:nvSpPr>
        <p:spPr>
          <a:xfrm>
            <a:off x="6777471" y="4274127"/>
            <a:ext cx="76200" cy="790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2" name="Picture 3" descr="C:\Users\User\Desktop\aa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06" t="32388" r="17786" b="52435"/>
          <a:stretch/>
        </p:blipFill>
        <p:spPr bwMode="auto">
          <a:xfrm>
            <a:off x="3805671" y="3131127"/>
            <a:ext cx="976746" cy="937563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isometricOffAxis1Top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4" descr="C:\Users\User\Desktop\aa.jp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982" y="1600200"/>
            <a:ext cx="7172325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9" name="Picture 4" descr="C:\Users\User\Desktop\aa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62508"/>
            <a:ext cx="5638800" cy="38004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3" name="Picture 7" descr="C:\Users\User\Desktop\aa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52" y="1676400"/>
            <a:ext cx="3145848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C:\Users\User\Desktop\aa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76400"/>
            <a:ext cx="3050597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80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C -0.01493 -0.00348 -0.02656 -0.01575 -0.04097 -0.02014 C -0.04809 -0.02963 -0.03923 -0.01922 -0.05 -0.02639 C -0.05121 -0.02732 -0.05191 -0.0294 -0.05312 -0.03033 C -0.05521 -0.03195 -0.0618 -0.03357 -0.06371 -0.03426 C -0.07031 -0.04028 -0.07795 -0.04352 -0.08489 -0.04862 C -0.09427 -0.05533 -0.09635 -0.05996 -0.10607 -0.06274 C -0.11528 -0.072 -0.12517 -0.07639 -0.13646 -0.07871 C -0.17239 -0.09538 -0.20937 -0.10533 -0.24705 -0.11112 C -0.25868 -0.11644 -0.25 -0.1132 -0.2743 -0.1132 " pathEditMode="relative" rAng="0" ptsTypes="fffffffffA">
                                      <p:cBhvr>
                                        <p:cTn id="4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15" y="-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10" grpId="0" animBg="1"/>
      <p:bldP spid="10" grpId="1" animBg="1"/>
      <p:bldP spid="61" grpId="0" animBg="1"/>
      <p:bldP spid="61" grpId="1" animBg="1"/>
      <p:bldP spid="61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00200"/>
            <a:ext cx="6181724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9" name="Picture 5" descr="C:\Users\User\Desktop\a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00200"/>
            <a:ext cx="6181724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6" name="Picture 2" descr="C:\Users\User\Desktop\Leaf\images (3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00201"/>
            <a:ext cx="6181724" cy="37892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TextBox 5"/>
          <p:cNvSpPr txBox="1"/>
          <p:nvPr/>
        </p:nvSpPr>
        <p:spPr>
          <a:xfrm>
            <a:off x="44089" y="152400"/>
            <a:ext cx="8915399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চিত্রগুলো দেখে বল রূপান্তরিত পাতার নাম  এবং কেন রূপান্তর ?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6" descr="C:\Users\User\Desktop\Leaf\images (1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34846"/>
            <a:ext cx="6181723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7" name="TextBox 6"/>
          <p:cNvSpPr txBox="1"/>
          <p:nvPr/>
        </p:nvSpPr>
        <p:spPr>
          <a:xfrm>
            <a:off x="1264441" y="5867400"/>
            <a:ext cx="6700837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পতঙ্গ ফাঁদ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4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আমিষের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চাহিদা মেটানোর জন্য রূপান্তর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0560" y="4613701"/>
            <a:ext cx="78486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প্রজনন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, কুঁড়ির মাধ্যমে </a:t>
            </a:r>
            <a:r>
              <a:rPr lang="bn-BD" sz="24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নতুন উদ্ভিদের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জন্ম দেয়ার জন্য রূপান্তর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3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543</Words>
  <Application>Microsoft Office PowerPoint</Application>
  <PresentationFormat>On-screen Show (4:3)</PresentationFormat>
  <Paragraphs>81</Paragraphs>
  <Slides>15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Science,class 7</dc:subject>
  <dc:creator>Afroza nasreen sultana</dc:creator>
  <cp:lastModifiedBy>pc</cp:lastModifiedBy>
  <cp:revision>35</cp:revision>
  <dcterms:created xsi:type="dcterms:W3CDTF">2006-08-16T00:00:00Z</dcterms:created>
  <dcterms:modified xsi:type="dcterms:W3CDTF">2020-04-08T14:36:30Z</dcterms:modified>
</cp:coreProperties>
</file>