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3067050"/>
          </a:xfrm>
        </p:spPr>
        <p:txBody>
          <a:bodyPr>
            <a:normAutofit fontScale="90000"/>
          </a:bodyPr>
          <a:lstStyle/>
          <a:p>
            <a:pPr algn="l"/>
            <a:r>
              <a:rPr lang="bn-BD" sz="3600" dirty="0" smtClean="0">
                <a:latin typeface="NikoshBAN" pitchFamily="2" charset="0"/>
                <a:cs typeface="NikoshBAN" pitchFamily="2" charset="0"/>
              </a:rPr>
              <a:t>অনুপ মজুম দার</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অনুপ মজুমদার।</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সবাইকে শুভেচ্চা</a:t>
            </a: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অনুপ মজুম দার।</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সানোয়ারা ইসলাম বালক ঊচ্চবিদ্যালয়।</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r>
              <a:rPr lang="bn-BD" sz="3600" dirty="0" smtClean="0">
                <a:latin typeface="NikoshBAN" pitchFamily="2" charset="0"/>
                <a:cs typeface="NikoshBAN" pitchFamily="2" charset="0"/>
              </a:rPr>
              <a:t/>
            </a:r>
            <a:br>
              <a:rPr lang="bn-BD" sz="3600" dirty="0" smtClean="0">
                <a:latin typeface="NikoshBAN" pitchFamily="2" charset="0"/>
                <a:cs typeface="NikoshBAN" pitchFamily="2" charset="0"/>
              </a:rPr>
            </a:br>
            <a:r>
              <a:rPr lang="bn-BD" sz="3600" dirty="0">
                <a:latin typeface="NikoshBAN" pitchFamily="2" charset="0"/>
                <a:cs typeface="NikoshBAN" pitchFamily="2" charset="0"/>
              </a:rPr>
              <a:t/>
            </a:r>
            <a:br>
              <a:rPr lang="bn-BD" sz="3600" dirty="0">
                <a:latin typeface="NikoshBAN" pitchFamily="2" charset="0"/>
                <a:cs typeface="NikoshBAN" pitchFamily="2" charset="0"/>
              </a:rPr>
            </a:br>
            <a:endParaRPr lang="en-US" sz="3600" dirty="0">
              <a:latin typeface="NikoshBAN" pitchFamily="2" charset="0"/>
              <a:cs typeface="NikoshBAN" pitchFamily="2" charset="0"/>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81000"/>
            <a:ext cx="3352800" cy="3962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0600"/>
            <a:ext cx="5410200" cy="2057400"/>
          </a:xfrm>
          <a:prstGeom prst="rect">
            <a:avLst/>
          </a:prstGeom>
        </p:spPr>
      </p:pic>
    </p:spTree>
    <p:extLst>
      <p:ext uri="{BB962C8B-B14F-4D97-AF65-F5344CB8AC3E}">
        <p14:creationId xmlns:p14="http://schemas.microsoft.com/office/powerpoint/2010/main" val="193684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68398162"/>
              </p:ext>
            </p:extLst>
          </p:nvPr>
        </p:nvGraphicFramePr>
        <p:xfrm>
          <a:off x="457200" y="1600200"/>
          <a:ext cx="8991600" cy="7834545"/>
        </p:xfrm>
        <a:graphic>
          <a:graphicData uri="http://schemas.openxmlformats.org/drawingml/2006/table">
            <a:tbl>
              <a:tblPr firstRow="1" bandRow="1">
                <a:tableStyleId>{2D5ABB26-0587-4C30-8999-92F81FD0307C}</a:tableStyleId>
              </a:tblPr>
              <a:tblGrid>
                <a:gridCol w="2247900"/>
                <a:gridCol w="2247900"/>
                <a:gridCol w="2247900"/>
                <a:gridCol w="2247900"/>
              </a:tblGrid>
              <a:tr h="1452976">
                <a:tc>
                  <a:txBody>
                    <a:bodyPr/>
                    <a:lstStyle/>
                    <a:p>
                      <a:r>
                        <a:rPr lang="bn-BD" sz="3200" dirty="0" smtClean="0">
                          <a:latin typeface="NikoshBAN" pitchFamily="2" charset="0"/>
                          <a:cs typeface="NikoshBAN" pitchFamily="2" charset="0"/>
                        </a:rPr>
                        <a:t>মৌল</a:t>
                      </a:r>
                      <a:endParaRPr lang="en-US" sz="3200" dirty="0">
                        <a:latin typeface="NikoshBAN" pitchFamily="2" charset="0"/>
                        <a:cs typeface="NikoshBAN" pitchFamily="2" charset="0"/>
                      </a:endParaRPr>
                    </a:p>
                  </a:txBody>
                  <a:tcPr/>
                </a:tc>
                <a:tc>
                  <a:txBody>
                    <a:bodyPr/>
                    <a:lstStyle/>
                    <a:p>
                      <a:r>
                        <a:rPr lang="bn-BD" sz="3600" dirty="0" smtClean="0">
                          <a:latin typeface="NikoshBAN" pitchFamily="2" charset="0"/>
                          <a:cs typeface="NikoshBAN" pitchFamily="2" charset="0"/>
                        </a:rPr>
                        <a:t>মৌলেরইলেকট্রন</a:t>
                      </a:r>
                      <a:r>
                        <a:rPr lang="bn-BD" sz="3600" baseline="0" dirty="0" smtClean="0">
                          <a:latin typeface="NikoshBAN" pitchFamily="2" charset="0"/>
                          <a:cs typeface="NikoshBAN" pitchFamily="2" charset="0"/>
                        </a:rPr>
                        <a:t> বিন্যাস</a:t>
                      </a:r>
                      <a:endParaRPr lang="en-US" sz="3600" dirty="0">
                        <a:latin typeface="NikoshBAN" pitchFamily="2" charset="0"/>
                        <a:cs typeface="NikoshBAN" pitchFamily="2" charset="0"/>
                      </a:endParaRPr>
                    </a:p>
                  </a:txBody>
                  <a:tcPr/>
                </a:tc>
                <a:tc>
                  <a:txBody>
                    <a:bodyPr/>
                    <a:lstStyle/>
                    <a:p>
                      <a:r>
                        <a:rPr lang="bn-BD" sz="3600" dirty="0" smtClean="0">
                          <a:latin typeface="NikoshBAN" pitchFamily="2" charset="0"/>
                          <a:cs typeface="NikoshBAN" pitchFamily="2" charset="0"/>
                        </a:rPr>
                        <a:t>পর্যায়</a:t>
                      </a:r>
                      <a:r>
                        <a:rPr lang="bn-BD" sz="3600" baseline="0" dirty="0" smtClean="0">
                          <a:latin typeface="NikoshBAN" pitchFamily="2" charset="0"/>
                          <a:cs typeface="NikoshBAN" pitchFamily="2" charset="0"/>
                        </a:rPr>
                        <a:t> নম্বর</a:t>
                      </a:r>
                      <a:endParaRPr lang="en-US" sz="3600" dirty="0">
                        <a:latin typeface="NikoshBAN" pitchFamily="2" charset="0"/>
                        <a:cs typeface="NikoshBAN" pitchFamily="2" charset="0"/>
                      </a:endParaRPr>
                    </a:p>
                  </a:txBody>
                  <a:tcPr/>
                </a:tc>
                <a:tc>
                  <a:txBody>
                    <a:bodyPr/>
                    <a:lstStyle/>
                    <a:p>
                      <a:r>
                        <a:rPr lang="bn-BD" sz="3600" dirty="0" smtClean="0">
                          <a:latin typeface="NikoshBAN" pitchFamily="2" charset="0"/>
                          <a:cs typeface="NikoshBAN" pitchFamily="2" charset="0"/>
                        </a:rPr>
                        <a:t>গ্রুপ নম্বর</a:t>
                      </a:r>
                      <a:endParaRPr lang="en-US" sz="3600" dirty="0">
                        <a:latin typeface="NikoshBAN" pitchFamily="2" charset="0"/>
                        <a:cs typeface="NikoshBAN" pitchFamily="2" charset="0"/>
                      </a:endParaRPr>
                    </a:p>
                  </a:txBody>
                  <a:tcPr/>
                </a:tc>
              </a:tr>
              <a:tr h="2747956">
                <a:tc>
                  <a:txBody>
                    <a:bodyPr/>
                    <a:lstStyle/>
                    <a:p>
                      <a:r>
                        <a:rPr lang="en-US" sz="3600" dirty="0" smtClean="0">
                          <a:latin typeface="NikoshBAN" pitchFamily="2" charset="0"/>
                          <a:cs typeface="NikoshBAN" pitchFamily="2" charset="0"/>
                        </a:rPr>
                        <a:t>Mg</a:t>
                      </a:r>
                      <a:r>
                        <a:rPr lang="bn-BD" sz="3600" dirty="0" smtClean="0">
                          <a:latin typeface="NikoshBAN" pitchFamily="2" charset="0"/>
                          <a:cs typeface="NikoshBAN" pitchFamily="2" charset="0"/>
                        </a:rPr>
                        <a:t>(</a:t>
                      </a:r>
                      <a:r>
                        <a:rPr lang="en-US" sz="3600" dirty="0" smtClean="0">
                          <a:latin typeface="NikoshBAN" pitchFamily="2" charset="0"/>
                          <a:cs typeface="NikoshBAN" pitchFamily="2" charset="0"/>
                        </a:rPr>
                        <a:t>12)</a:t>
                      </a:r>
                      <a:endParaRPr lang="en-US" sz="3600" dirty="0">
                        <a:latin typeface="NikoshBAN" pitchFamily="2" charset="0"/>
                        <a:cs typeface="NikoshBAN" pitchFamily="2" charset="0"/>
                      </a:endParaRPr>
                    </a:p>
                  </a:txBody>
                  <a:tcPr/>
                </a:tc>
                <a:tc>
                  <a:txBody>
                    <a:bodyPr/>
                    <a:lstStyle/>
                    <a:p>
                      <a:r>
                        <a:rPr lang="en-US" sz="3600" dirty="0" smtClean="0">
                          <a:latin typeface="NikoshBAN" pitchFamily="2" charset="0"/>
                          <a:cs typeface="NikoshBAN" pitchFamily="2" charset="0"/>
                        </a:rPr>
                        <a:t>1s2</a:t>
                      </a:r>
                      <a:r>
                        <a:rPr lang="en-US" sz="3600" baseline="0" dirty="0" smtClean="0">
                          <a:latin typeface="NikoshBAN" pitchFamily="2" charset="0"/>
                          <a:cs typeface="NikoshBAN" pitchFamily="2" charset="0"/>
                        </a:rPr>
                        <a:t>  </a:t>
                      </a:r>
                      <a:r>
                        <a:rPr lang="en-US" sz="4000" dirty="0" smtClean="0">
                          <a:latin typeface="NikoshBAN" pitchFamily="2" charset="0"/>
                          <a:cs typeface="NikoshBAN" pitchFamily="2" charset="0"/>
                        </a:rPr>
                        <a:t>2s2</a:t>
                      </a:r>
                      <a:r>
                        <a:rPr lang="en-US" sz="3600" dirty="0" smtClean="0">
                          <a:latin typeface="NikoshBAN" pitchFamily="2" charset="0"/>
                          <a:cs typeface="NikoshBAN" pitchFamily="2" charset="0"/>
                        </a:rPr>
                        <a:t> 2p6 </a:t>
                      </a:r>
                      <a:r>
                        <a:rPr lang="en-US" sz="3600" b="1" dirty="0" smtClean="0">
                          <a:latin typeface="NikoshBAN" pitchFamily="2" charset="0"/>
                          <a:cs typeface="NikoshBAN" pitchFamily="2" charset="0"/>
                        </a:rPr>
                        <a:t>3s2</a:t>
                      </a:r>
                      <a:endParaRPr lang="en-US" sz="3200" b="1" dirty="0">
                        <a:latin typeface="NikoshBAN" pitchFamily="2" charset="0"/>
                        <a:cs typeface="NikoshBAN" pitchFamily="2" charset="0"/>
                      </a:endParaRPr>
                    </a:p>
                  </a:txBody>
                  <a:tcPr/>
                </a:tc>
                <a:tc>
                  <a:txBody>
                    <a:bodyPr/>
                    <a:lstStyle/>
                    <a:p>
                      <a:r>
                        <a:rPr lang="en-US" sz="3600" dirty="0" smtClean="0">
                          <a:latin typeface="NikoshBAN" pitchFamily="2" charset="0"/>
                          <a:cs typeface="NikoshBAN" pitchFamily="2" charset="0"/>
                        </a:rPr>
                        <a:t>3</a:t>
                      </a:r>
                      <a:endParaRPr lang="en-US" sz="3600" dirty="0">
                        <a:latin typeface="NikoshBAN" pitchFamily="2" charset="0"/>
                        <a:cs typeface="NikoshBAN" pitchFamily="2" charset="0"/>
                      </a:endParaRPr>
                    </a:p>
                  </a:txBody>
                  <a:tcPr/>
                </a:tc>
                <a:tc>
                  <a:txBody>
                    <a:bodyPr/>
                    <a:lstStyle/>
                    <a:p>
                      <a:r>
                        <a:rPr lang="en-US" sz="3200" dirty="0" smtClean="0">
                          <a:latin typeface="NikoshBAN" pitchFamily="2" charset="0"/>
                          <a:cs typeface="NikoshBAN" pitchFamily="2" charset="0"/>
                        </a:rPr>
                        <a:t>2 </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নিয়ম-১)</a:t>
                      </a:r>
                      <a:endParaRPr lang="en-US" sz="3200" dirty="0">
                        <a:latin typeface="NikoshBAN" pitchFamily="2" charset="0"/>
                        <a:cs typeface="NikoshBAN" pitchFamily="2" charset="0"/>
                      </a:endParaRPr>
                    </a:p>
                  </a:txBody>
                  <a:tcPr/>
                </a:tc>
              </a:tr>
              <a:tr h="1613231">
                <a:tc>
                  <a:txBody>
                    <a:bodyPr/>
                    <a:lstStyle/>
                    <a:p>
                      <a:r>
                        <a:rPr lang="en-US" sz="3200" dirty="0" smtClean="0">
                          <a:latin typeface="NikoshBAN" pitchFamily="2" charset="0"/>
                          <a:cs typeface="NikoshBAN" pitchFamily="2" charset="0"/>
                        </a:rPr>
                        <a:t>B(5)</a:t>
                      </a:r>
                      <a:endParaRPr lang="en-US" sz="3200" dirty="0">
                        <a:latin typeface="NikoshBAN" pitchFamily="2" charset="0"/>
                        <a:cs typeface="NikoshBAN" pitchFamily="2" charset="0"/>
                      </a:endParaRPr>
                    </a:p>
                  </a:txBody>
                  <a:tcPr/>
                </a:tc>
                <a:tc>
                  <a:txBody>
                    <a:bodyPr/>
                    <a:lstStyle/>
                    <a:p>
                      <a:r>
                        <a:rPr lang="en-US" sz="3600" dirty="0" smtClean="0"/>
                        <a:t>1s2 2s</a:t>
                      </a:r>
                      <a:r>
                        <a:rPr lang="en-US" sz="4000" dirty="0" smtClean="0"/>
                        <a:t>2 2p1</a:t>
                      </a:r>
                      <a:endParaRPr lang="en-US" sz="3600" dirty="0"/>
                    </a:p>
                  </a:txBody>
                  <a:tcPr/>
                </a:tc>
                <a:tc>
                  <a:txBody>
                    <a:bodyPr/>
                    <a:lstStyle/>
                    <a:p>
                      <a:r>
                        <a:rPr lang="en-US" sz="3600" dirty="0" smtClean="0"/>
                        <a:t>2</a:t>
                      </a:r>
                      <a:endParaRPr lang="en-US" sz="3600" dirty="0"/>
                    </a:p>
                  </a:txBody>
                  <a:tcPr/>
                </a:tc>
                <a:tc>
                  <a:txBody>
                    <a:bodyPr/>
                    <a:lstStyle/>
                    <a:p>
                      <a:r>
                        <a:rPr lang="en-US" sz="3600" dirty="0" smtClean="0"/>
                        <a:t>2+1+10=</a:t>
                      </a:r>
                      <a:r>
                        <a:rPr lang="en-US" sz="3600" baseline="0" dirty="0" smtClean="0"/>
                        <a:t> </a:t>
                      </a:r>
                      <a:r>
                        <a:rPr lang="en-US" sz="3600" dirty="0" smtClean="0"/>
                        <a:t>      13</a:t>
                      </a:r>
                      <a:r>
                        <a:rPr lang="bn-BD" sz="3600" dirty="0" smtClean="0"/>
                        <a:t> </a:t>
                      </a:r>
                      <a:r>
                        <a:rPr lang="bn-BD"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নিয়ম-২)</a:t>
                      </a:r>
                      <a:endParaRPr lang="en-US" sz="3600" dirty="0"/>
                    </a:p>
                  </a:txBody>
                  <a:tcPr/>
                </a:tc>
              </a:tr>
              <a:tr h="1896253">
                <a:tc>
                  <a:txBody>
                    <a:bodyPr/>
                    <a:lstStyle/>
                    <a:p>
                      <a:r>
                        <a:rPr lang="en-US" sz="3200" dirty="0" smtClean="0">
                          <a:latin typeface="NikoshBAN" pitchFamily="2" charset="0"/>
                          <a:cs typeface="NikoshBAN" pitchFamily="2" charset="0"/>
                        </a:rPr>
                        <a:t>Cu(29)</a:t>
                      </a:r>
                      <a:endParaRPr lang="en-US" sz="3200" dirty="0">
                        <a:latin typeface="NikoshBAN" pitchFamily="2" charset="0"/>
                        <a:cs typeface="NikoshBAN" pitchFamily="2" charset="0"/>
                      </a:endParaRPr>
                    </a:p>
                  </a:txBody>
                  <a:tcPr/>
                </a:tc>
                <a:tc>
                  <a:txBody>
                    <a:bodyPr/>
                    <a:lstStyle/>
                    <a:p>
                      <a:r>
                        <a:rPr lang="en-US" sz="3200" dirty="0" smtClean="0"/>
                        <a:t>1s2 2s2 2p6 3s2 3p6 3d10 4s1</a:t>
                      </a:r>
                      <a:endParaRPr lang="en-US" sz="3200" dirty="0"/>
                    </a:p>
                  </a:txBody>
                  <a:tcPr/>
                </a:tc>
                <a:tc>
                  <a:txBody>
                    <a:bodyPr/>
                    <a:lstStyle/>
                    <a:p>
                      <a:r>
                        <a:rPr lang="en-US" sz="3600" dirty="0" smtClean="0"/>
                        <a:t>4</a:t>
                      </a:r>
                      <a:endParaRPr lang="en-US" sz="3600" dirty="0"/>
                    </a:p>
                  </a:txBody>
                  <a:tcPr/>
                </a:tc>
                <a:tc>
                  <a:txBody>
                    <a:bodyPr/>
                    <a:lstStyle/>
                    <a:p>
                      <a:r>
                        <a:rPr lang="en-US" sz="3600" dirty="0" smtClean="0"/>
                        <a:t>1+10=11</a:t>
                      </a:r>
                      <a:r>
                        <a:rPr lang="bn-BD" sz="3600" dirty="0" smtClean="0"/>
                        <a:t> </a:t>
                      </a:r>
                      <a:r>
                        <a:rPr lang="bn-BD"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নিয়ম-৩)</a:t>
                      </a:r>
                      <a:endParaRPr lang="en-US" sz="3600" dirty="0"/>
                    </a:p>
                  </a:txBody>
                  <a:tcPr/>
                </a:tc>
              </a:tr>
            </a:tbl>
          </a:graphicData>
        </a:graphic>
      </p:graphicFrame>
    </p:spTree>
    <p:extLst>
      <p:ext uri="{BB962C8B-B14F-4D97-AF65-F5344CB8AC3E}">
        <p14:creationId xmlns:p14="http://schemas.microsoft.com/office/powerpoint/2010/main" val="1921720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bn-BD" sz="3600" dirty="0" smtClean="0">
                <a:latin typeface="NikoshBAN" pitchFamily="2" charset="0"/>
                <a:cs typeface="NikoshBAN" pitchFamily="2" charset="0"/>
              </a:rPr>
              <a:t>দলীয় কাজ-</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পারমানবিক সংখ্যা  ১১,২০,২৬ বিশিষ্ট মৌলের ইলেকট্রন বিন্যাস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হতে  মৌলগুলো অবস্হান (পর্যাসারনিতে) নির্ণয় কর।</a:t>
            </a:r>
            <a:endParaRPr lang="en-US" sz="3600" dirty="0">
              <a:latin typeface="NikoshBAN" pitchFamily="2" charset="0"/>
              <a:cs typeface="NikoshBAN" pitchFamily="2"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7244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0" y="1143000"/>
            <a:ext cx="9741029" cy="2185214"/>
          </a:xfrm>
          <a:prstGeom prst="rect">
            <a:avLst/>
          </a:prstGeom>
          <a:noFill/>
        </p:spPr>
        <p:txBody>
          <a:bodyPr wrap="square" rtlCol="0">
            <a:spAutoFit/>
          </a:bodyPr>
          <a:lstStyle/>
          <a:p>
            <a:r>
              <a:rPr lang="bn-BD" sz="4000" dirty="0" smtClean="0"/>
              <a:t>মল্যুয়ন       :১)</a:t>
            </a:r>
            <a:r>
              <a:rPr lang="bn-BD" sz="3200" dirty="0" smtClean="0"/>
              <a:t> লিথিয়াম এর  গ্রুপ এবং পর্যায় সংখ্যা কত?</a:t>
            </a:r>
          </a:p>
          <a:p>
            <a:r>
              <a:rPr lang="bn-BD" sz="3200" dirty="0" smtClean="0"/>
              <a:t> ২)পর্যা সারনির মূল ভিত্তি কি?</a:t>
            </a:r>
          </a:p>
          <a:p>
            <a:r>
              <a:rPr lang="bn-BD" sz="3200" dirty="0" smtClean="0"/>
              <a:t> ৩)গ্রুপ ১৮ তে কয়টি মৌল আছে?</a:t>
            </a:r>
            <a:endParaRPr lang="en-US" sz="3200" dirty="0"/>
          </a:p>
        </p:txBody>
      </p:sp>
    </p:spTree>
    <p:extLst>
      <p:ext uri="{BB962C8B-B14F-4D97-AF65-F5344CB8AC3E}">
        <p14:creationId xmlns:p14="http://schemas.microsoft.com/office/powerpoint/2010/main" val="412049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0" y="762000"/>
            <a:ext cx="9503840" cy="1938992"/>
          </a:xfrm>
          <a:prstGeom prst="rect">
            <a:avLst/>
          </a:prstGeom>
          <a:noFill/>
        </p:spPr>
        <p:txBody>
          <a:bodyPr wrap="square" rtlCol="0">
            <a:spAutoFit/>
          </a:bodyPr>
          <a:lstStyle/>
          <a:p>
            <a:r>
              <a:rPr lang="bn-BD" sz="4000" dirty="0" smtClean="0">
                <a:latin typeface="NikoshBAN" pitchFamily="2" charset="0"/>
                <a:cs typeface="NikoshBAN" pitchFamily="2" charset="0"/>
              </a:rPr>
              <a:t>বাড়ীর কাজ :</a:t>
            </a:r>
          </a:p>
          <a:p>
            <a:r>
              <a:rPr lang="bn-BD" sz="4000" dirty="0" smtClean="0">
                <a:latin typeface="NikoshBAN" pitchFamily="2" charset="0"/>
                <a:cs typeface="NikoshBAN" pitchFamily="2" charset="0"/>
              </a:rPr>
              <a:t>প্রমান কর যে  পর্যায় সার নি র    মূলভিত্তি  ইলেকট্রন বিন্যাস।</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70558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BD" dirty="0" smtClean="0"/>
              <a:t>ধন্যবাদ</a:t>
            </a:r>
            <a:br>
              <a:rPr lang="bn-BD"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0" y="1219200"/>
            <a:ext cx="3657600" cy="355838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3050"/>
            <a:ext cx="4572000" cy="5314950"/>
          </a:xfrm>
          <a:prstGeom prst="rect">
            <a:avLst/>
          </a:prstGeom>
        </p:spPr>
      </p:pic>
    </p:spTree>
    <p:extLst>
      <p:ext uri="{BB962C8B-B14F-4D97-AF65-F5344CB8AC3E}">
        <p14:creationId xmlns:p14="http://schemas.microsoft.com/office/powerpoint/2010/main" val="1437741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51969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9800"/>
            <a:ext cx="8229600" cy="7437438"/>
          </a:xfrm>
        </p:spPr>
        <p:txBody>
          <a:bodyPr>
            <a:normAutofit fontScale="90000"/>
          </a:bodyPr>
          <a:lstStyle/>
          <a:p>
            <a:pPr algn="l"/>
            <a:r>
              <a:rPr lang="bn-BD" dirty="0" smtClean="0"/>
              <a:t>বিষয়-রসায়ন ।</a:t>
            </a:r>
            <a:br>
              <a:rPr lang="bn-BD" dirty="0" smtClean="0"/>
            </a:br>
            <a:r>
              <a:rPr lang="bn-BD" dirty="0"/>
              <a:t/>
            </a:r>
            <a:br>
              <a:rPr lang="bn-BD" dirty="0"/>
            </a:br>
            <a:r>
              <a:rPr lang="bn-BD" dirty="0" smtClean="0"/>
              <a:t/>
            </a:r>
            <a:br>
              <a:rPr lang="bn-BD" dirty="0" smtClean="0"/>
            </a:br>
            <a:r>
              <a:rPr lang="bn-BD" dirty="0"/>
              <a:t/>
            </a:r>
            <a:br>
              <a:rPr lang="bn-BD" dirty="0"/>
            </a:br>
            <a:r>
              <a:rPr lang="bn-BD" dirty="0" smtClean="0"/>
              <a:t/>
            </a:r>
            <a:br>
              <a:rPr lang="bn-BD" dirty="0" smtClean="0"/>
            </a:br>
            <a:r>
              <a:rPr lang="bn-BD" dirty="0"/>
              <a:t/>
            </a:r>
            <a:br>
              <a:rPr lang="bn-BD" dirty="0"/>
            </a:br>
            <a:r>
              <a:rPr lang="bn-BD" dirty="0" smtClean="0"/>
              <a:t/>
            </a:r>
            <a:br>
              <a:rPr lang="bn-BD" dirty="0" smtClean="0"/>
            </a:br>
            <a:r>
              <a:rPr lang="bn-BD" dirty="0"/>
              <a:t/>
            </a:r>
            <a:br>
              <a:rPr lang="bn-BD" dirty="0"/>
            </a:br>
            <a:r>
              <a:rPr lang="bn-BD" dirty="0" smtClean="0"/>
              <a:t/>
            </a:r>
            <a:br>
              <a:rPr lang="bn-BD" dirty="0" smtClean="0"/>
            </a:br>
            <a:r>
              <a:rPr lang="bn-BD" dirty="0"/>
              <a:t/>
            </a:r>
            <a:br>
              <a:rPr lang="bn-BD" dirty="0"/>
            </a:br>
            <a:r>
              <a:rPr lang="bn-BD" dirty="0" smtClean="0"/>
              <a:t/>
            </a:r>
            <a:br>
              <a:rPr lang="bn-BD" dirty="0" smtClean="0"/>
            </a:br>
            <a:r>
              <a:rPr lang="bn-BD" dirty="0"/>
              <a:t/>
            </a:r>
            <a:br>
              <a:rPr lang="bn-BD" dirty="0"/>
            </a:br>
            <a:r>
              <a:rPr lang="bn-BD" dirty="0" smtClean="0"/>
              <a:t/>
            </a:r>
            <a:br>
              <a:rPr lang="bn-BD" dirty="0" smtClean="0"/>
            </a:br>
            <a:r>
              <a:rPr lang="bn-BD" dirty="0"/>
              <a:t/>
            </a:r>
            <a:br>
              <a:rPr lang="bn-BD" dirty="0"/>
            </a:br>
            <a:r>
              <a:rPr lang="bn-BD" dirty="0" smtClean="0"/>
              <a:t/>
            </a:r>
            <a:br>
              <a:rPr lang="bn-BD" dirty="0" smtClean="0"/>
            </a:br>
            <a:r>
              <a:rPr lang="bn-BD" dirty="0"/>
              <a:t/>
            </a:r>
            <a:br>
              <a:rPr lang="bn-BD" dirty="0"/>
            </a:br>
            <a:r>
              <a:rPr lang="bn-BD" dirty="0" smtClean="0"/>
              <a:t/>
            </a:r>
            <a:br>
              <a:rPr lang="bn-BD" dirty="0" smtClean="0"/>
            </a:br>
            <a:r>
              <a:rPr lang="bn-BD" dirty="0"/>
              <a:t/>
            </a:r>
            <a:br>
              <a:rPr lang="bn-BD" dirty="0"/>
            </a:br>
            <a:r>
              <a:rPr lang="bn-BD" dirty="0" smtClean="0"/>
              <a:t/>
            </a:r>
            <a:br>
              <a:rPr lang="bn-BD" dirty="0" smtClean="0"/>
            </a:br>
            <a:r>
              <a:rPr lang="bn-BD" dirty="0"/>
              <a:t/>
            </a:r>
            <a:br>
              <a:rPr lang="bn-BD" dirty="0"/>
            </a:br>
            <a:r>
              <a:rPr lang="bn-BD" dirty="0" smtClean="0"/>
              <a:t/>
            </a:r>
            <a:br>
              <a:rPr lang="bn-BD" dirty="0" smtClean="0"/>
            </a:br>
            <a:r>
              <a:rPr lang="bn-BD" dirty="0"/>
              <a:t/>
            </a:r>
            <a:br>
              <a:rPr lang="bn-BD" dirty="0"/>
            </a:br>
            <a:endParaRPr lang="en-US" dirty="0"/>
          </a:p>
        </p:txBody>
      </p:sp>
      <p:sp>
        <p:nvSpPr>
          <p:cNvPr id="3" name="Content Placeholder 2"/>
          <p:cNvSpPr>
            <a:spLocks noGrp="1"/>
          </p:cNvSpPr>
          <p:nvPr>
            <p:ph idx="1"/>
          </p:nvPr>
        </p:nvSpPr>
        <p:spPr/>
        <p:txBody>
          <a:bodyPr/>
          <a:lstStyle/>
          <a:p>
            <a:r>
              <a:rPr lang="bn-BD" dirty="0" smtClean="0"/>
              <a:t>বিষয়-রসায়ন।</a:t>
            </a:r>
          </a:p>
          <a:p>
            <a:r>
              <a:rPr lang="bn-BD" dirty="0" smtClean="0"/>
              <a:t>নবম শ্রেণী।</a:t>
            </a:r>
          </a:p>
          <a:p>
            <a:r>
              <a:rPr lang="bn-BD" dirty="0" smtClean="0"/>
              <a:t>সময়-৫০মিনিট।</a:t>
            </a:r>
            <a:endParaRPr lang="en-US" dirty="0"/>
          </a:p>
        </p:txBody>
      </p:sp>
    </p:spTree>
    <p:extLst>
      <p:ext uri="{BB962C8B-B14F-4D97-AF65-F5344CB8AC3E}">
        <p14:creationId xmlns:p14="http://schemas.microsoft.com/office/powerpoint/2010/main" val="3627589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51366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bn-BD" dirty="0" smtClean="0"/>
              <a:t>পর্যায়সারণি</a:t>
            </a:r>
            <a:br>
              <a:rPr lang="bn-BD" dirty="0" smtClean="0"/>
            </a:br>
            <a:r>
              <a:rPr lang="bn-BD" dirty="0" smtClean="0"/>
              <a:t>অধ্যায়-৭</a:t>
            </a:r>
            <a:br>
              <a:rPr lang="bn-BD" dirty="0" smtClean="0"/>
            </a:br>
            <a:r>
              <a:rPr lang="bn-BD" dirty="0" smtClean="0"/>
              <a:t>পৃষ্টা-৬৫</a:t>
            </a:r>
            <a:endParaRPr lang="en-US" dirty="0"/>
          </a:p>
        </p:txBody>
      </p:sp>
      <p:sp>
        <p:nvSpPr>
          <p:cNvPr id="3" name="Content Placeholder 2"/>
          <p:cNvSpPr>
            <a:spLocks noGrp="1"/>
          </p:cNvSpPr>
          <p:nvPr>
            <p:ph idx="1"/>
          </p:nvPr>
        </p:nvSpPr>
        <p:spPr>
          <a:xfrm>
            <a:off x="457200" y="0"/>
            <a:ext cx="8229600" cy="6126163"/>
          </a:xfrm>
        </p:spPr>
        <p:txBody>
          <a:bodyPr/>
          <a:lstStyle/>
          <a:p>
            <a:endParaRPr lang="en-US" dirty="0"/>
          </a:p>
        </p:txBody>
      </p:sp>
    </p:spTree>
    <p:extLst>
      <p:ext uri="{BB962C8B-B14F-4D97-AF65-F5344CB8AC3E}">
        <p14:creationId xmlns:p14="http://schemas.microsoft.com/office/powerpoint/2010/main" val="4238671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7086600"/>
          </a:xfrm>
        </p:spPr>
        <p:txBody>
          <a:bodyPr>
            <a:normAutofit fontScale="90000"/>
          </a:bodyPr>
          <a:lstStyle/>
          <a:p>
            <a:pPr algn="l"/>
            <a:r>
              <a:rPr lang="bn-BD" dirty="0" smtClean="0"/>
              <a:t/>
            </a:r>
            <a:br>
              <a:rPr lang="bn-BD" dirty="0" smtClean="0"/>
            </a:br>
            <a:r>
              <a:rPr lang="bn-BD" dirty="0" smtClean="0"/>
              <a:t/>
            </a:r>
            <a:br>
              <a:rPr lang="bn-BD" dirty="0" smtClean="0"/>
            </a:br>
            <a:r>
              <a:rPr lang="bn-BD" dirty="0" smtClean="0"/>
              <a:t/>
            </a:r>
            <a:br>
              <a:rPr lang="bn-BD" dirty="0" smtClean="0"/>
            </a:br>
            <a:r>
              <a:rPr lang="bn-BD" dirty="0" smtClean="0"/>
              <a:t/>
            </a:r>
            <a:br>
              <a:rPr lang="bn-BD" dirty="0" smtClean="0"/>
            </a:br>
            <a:r>
              <a:rPr lang="bn-BD" dirty="0" smtClean="0"/>
              <a:t>শিখন ফল –</a:t>
            </a:r>
            <a:br>
              <a:rPr lang="bn-BD" dirty="0" smtClean="0"/>
            </a:br>
            <a:r>
              <a:rPr lang="bn-BD" smtClean="0"/>
              <a:t/>
            </a:r>
            <a:br>
              <a:rPr lang="bn-BD" smtClean="0"/>
            </a:br>
            <a:r>
              <a:rPr lang="bn-BD" smtClean="0"/>
              <a:t>*পর্যায় </a:t>
            </a:r>
            <a:r>
              <a:rPr lang="bn-BD" dirty="0" smtClean="0"/>
              <a:t>সারনির বৈশিষ্ট্য</a:t>
            </a:r>
            <a:r>
              <a:rPr lang="bn-BD" smtClean="0"/>
              <a:t/>
            </a:r>
            <a:br>
              <a:rPr lang="bn-BD" smtClean="0"/>
            </a:br>
            <a:r>
              <a:rPr lang="bn-BD" smtClean="0"/>
              <a:t>*একটি </a:t>
            </a:r>
            <a:r>
              <a:rPr lang="bn-BD" dirty="0" smtClean="0"/>
              <a:t>মৌলের পর্যায় এবং গ্রুপ নির্ণয় করতে পারবে।</a:t>
            </a:r>
            <a:br>
              <a:rPr lang="bn-BD" dirty="0" smtClean="0"/>
            </a:br>
            <a:r>
              <a:rPr lang="bn-BD" dirty="0" smtClean="0"/>
              <a:t/>
            </a:r>
            <a:br>
              <a:rPr lang="bn-BD" dirty="0" smtClean="0"/>
            </a:br>
            <a:r>
              <a:rPr lang="bn-BD" dirty="0" smtClean="0"/>
              <a:t/>
            </a:r>
            <a:br>
              <a:rPr lang="bn-BD" dirty="0" smtClean="0"/>
            </a:br>
            <a:r>
              <a:rPr lang="bn-BD" dirty="0" smtClean="0"/>
              <a:t/>
            </a:r>
            <a:br>
              <a:rPr lang="bn-BD" dirty="0" smtClean="0"/>
            </a:br>
            <a:r>
              <a:rPr lang="bn-BD" dirty="0" smtClean="0"/>
              <a:t/>
            </a:r>
            <a:br>
              <a:rPr lang="bn-BD" dirty="0" smtClean="0"/>
            </a:br>
            <a:r>
              <a:rPr lang="bn-BD" dirty="0" smtClean="0"/>
              <a:t/>
            </a:r>
            <a:br>
              <a:rPr lang="bn-BD" dirty="0" smtClean="0"/>
            </a:br>
            <a:r>
              <a:rPr lang="bn-BD" dirty="0" smtClean="0"/>
              <a:t/>
            </a:r>
            <a:br>
              <a:rPr lang="bn-BD" dirty="0" smtClean="0"/>
            </a:br>
            <a:r>
              <a:rPr lang="bn-BD" dirty="0" smtClean="0"/>
              <a:t/>
            </a:r>
            <a:br>
              <a:rPr lang="bn-BD" dirty="0" smtClean="0"/>
            </a:br>
            <a:r>
              <a:rPr lang="bn-BD" dirty="0" smtClean="0"/>
              <a:t/>
            </a:r>
            <a:br>
              <a:rPr lang="bn-BD" dirty="0" smtClean="0"/>
            </a:br>
            <a:r>
              <a:rPr lang="bn-BD" dirty="0" smtClean="0"/>
              <a:t/>
            </a:r>
            <a:br>
              <a:rPr lang="bn-BD" dirty="0" smtClean="0"/>
            </a:br>
            <a:r>
              <a:rPr lang="bn-BD" dirty="0" smtClean="0"/>
              <a:t/>
            </a:r>
            <a:br>
              <a:rPr lang="bn-BD" dirty="0" smtClean="0"/>
            </a:br>
            <a:endParaRPr lang="en-US" dirty="0"/>
          </a:p>
        </p:txBody>
      </p:sp>
    </p:spTree>
    <p:extLst>
      <p:ext uri="{BB962C8B-B14F-4D97-AF65-F5344CB8AC3E}">
        <p14:creationId xmlns:p14="http://schemas.microsoft.com/office/powerpoint/2010/main" val="338476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9601200" cy="6126163"/>
          </a:xfrm>
        </p:spPr>
        <p:txBody>
          <a:bodyPr>
            <a:normAutofit/>
          </a:bodyPr>
          <a:lstStyle/>
          <a:p>
            <a:pPr marL="514350" lvl="1" indent="0">
              <a:buNone/>
            </a:pPr>
            <a:endParaRPr lang="en-US" sz="4400" dirty="0">
              <a:latin typeface="NikoshBAN" pitchFamily="2" charset="0"/>
              <a:cs typeface="NikoshBAN" pitchFamily="2" charset="0"/>
            </a:endParaRPr>
          </a:p>
        </p:txBody>
      </p:sp>
      <p:sp>
        <p:nvSpPr>
          <p:cNvPr id="2" name="Title 1"/>
          <p:cNvSpPr>
            <a:spLocks noGrp="1"/>
          </p:cNvSpPr>
          <p:nvPr>
            <p:ph type="title"/>
          </p:nvPr>
        </p:nvSpPr>
        <p:spPr>
          <a:xfrm>
            <a:off x="457200" y="274638"/>
            <a:ext cx="8229600" cy="5668962"/>
          </a:xfrm>
        </p:spPr>
        <p:txBody>
          <a:bodyPr>
            <a:normAutofit fontScale="90000"/>
          </a:bodyPr>
          <a:lstStyle/>
          <a:p>
            <a:pPr algn="l"/>
            <a:r>
              <a:rPr lang="bn-BD" sz="3600" dirty="0" smtClean="0">
                <a:latin typeface="NikoshBAN" pitchFamily="2" charset="0"/>
                <a:cs typeface="NikoshBAN" pitchFamily="2" charset="0"/>
              </a:rPr>
              <a:t>বিভিন্ন মৌলের মধ্য ভৌত ও রাসায়নিক ধর্মের মিল এবং এ</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সকল ধর্মের ক্রম পরিবর্তন দেখানোর জন্য সকল মৌল যে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সারণীতে সাজানো হয়েছে, তাকে পর্যায় সারণী বলে।</a:t>
            </a:r>
            <a:br>
              <a:rPr lang="bn-BD" sz="3600" dirty="0" smtClean="0">
                <a:latin typeface="NikoshBAN" pitchFamily="2" charset="0"/>
                <a:cs typeface="NikoshBAN" pitchFamily="2" charset="0"/>
              </a:rPr>
            </a:br>
            <a:r>
              <a:rPr lang="bn-BD" sz="3600" dirty="0">
                <a:latin typeface="NikoshBAN" pitchFamily="2" charset="0"/>
                <a:cs typeface="NikoshBAN" pitchFamily="2" charset="0"/>
              </a:rPr>
              <a:t>পর্যায় </a:t>
            </a:r>
            <a:r>
              <a:rPr lang="bn-BD" sz="3600" dirty="0" smtClean="0">
                <a:latin typeface="NikoshBAN" pitchFamily="2" charset="0"/>
                <a:cs typeface="NikoshBAN" pitchFamily="2" charset="0"/>
              </a:rPr>
              <a:t>সারণীতে আনুভূমিক সারি গুলোকে</a:t>
            </a:r>
            <a:r>
              <a:rPr lang="bn-BD" sz="3600" dirty="0">
                <a:latin typeface="NikoshBAN" pitchFamily="2" charset="0"/>
                <a:cs typeface="NikoshBAN" pitchFamily="2" charset="0"/>
              </a:rPr>
              <a:t> </a:t>
            </a:r>
            <a:r>
              <a:rPr lang="bn-BD" sz="3600" dirty="0" smtClean="0">
                <a:latin typeface="NikoshBAN" pitchFamily="2" charset="0"/>
                <a:cs typeface="NikoshBAN" pitchFamily="2" charset="0"/>
              </a:rPr>
              <a:t>পর্যায় এবং লম্ব স্তম্ভগুলো গ্রুপ বা শ্রেণী বলে।</a:t>
            </a:r>
            <a:br>
              <a:rPr lang="bn-BD" sz="3600" dirty="0" smtClean="0">
                <a:latin typeface="NikoshBAN" pitchFamily="2" charset="0"/>
                <a:cs typeface="NikoshBAN" pitchFamily="2" charset="0"/>
              </a:rPr>
            </a:br>
            <a:r>
              <a:rPr lang="bn-BD" sz="3600" dirty="0">
                <a:latin typeface="NikoshBAN" pitchFamily="2" charset="0"/>
                <a:cs typeface="NikoshBAN" pitchFamily="2" charset="0"/>
              </a:rPr>
              <a:t>পর্যায় </a:t>
            </a:r>
            <a:r>
              <a:rPr lang="bn-BD" sz="3600" dirty="0" smtClean="0">
                <a:latin typeface="NikoshBAN" pitchFamily="2" charset="0"/>
                <a:cs typeface="NikoshBAN" pitchFamily="2" charset="0"/>
              </a:rPr>
              <a:t>সারণীর বৈশিষ্ট্য-</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১)</a:t>
            </a:r>
            <a:r>
              <a:rPr lang="bn-BD" sz="3600" dirty="0">
                <a:latin typeface="NikoshBAN" pitchFamily="2" charset="0"/>
                <a:cs typeface="NikoshBAN" pitchFamily="2" charset="0"/>
              </a:rPr>
              <a:t> পর্যায় সারণীতে </a:t>
            </a:r>
            <a:r>
              <a:rPr lang="bn-BD" sz="3600" dirty="0" smtClean="0">
                <a:latin typeface="NikoshBAN" pitchFamily="2" charset="0"/>
                <a:cs typeface="NikoshBAN" pitchFamily="2" charset="0"/>
              </a:rPr>
              <a:t>৭টি</a:t>
            </a:r>
            <a:r>
              <a:rPr lang="bn-BD" sz="3600" dirty="0">
                <a:latin typeface="NikoshBAN" pitchFamily="2" charset="0"/>
                <a:cs typeface="NikoshBAN" pitchFamily="2" charset="0"/>
              </a:rPr>
              <a:t> পর্যায় </a:t>
            </a:r>
            <a:r>
              <a:rPr lang="bn-BD" sz="3600" dirty="0" smtClean="0">
                <a:latin typeface="NikoshBAN" pitchFamily="2" charset="0"/>
                <a:cs typeface="NikoshBAN" pitchFamily="2" charset="0"/>
              </a:rPr>
              <a:t>এবং১৮টি</a:t>
            </a:r>
            <a:r>
              <a:rPr lang="bn-BD" sz="3600" dirty="0">
                <a:latin typeface="NikoshBAN" pitchFamily="2" charset="0"/>
                <a:cs typeface="NikoshBAN" pitchFamily="2" charset="0"/>
              </a:rPr>
              <a:t> </a:t>
            </a:r>
            <a:r>
              <a:rPr lang="bn-BD" sz="3600" dirty="0" smtClean="0">
                <a:latin typeface="NikoshBAN" pitchFamily="2" charset="0"/>
                <a:cs typeface="NikoshBAN" pitchFamily="2" charset="0"/>
              </a:rPr>
              <a:t>গ্রুপ আছে</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২)প্রতিটি পর্যায় বামদিকের গ্রুপ ১ থেকে আরম্ভ হয়ে ডান দিকে</a:t>
            </a:r>
            <a:r>
              <a:rPr lang="bn-BD" sz="3600" dirty="0">
                <a:latin typeface="NikoshBAN" pitchFamily="2" charset="0"/>
                <a:cs typeface="NikoshBAN" pitchFamily="2" charset="0"/>
              </a:rPr>
              <a:t> গ্রুপ ১৮ পর্যন্ত </a:t>
            </a:r>
            <a:r>
              <a:rPr lang="bn-BD" sz="3600" dirty="0" smtClean="0">
                <a:latin typeface="NikoshBAN" pitchFamily="2" charset="0"/>
                <a:cs typeface="NikoshBAN" pitchFamily="2" charset="0"/>
              </a:rPr>
              <a:t>বিস্তৃত।</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৩)প্রথম</a:t>
            </a:r>
            <a:r>
              <a:rPr lang="bn-BD" sz="3600" dirty="0">
                <a:latin typeface="NikoshBAN" pitchFamily="2" charset="0"/>
                <a:cs typeface="NikoshBAN" pitchFamily="2" charset="0"/>
              </a:rPr>
              <a:t> </a:t>
            </a:r>
            <a:r>
              <a:rPr lang="bn-BD" sz="3600" dirty="0" smtClean="0">
                <a:latin typeface="NikoshBAN" pitchFamily="2" charset="0"/>
                <a:cs typeface="NikoshBAN" pitchFamily="2" charset="0"/>
              </a:rPr>
              <a:t>পর্যায়ে দুইটিমোল বিদ্যমান। ২য় ও ৩য় পর্যায়ে৮টি</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এবং চর্তুথ ও ৫ম পর্যায়ে ১৮ টি করে মৌল আছে। ৬ষ্ট এবং ৭ম পর্যায়ে ৩২ করে মৌল আছে।</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564574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62" y="152400"/>
            <a:ext cx="8649737" cy="6019800"/>
          </a:xfrm>
        </p:spPr>
      </p:pic>
    </p:spTree>
    <p:extLst>
      <p:ext uri="{BB962C8B-B14F-4D97-AF65-F5344CB8AC3E}">
        <p14:creationId xmlns:p14="http://schemas.microsoft.com/office/powerpoint/2010/main" val="146273829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TextBox 5"/>
          <p:cNvSpPr txBox="1"/>
          <p:nvPr/>
        </p:nvSpPr>
        <p:spPr>
          <a:xfrm>
            <a:off x="533400" y="838200"/>
            <a:ext cx="8339087" cy="3046988"/>
          </a:xfrm>
          <a:prstGeom prst="rect">
            <a:avLst/>
          </a:prstGeom>
          <a:noFill/>
        </p:spPr>
        <p:txBody>
          <a:bodyPr wrap="square" rtlCol="0">
            <a:spAutoFit/>
          </a:bodyPr>
          <a:lstStyle/>
          <a:p>
            <a:r>
              <a:rPr lang="bn-BD" sz="3200" dirty="0" smtClean="0">
                <a:latin typeface="NikoshBAN" pitchFamily="2" charset="0"/>
                <a:cs typeface="NikoshBAN" pitchFamily="2" charset="0"/>
              </a:rPr>
              <a:t>পর্যায় সারণি সৃষ্টির সময় মৌল সমুহের পারমানবিক ভরকে ভিত্তি ধরা হয়েছিল। পরবর্তীতে পারমানবিক  সংখ্যাকে ভিত্তি ধরা হয়।</a:t>
            </a:r>
          </a:p>
          <a:p>
            <a:r>
              <a:rPr lang="bn-BD" sz="3200" dirty="0" smtClean="0">
                <a:latin typeface="NikoshBAN" pitchFamily="2" charset="0"/>
                <a:cs typeface="NikoshBAN" pitchFamily="2" charset="0"/>
              </a:rPr>
              <a:t>মৌলসমূহের ইলেকট্রন বিন্যাসে র্সবশেষস্তরে যতটি ইলেকট্রন বিদ্যমান,</a:t>
            </a:r>
            <a:r>
              <a:rPr lang="bn-BD" sz="3200" dirty="0">
                <a:latin typeface="NikoshBAN" pitchFamily="2" charset="0"/>
                <a:cs typeface="NikoshBAN" pitchFamily="2" charset="0"/>
              </a:rPr>
              <a:t> পর্যায় সারণি </a:t>
            </a:r>
            <a:r>
              <a:rPr lang="bn-BD" sz="3200" dirty="0" smtClean="0">
                <a:latin typeface="NikoshBAN" pitchFamily="2" charset="0"/>
                <a:cs typeface="NikoshBAN" pitchFamily="2" charset="0"/>
              </a:rPr>
              <a:t>তে মৌলটির অবস্হান তত নম্বর গ্রুপে। </a:t>
            </a:r>
          </a:p>
          <a:p>
            <a:r>
              <a:rPr lang="bn-BD" sz="3200" dirty="0">
                <a:latin typeface="NikoshBAN" pitchFamily="2" charset="0"/>
                <a:cs typeface="NikoshBAN" pitchFamily="2" charset="0"/>
              </a:rPr>
              <a:t>ইলেকট্রন </a:t>
            </a:r>
            <a:r>
              <a:rPr lang="bn-BD" sz="3200" dirty="0" smtClean="0">
                <a:latin typeface="NikoshBAN" pitchFamily="2" charset="0"/>
                <a:cs typeface="NikoshBAN" pitchFamily="2" charset="0"/>
              </a:rPr>
              <a:t>বিন্যাসে যতটি স্তর আছে,</a:t>
            </a:r>
            <a:r>
              <a:rPr lang="bn-BD" sz="3200" dirty="0">
                <a:latin typeface="NikoshBAN" pitchFamily="2" charset="0"/>
                <a:cs typeface="NikoshBAN" pitchFamily="2" charset="0"/>
              </a:rPr>
              <a:t> মৌলটির অবস্হান তত </a:t>
            </a:r>
            <a:r>
              <a:rPr lang="bn-BD" sz="3200">
                <a:latin typeface="NikoshBAN" pitchFamily="2" charset="0"/>
                <a:cs typeface="NikoshBAN" pitchFamily="2" charset="0"/>
              </a:rPr>
              <a:t>নম্বর </a:t>
            </a:r>
            <a:r>
              <a:rPr lang="bn-BD" sz="3200" smtClean="0">
                <a:latin typeface="NikoshBAN" pitchFamily="2" charset="0"/>
                <a:cs typeface="NikoshBAN" pitchFamily="2" charset="0"/>
              </a:rPr>
              <a:t>পর্যায়ে।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39920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bn-BD" sz="3600" dirty="0"/>
              <a:t>নিয়ম-১:কোনমৌলের ইলেকট্রন বিন্যাসে বাইরের প্রধান </a:t>
            </a:r>
            <a:r>
              <a:rPr lang="bn-BD" sz="3600" dirty="0" smtClean="0"/>
              <a:t>শক্তিস্তরের নম্বরই ঐ মৌলের পর্যায় নম্বর।</a:t>
            </a:r>
            <a:endParaRPr lang="en-US" sz="3600" dirty="0">
              <a:latin typeface="NikoshBAN" pitchFamily="2" charset="0"/>
              <a:cs typeface="NikoshBAN" pitchFamily="2" charset="0"/>
            </a:endParaRPr>
          </a:p>
        </p:txBody>
      </p:sp>
      <p:sp>
        <p:nvSpPr>
          <p:cNvPr id="3" name="Content Placeholder 2"/>
          <p:cNvSpPr>
            <a:spLocks noGrp="1"/>
          </p:cNvSpPr>
          <p:nvPr>
            <p:ph idx="1"/>
          </p:nvPr>
        </p:nvSpPr>
        <p:spPr>
          <a:xfrm>
            <a:off x="457200" y="1371600"/>
            <a:ext cx="8229600" cy="5257800"/>
          </a:xfrm>
        </p:spPr>
        <p:txBody>
          <a:bodyPr>
            <a:normAutofit fontScale="77500" lnSpcReduction="20000"/>
          </a:bodyPr>
          <a:lstStyle/>
          <a:p>
            <a:endParaRPr lang="bn-BD" dirty="0" smtClean="0"/>
          </a:p>
          <a:p>
            <a:endParaRPr lang="bn-BD" dirty="0" smtClean="0"/>
          </a:p>
          <a:p>
            <a:r>
              <a:rPr lang="bn-BD" dirty="0" smtClean="0"/>
              <a:t>গ্রুপ নম্বর বের করার নিয়ম-</a:t>
            </a:r>
          </a:p>
          <a:p>
            <a:r>
              <a:rPr lang="bn-BD" dirty="0" smtClean="0"/>
              <a:t>নিয়ম-১:কোনমৌলের ইলেকট্রন বিন্যাসে বাইরের প্রধান শক্তিস্তর যদি শুধু </a:t>
            </a:r>
            <a:r>
              <a:rPr lang="en-US" dirty="0" smtClean="0"/>
              <a:t>s</a:t>
            </a:r>
            <a:r>
              <a:rPr lang="bn-BD" dirty="0" smtClean="0"/>
              <a:t> অরবিটাল থাকে তবে ঐ অরবিটাল এর মোট ইলেকট্রন সংখ্যাই ঐ মৌলের গ্রুপ নম্বর ।</a:t>
            </a:r>
          </a:p>
          <a:p>
            <a:r>
              <a:rPr lang="bn-BD" dirty="0" smtClean="0"/>
              <a:t>নিয়ম-২:কোনমৌলের ইলেকট্রন বিন্যাসে বাইরের প্রধান শক্তিস্তর যদি শুধু </a:t>
            </a:r>
            <a:r>
              <a:rPr lang="en-US" dirty="0" smtClean="0"/>
              <a:t>s</a:t>
            </a:r>
            <a:r>
              <a:rPr lang="bn-BD" dirty="0" smtClean="0"/>
              <a:t> ও </a:t>
            </a:r>
            <a:r>
              <a:rPr lang="en-US" dirty="0" smtClean="0"/>
              <a:t>p</a:t>
            </a:r>
            <a:r>
              <a:rPr lang="bn-BD" dirty="0" smtClean="0"/>
              <a:t>অরবিটাল থাকে তবে ঐ</a:t>
            </a:r>
            <a:r>
              <a:rPr lang="en-US" dirty="0" smtClean="0"/>
              <a:t> s</a:t>
            </a:r>
            <a:r>
              <a:rPr lang="bn-BD" dirty="0" smtClean="0"/>
              <a:t> ও </a:t>
            </a:r>
            <a:r>
              <a:rPr lang="en-US" dirty="0" smtClean="0"/>
              <a:t>p</a:t>
            </a:r>
            <a:r>
              <a:rPr lang="bn-BD" dirty="0" smtClean="0"/>
              <a:t> অরবিটাল এর মোট ইলেকট্রন</a:t>
            </a:r>
            <a:r>
              <a:rPr lang="en-US" dirty="0" smtClean="0"/>
              <a:t> </a:t>
            </a:r>
            <a:r>
              <a:rPr lang="bn-BD" dirty="0" smtClean="0"/>
              <a:t>সংখ্যার সাথে </a:t>
            </a:r>
            <a:r>
              <a:rPr lang="en-US" dirty="0" smtClean="0"/>
              <a:t>10  </a:t>
            </a:r>
            <a:r>
              <a:rPr lang="bn-BD" dirty="0" smtClean="0"/>
              <a:t>যোগকরে যে সংখ্যা পাওয়া ঐ সংখ্যাই ঐ</a:t>
            </a:r>
            <a:r>
              <a:rPr lang="bn-BD" dirty="0"/>
              <a:t> মৌলের গ্রুপ নম্বর</a:t>
            </a:r>
            <a:r>
              <a:rPr lang="bn-BD" dirty="0" smtClean="0"/>
              <a:t> </a:t>
            </a:r>
          </a:p>
          <a:p>
            <a:r>
              <a:rPr lang="bn-BD" dirty="0" smtClean="0"/>
              <a:t>নিয়ম-৩:কোনমৌলের </a:t>
            </a:r>
            <a:r>
              <a:rPr lang="bn-BD" dirty="0"/>
              <a:t>ইলেকট্রন বিন্যাসে বাইরের প্রধান শক্তিস্তর যদি শুধু </a:t>
            </a:r>
            <a:r>
              <a:rPr lang="en-US" dirty="0"/>
              <a:t>s</a:t>
            </a:r>
            <a:r>
              <a:rPr lang="bn-BD" dirty="0"/>
              <a:t> অরবিটাল থাকে </a:t>
            </a:r>
            <a:r>
              <a:rPr lang="bn-BD" dirty="0" smtClean="0"/>
              <a:t>এবংআগের প্রধান শক্তিস্তরে যদি</a:t>
            </a:r>
            <a:r>
              <a:rPr lang="bn-BD" sz="3600" dirty="0" smtClean="0">
                <a:latin typeface="NikoshBAN" pitchFamily="2" charset="0"/>
                <a:cs typeface="NikoshBAN" pitchFamily="2" charset="0"/>
              </a:rPr>
              <a:t> </a:t>
            </a:r>
            <a:r>
              <a:rPr lang="en-US" sz="3600" dirty="0" smtClean="0">
                <a:latin typeface="NikoshBAN" pitchFamily="2" charset="0"/>
                <a:cs typeface="NikoshBAN" pitchFamily="2" charset="0"/>
              </a:rPr>
              <a:t>d </a:t>
            </a:r>
            <a:r>
              <a:rPr lang="bn-BD" sz="3600" dirty="0" smtClean="0">
                <a:latin typeface="NikoshBAN" pitchFamily="2" charset="0"/>
                <a:cs typeface="NikoshBAN" pitchFamily="2" charset="0"/>
              </a:rPr>
              <a:t>অরবিটাল থাকে তবে </a:t>
            </a:r>
            <a:r>
              <a:rPr lang="en-US" dirty="0"/>
              <a:t>s</a:t>
            </a:r>
            <a:r>
              <a:rPr lang="bn-BD" dirty="0"/>
              <a:t> </a:t>
            </a:r>
            <a:r>
              <a:rPr lang="bn-BD" dirty="0" smtClean="0"/>
              <a:t>অরবিটাল এবং </a:t>
            </a:r>
            <a:r>
              <a:rPr lang="en-US" dirty="0">
                <a:latin typeface="NikoshBAN" pitchFamily="2" charset="0"/>
                <a:cs typeface="NikoshBAN" pitchFamily="2" charset="0"/>
              </a:rPr>
              <a:t>d </a:t>
            </a:r>
            <a:r>
              <a:rPr lang="bn-BD" dirty="0" smtClean="0">
                <a:latin typeface="NikoshBAN" pitchFamily="2" charset="0"/>
                <a:cs typeface="NikoshBAN" pitchFamily="2" charset="0"/>
              </a:rPr>
              <a:t>অরবিটালের ইলেকট্রন সংখ্যা যোগ করলেই গ্রুপ নম্বর পাওয়া যায়।</a:t>
            </a:r>
            <a:r>
              <a:rPr lang="bn-BD" dirty="0" smtClean="0"/>
              <a:t>  </a:t>
            </a:r>
          </a:p>
          <a:p>
            <a:r>
              <a:rPr lang="bn-BD" dirty="0" smtClean="0"/>
              <a:t> </a:t>
            </a:r>
            <a:endParaRPr lang="en-US" dirty="0"/>
          </a:p>
        </p:txBody>
      </p:sp>
    </p:spTree>
    <p:extLst>
      <p:ext uri="{BB962C8B-B14F-4D97-AF65-F5344CB8AC3E}">
        <p14:creationId xmlns:p14="http://schemas.microsoft.com/office/powerpoint/2010/main" val="2060304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270</Words>
  <Application>Microsoft Office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অনুপ মজুম দার                                        অনুপ মজুমদার।                       সবাইকে শুভেচ্চা  অনুপ মজুম দার। সানোয়ারা ইসলাম বালক ঊচ্চবিদ্যালয়।                                                                 </vt:lpstr>
      <vt:lpstr>বিষয়-রসায়ন ।                      </vt:lpstr>
      <vt:lpstr>PowerPoint Presentation</vt:lpstr>
      <vt:lpstr>পর্যায়সারণি অধ্যায়-৭ পৃষ্টা-৬৫</vt:lpstr>
      <vt:lpstr>    শিখন ফল –  *পর্যায় সারনির বৈশিষ্ট্য *একটি মৌলের পর্যায় এবং গ্রুপ নির্ণয় করতে পারবে।           </vt:lpstr>
      <vt:lpstr>বিভিন্ন মৌলের মধ্য ভৌত ও রাসায়নিক ধর্মের মিল এবং এ সকল ধর্মের ক্রম পরিবর্তন দেখানোর জন্য সকল মৌল যে  সারণীতে সাজানো হয়েছে, তাকে পর্যায় সারণী বলে। পর্যায় সারণীতে আনুভূমিক সারি গুলোকে পর্যায় এবং লম্ব স্তম্ভগুলো গ্রুপ বা শ্রেণী বলে। পর্যায় সারণীর বৈশিষ্ট্য- ১) পর্যায় সারণীতে ৭টি পর্যায় এবং১৮টি গ্রুপ আছে ২)প্রতিটি পর্যায় বামদিকের গ্রুপ ১ থেকে আরম্ভ হয়ে ডান দিকে গ্রুপ ১৮ পর্যন্ত বিস্তৃত। ৩)প্রথম পর্যায়ে দুইটিমোল বিদ্যমান। ২য় ও ৩য় পর্যায়ে৮টি এবং চর্তুথ ও ৫ম পর্যায়ে ১৮ টি করে মৌল আছে। ৬ষ্ট এবং ৭ম পর্যায়ে ৩২ করে মৌল আছে।</vt:lpstr>
      <vt:lpstr>PowerPoint Presentation</vt:lpstr>
      <vt:lpstr>PowerPoint Presentation</vt:lpstr>
      <vt:lpstr>নিয়ম-১:কোনমৌলের ইলেকট্রন বিন্যাসে বাইরের প্রধান শক্তিস্তরের নম্বরই ঐ মৌলের পর্যায় নম্বর।</vt:lpstr>
      <vt:lpstr>PowerPoint Presentation</vt:lpstr>
      <vt:lpstr>দলীয় কাজ- পারমানবিক সংখ্যা  ১১,২০,২৬ বিশিষ্ট মৌলের ইলেকট্রন বিন্যাস  হতে  মৌলগুলো অবস্হান (পর্যাসারনিতে) নির্ণয় কর।</vt:lpstr>
      <vt:lpstr>PowerPoint Presentation</vt:lpstr>
      <vt:lpstr>PowerPoint Presentation</vt:lpstr>
      <vt:lpstr>ধন্যবাদ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অনুপ মজুম দার                                        অনুপ মজুমদার।                        অনুপ মজুম দার। সানোয়ারা ইসলাম বালক ঊচ্চ                                                                 </dc:title>
  <dc:creator>Anup</dc:creator>
  <cp:lastModifiedBy>Anup</cp:lastModifiedBy>
  <cp:revision>44</cp:revision>
  <dcterms:created xsi:type="dcterms:W3CDTF">2006-08-16T00:00:00Z</dcterms:created>
  <dcterms:modified xsi:type="dcterms:W3CDTF">2018-06-06T17:13:58Z</dcterms:modified>
</cp:coreProperties>
</file>