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0" r:id="rId3"/>
    <p:sldId id="258" r:id="rId4"/>
    <p:sldId id="259" r:id="rId5"/>
    <p:sldId id="284" r:id="rId6"/>
    <p:sldId id="285" r:id="rId7"/>
    <p:sldId id="281" r:id="rId8"/>
    <p:sldId id="287" r:id="rId9"/>
    <p:sldId id="289" r:id="rId10"/>
    <p:sldId id="290" r:id="rId11"/>
    <p:sldId id="288" r:id="rId12"/>
    <p:sldId id="264" r:id="rId13"/>
    <p:sldId id="291" r:id="rId14"/>
    <p:sldId id="292" r:id="rId15"/>
    <p:sldId id="293" r:id="rId16"/>
    <p:sldId id="295" r:id="rId17"/>
    <p:sldId id="270" r:id="rId18"/>
    <p:sldId id="29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6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78EF3-EAD9-4A52-89C4-FA130FDB956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B2994-387B-4E92-905F-18C80C3A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9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B2994-387B-4E92-905F-18C80C3AAB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85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B2994-387B-4E92-905F-18C80C3AAB3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5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B35651-33FF-4AD9-91AE-68E37E34B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029139-3E43-4081-A56F-018C65056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8E9645-8892-43C2-9114-7B0CBCA72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50D9-2480-4E56-A769-8D239C8B4F4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BE9277-BB47-452E-90F2-3CE897F7C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AA5EF7-F0BC-4E5B-A384-C1867334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B151-632F-42CE-9B38-A70AE043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A8EB29-046E-4C4B-8C72-AA1278DD1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3E391E-A7DB-483D-AB30-F4A2CEE75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6A9C20-9176-414F-93BD-EC116F7BE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50D9-2480-4E56-A769-8D239C8B4F4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5376BE-03E2-4794-9F4F-90583203A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D0A36A-02A2-417E-8B1E-60E8013E2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B151-632F-42CE-9B38-A70AE043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1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949D8A0-3DED-457A-8BD6-D2531197E0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8B46617-B9AF-434B-AB79-3DF9044AE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2D2407-A5AE-413E-9DCF-802124616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50D9-2480-4E56-A769-8D239C8B4F4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9DFE01-C9AE-435A-A974-EFB59A6AE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5474CF-0C64-4037-9C19-B2F94298B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B151-632F-42CE-9B38-A70AE043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5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AF0AEB-D8EA-411F-9ECA-73EFAF26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0A3115-BC48-441C-92F7-B261F53C6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71715E-6338-49BA-AAFB-8DDF3B723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50D9-2480-4E56-A769-8D239C8B4F4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70A2B1-7359-4770-AE61-D88B9D982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23C827-2C46-4D10-BF67-DFEB48DB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B151-632F-42CE-9B38-A70AE043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0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59B0E7-29A9-41C1-A10C-85E93BC87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81AFA4-CA80-49FE-AE44-33D37C03B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1BD1FD-85A1-436C-8CCA-4E0F14D11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50D9-2480-4E56-A769-8D239C8B4F4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C21FCD-CCA7-4836-B2B2-A2C354B2F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3BB271-7B05-411C-A600-EF8958C8E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B151-632F-42CE-9B38-A70AE043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25E6F0-786E-430A-B5A4-8AF3125A7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9E78E2-298A-4DB7-9AFC-4C0C02A29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F5309DB-1B92-4882-B4A7-44446B277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910DC82-C006-49B2-9AD5-C0D5EA35D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50D9-2480-4E56-A769-8D239C8B4F4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F89DCFB-11F1-4F97-B3B9-23920BE7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421C8EC-7E4E-434D-BDF0-90C8C23D2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B151-632F-42CE-9B38-A70AE043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2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0B3D00-4440-4CC0-A345-4D2D302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D6A3BFB-2CFB-44CC-A601-3D4A196D3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160696-65B9-4D3F-8772-1E980A6E1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9FF860D-3670-4904-811E-2323DFC91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6DA0A46-B740-4940-8BBE-F636B2DB97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16FE434-61EB-41BB-9859-31CD0965B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50D9-2480-4E56-A769-8D239C8B4F4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6446E77-B9C9-4785-86B4-1665EA9BF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E93F062-ED9B-4000-8E10-123847BB9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B151-632F-42CE-9B38-A70AE043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4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D4228D-7BF9-4742-99F2-40DB82C34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423962D-F51A-48B3-9116-52FE580CB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50D9-2480-4E56-A769-8D239C8B4F4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5AD0CD2-9A24-4477-8B04-378825E73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11AE13-943F-4644-AE4D-ED5F46C1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B151-632F-42CE-9B38-A70AE043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8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FF6C92B-2922-46A5-835F-4C26F301F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50D9-2480-4E56-A769-8D239C8B4F4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88B6DB2-5581-49BD-8D7B-4F2C78B0A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610DC4C-A481-4304-A9EF-954F79FE7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B151-632F-42CE-9B38-A70AE043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9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29134C-6E49-4C4E-B4E3-23276D003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6E730B-9724-4478-B3A4-78E64F0CC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E6883E6-20C3-4BD9-9C46-3068688F5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8320B78-3660-4141-A8A5-D121B4A8C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50D9-2480-4E56-A769-8D239C8B4F4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0040B8-79F5-433F-B152-07D28F63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2FF1D18-0F89-434F-BFA3-5E429B298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B151-632F-42CE-9B38-A70AE043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9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7EC0E3-DD9B-4D84-9EFE-16988561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666E417-AF26-49E4-9146-00A5FCA4BB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2F2539-1BA4-41A1-9287-5F3757909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87C2619-9513-4E6C-AE47-2F77FF93B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50D9-2480-4E56-A769-8D239C8B4F4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87FD825-3F85-4D7C-9D10-42523C4B4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6266D3-7C8F-4693-8170-4FAAD398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B151-632F-42CE-9B38-A70AE043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9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364A425-7136-468E-8006-7D52D5872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8883D7-4BA7-47BD-B382-A1A0993AA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936FCD-2EB1-4BF3-AB5A-CA0BA6F40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050D9-2480-4E56-A769-8D239C8B4F4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A5FCE-6696-4FE9-9077-FCD32F24A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D1E11E-A26B-4EAF-826B-FFC20B85A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1B151-632F-42CE-9B38-A70AE043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4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g"/><Relationship Id="rId3" Type="http://schemas.openxmlformats.org/officeDocument/2006/relationships/image" Target="../media/image12.jpg"/><Relationship Id="rId7" Type="http://schemas.openxmlformats.org/officeDocument/2006/relationships/image" Target="../media/image36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35.jpg"/><Relationship Id="rId10" Type="http://schemas.openxmlformats.org/officeDocument/2006/relationships/image" Target="../media/image15.jpg"/><Relationship Id="rId4" Type="http://schemas.openxmlformats.org/officeDocument/2006/relationships/image" Target="../media/image10.jpg"/><Relationship Id="rId9" Type="http://schemas.openxmlformats.org/officeDocument/2006/relationships/image" Target="../media/image38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g"/><Relationship Id="rId5" Type="http://schemas.openxmlformats.org/officeDocument/2006/relationships/image" Target="../media/image42.jpg"/><Relationship Id="rId4" Type="http://schemas.openxmlformats.org/officeDocument/2006/relationships/image" Target="../media/image4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13" Type="http://schemas.openxmlformats.org/officeDocument/2006/relationships/image" Target="../media/image16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12" Type="http://schemas.openxmlformats.org/officeDocument/2006/relationships/image" Target="../media/image15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11" Type="http://schemas.openxmlformats.org/officeDocument/2006/relationships/image" Target="../media/image14.jpg"/><Relationship Id="rId5" Type="http://schemas.openxmlformats.org/officeDocument/2006/relationships/image" Target="../media/image8.jpg"/><Relationship Id="rId10" Type="http://schemas.openxmlformats.org/officeDocument/2006/relationships/image" Target="../media/image13.jpg"/><Relationship Id="rId4" Type="http://schemas.openxmlformats.org/officeDocument/2006/relationships/image" Target="../media/image7.jpg"/><Relationship Id="rId9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g"/><Relationship Id="rId13" Type="http://schemas.openxmlformats.org/officeDocument/2006/relationships/image" Target="../media/image27.jpg"/><Relationship Id="rId3" Type="http://schemas.openxmlformats.org/officeDocument/2006/relationships/image" Target="../media/image17.jpg"/><Relationship Id="rId7" Type="http://schemas.openxmlformats.org/officeDocument/2006/relationships/image" Target="../media/image21.jpg"/><Relationship Id="rId12" Type="http://schemas.openxmlformats.org/officeDocument/2006/relationships/image" Target="../media/image2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11" Type="http://schemas.openxmlformats.org/officeDocument/2006/relationships/image" Target="../media/image25.jpg"/><Relationship Id="rId5" Type="http://schemas.openxmlformats.org/officeDocument/2006/relationships/image" Target="../media/image19.jpg"/><Relationship Id="rId10" Type="http://schemas.openxmlformats.org/officeDocument/2006/relationships/image" Target="../media/image24.jpg"/><Relationship Id="rId4" Type="http://schemas.openxmlformats.org/officeDocument/2006/relationships/image" Target="../media/image18.jpg"/><Relationship Id="rId9" Type="http://schemas.openxmlformats.org/officeDocument/2006/relationships/image" Target="../media/image23.jpg"/><Relationship Id="rId14" Type="http://schemas.openxmlformats.org/officeDocument/2006/relationships/image" Target="../media/image2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g"/><Relationship Id="rId5" Type="http://schemas.openxmlformats.org/officeDocument/2006/relationships/image" Target="../media/image32.jpg"/><Relationship Id="rId4" Type="http://schemas.openxmlformats.org/officeDocument/2006/relationships/image" Target="../media/image3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860673" y="242887"/>
            <a:ext cx="7942234" cy="913560"/>
          </a:xfrm>
          <a:prstGeom prst="frame">
            <a:avLst/>
          </a:prstGeom>
          <a:solidFill>
            <a:schemeClr val="accent2"/>
          </a:solidFill>
          <a:ln>
            <a:prstDash val="sysDash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2" t="3358" r="9283" b="1421"/>
          <a:stretch/>
        </p:blipFill>
        <p:spPr>
          <a:xfrm rot="18411771">
            <a:off x="3418136" y="1453199"/>
            <a:ext cx="2277277" cy="25032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6" t="8250" r="5365" b="37681"/>
          <a:stretch/>
        </p:blipFill>
        <p:spPr>
          <a:xfrm rot="1617577">
            <a:off x="5473878" y="1722939"/>
            <a:ext cx="2118826" cy="19638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65" t="59053" r="-2165" b="-1875"/>
          <a:stretch/>
        </p:blipFill>
        <p:spPr>
          <a:xfrm rot="1775380">
            <a:off x="5029839" y="3537833"/>
            <a:ext cx="1854731" cy="163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59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786313" y="182753"/>
            <a:ext cx="4069555" cy="6360922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 রং নিয়ে ফোটে কৃষ্ণচূড়া, শিমল, পলাশ। এগুলো দেখতে খুবই সুন্দর কিন্তু সুবাস নেই। </a:t>
            </a:r>
          </a:p>
          <a:p>
            <a:pPr algn="ctr"/>
            <a:r>
              <a:rPr lang="bn-IN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বেলি, রজনীগন্ধা, কামিনী,গন্ধরাজ, হাসনাহেনা, দোলনচাঁপা ও শিউলিও ফোটে অনেক। এগুলোর মিষ্টি গন্ধ মন ভরিয়ে দেয়। এ সব ফুলের রং সাদা। টগর ও কাশফুলও সাদা। 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523" y="73818"/>
            <a:ext cx="2348627" cy="16179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85" y="1961465"/>
            <a:ext cx="2260722" cy="17241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85" y="3721104"/>
            <a:ext cx="2236844" cy="15691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86" y="5374272"/>
            <a:ext cx="2289742" cy="1387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523" y="1729701"/>
            <a:ext cx="2348627" cy="17592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523" y="3526844"/>
            <a:ext cx="2399280" cy="1495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1" r="5206"/>
          <a:stretch/>
        </p:blipFill>
        <p:spPr>
          <a:xfrm>
            <a:off x="133209" y="82740"/>
            <a:ext cx="2005152" cy="17746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4" r="6739"/>
          <a:stretch/>
        </p:blipFill>
        <p:spPr>
          <a:xfrm>
            <a:off x="2222521" y="73818"/>
            <a:ext cx="2073254" cy="18219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523" y="5219700"/>
            <a:ext cx="2399280" cy="154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95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1957388" y="328613"/>
            <a:ext cx="8715376" cy="1385887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  <a:ln>
            <a:prstDash val="sysDash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সরব </a:t>
            </a:r>
            <a:r>
              <a:rPr lang="bn-IN" sz="480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 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982" y="2057398"/>
            <a:ext cx="6420187" cy="390048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169075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ouble Wave 15"/>
          <p:cNvSpPr/>
          <p:nvPr/>
        </p:nvSpPr>
        <p:spPr>
          <a:xfrm>
            <a:off x="1846086" y="216527"/>
            <a:ext cx="8031334" cy="1298086"/>
          </a:xfrm>
          <a:prstGeom prst="doubleWav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90682E"/>
            </a:solidFill>
            <a:prstDash val="dash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 শব্দের অর্থ জেনে নেই 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-5570459" y="1180765"/>
            <a:ext cx="1953091" cy="81438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4204157" y="430667"/>
            <a:ext cx="2071688" cy="814387"/>
          </a:xfrm>
          <a:prstGeom prst="roundRect">
            <a:avLst>
              <a:gd name="adj" fmla="val 3027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-6717640" y="5061399"/>
            <a:ext cx="1953090" cy="83587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সুগন্ধ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4278812" y="3194100"/>
            <a:ext cx="1997033" cy="82867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সুবাস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-5570459" y="4113837"/>
            <a:ext cx="1953090" cy="80423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4204157" y="1995152"/>
            <a:ext cx="1997033" cy="86318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নানা রকম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3218614" y="-242776"/>
            <a:ext cx="2021387" cy="86318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-7110315" y="100516"/>
            <a:ext cx="1997033" cy="8631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-7409618" y="3409790"/>
            <a:ext cx="2815704" cy="14277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/>
          <p:cNvSpPr/>
          <p:nvPr/>
        </p:nvSpPr>
        <p:spPr>
          <a:xfrm>
            <a:off x="-5570459" y="5425807"/>
            <a:ext cx="2753318" cy="490892"/>
          </a:xfrm>
          <a:prstGeom prst="rightArrow">
            <a:avLst>
              <a:gd name="adj1" fmla="val 25499"/>
              <a:gd name="adj2" fmla="val 990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-5113282" y="2736694"/>
            <a:ext cx="2753318" cy="490892"/>
          </a:xfrm>
          <a:prstGeom prst="rightArrow">
            <a:avLst>
              <a:gd name="adj1" fmla="val 25499"/>
              <a:gd name="adj2" fmla="val 990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-4328729" y="100516"/>
            <a:ext cx="2753318" cy="490892"/>
          </a:xfrm>
          <a:prstGeom prst="rightArrow">
            <a:avLst>
              <a:gd name="adj1" fmla="val 25499"/>
              <a:gd name="adj2" fmla="val 990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48148E-6 L 0.60403 0.1145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08" y="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18 -0.39607 L 0.73451 -0.39607 C 0.82097 -0.39607 0.92748 -0.32732 0.92748 -0.2713 L 0.92748 -0.14607 " pathEditMode="relative" rAng="0" ptsTypes="AAAA">
                                      <p:cBhvr>
                                        <p:cTn id="1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84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023 L -0.60456 0.2296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34" y="1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33333E-6 L 0.60859 -0.1344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30" y="-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1.85185E-6 L 0.77695 -0.3087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41" y="-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-0.60261 0.1432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30" y="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0.69804 -0.1349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9" y="-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0.7349 0.2340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45" y="1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-0.60534 0.13842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73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7037E-6 L 0.7263 0.736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15" y="3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96296E-6 L 0.675 0.7777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50" y="3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-0.51927 0.7907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64" y="3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40" grpId="0" animBg="1"/>
      <p:bldP spid="2" grpId="0" animBg="1"/>
      <p:bldP spid="17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pPr algn="ctr"/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যুক্তবর্ণগুলো ভেঙে শব্দ তৈরি করি 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pPr marL="0" indent="0">
              <a:buNone/>
            </a:pPr>
            <a:r>
              <a:rPr lang="bn-IN" dirty="0" smtClean="0"/>
              <a:t>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ন্ধ  =  ন  +  ধ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∑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সুগন্ধ , গন্ধরাজ </a:t>
            </a:r>
          </a:p>
          <a:p>
            <a:pPr marL="0" indent="0">
              <a:buNone/>
            </a:pP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ষ্ণ  =  ষ  +  ণ  </a:t>
            </a:r>
            <a:r>
              <a:rPr lang="bn-BD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∑</a:t>
            </a:r>
            <a:r>
              <a:rPr lang="bn-IN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কৃষ্ণচূড়া , বিষ্ণুপুর </a:t>
            </a:r>
          </a:p>
          <a:p>
            <a:pPr marL="0" indent="0">
              <a:buNone/>
            </a:pPr>
            <a:endParaRPr lang="bn-IN" sz="4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ষ্ট  =  ষ  +  ট </a:t>
            </a:r>
            <a:r>
              <a:rPr lang="bn-BD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∑</a:t>
            </a:r>
            <a:r>
              <a:rPr lang="bn-IN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মিষ্টি , বৃষ্টি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31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470" y="190313"/>
            <a:ext cx="9637059" cy="1235075"/>
          </a:xfr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470" y="1869141"/>
            <a:ext cx="9762565" cy="3792071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গন্ধ নেই এমন তিনটি ফুলের নাম লিখ।  </a:t>
            </a:r>
          </a:p>
          <a:p>
            <a:pPr marL="0" indent="0">
              <a:buNone/>
            </a:pPr>
            <a:r>
              <a:rPr lang="bn-IN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IN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 ফুল সম্পর্কে তিনটি বাক্য লিখ।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735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718" y="1842247"/>
            <a:ext cx="9327776" cy="4159903"/>
          </a:xfrm>
          <a:solidFill>
            <a:schemeClr val="accent2">
              <a:lumMod val="40000"/>
              <a:lumOff val="60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>
            <a:normAutofit/>
          </a:bodyPr>
          <a:lstStyle/>
          <a:p>
            <a:pPr marL="0" indent="0">
              <a:buNone/>
            </a:pPr>
            <a:endParaRPr lang="bn-IN" sz="40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IN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 লাল রঙের ফুলের নাম লিখ। </a:t>
            </a:r>
          </a:p>
          <a:p>
            <a:pPr marL="0" indent="0">
              <a:buNone/>
            </a:pPr>
            <a:endParaRPr lang="bn-IN" sz="40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 সাদা রঙের ফুলের নাম লিখ। </a:t>
            </a:r>
          </a:p>
          <a:p>
            <a:pPr marL="0" indent="0">
              <a:buNone/>
            </a:pPr>
            <a:endParaRPr lang="bn-IN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ষ্ণ , ষ্ট যুক্তবর্ণ দুটি ভেঙে একটি করে শব্দ লিখ।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4719" y="174811"/>
            <a:ext cx="9327776" cy="1331259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pPr algn="ctr"/>
            <a:r>
              <a:rPr lang="bn-IN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22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593875" y="380927"/>
            <a:ext cx="10747947" cy="1708879"/>
          </a:xfrm>
          <a:prstGeom prst="ribbon2">
            <a:avLst/>
          </a:prstGeom>
          <a:solidFill>
            <a:srgbClr val="ED7D31">
              <a:lumMod val="20000"/>
              <a:lumOff val="80000"/>
            </a:srgbClr>
          </a:solidFill>
          <a:ln w="28575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>
            <a:glow rad="101600">
              <a:srgbClr val="FFC000">
                <a:satMod val="175000"/>
                <a:alpha val="40000"/>
              </a:srgb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ওয়ানডে ওয়ান ওয়ার্ড 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593875" y="3267636"/>
            <a:ext cx="10747947" cy="1600200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সুগন্ধ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সুবাস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840941" y="3939988"/>
            <a:ext cx="2393577" cy="389965"/>
          </a:xfrm>
          <a:prstGeom prst="rightArrow">
            <a:avLst>
              <a:gd name="adj1" fmla="val 22415"/>
              <a:gd name="adj2" fmla="val 12232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4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Callout 7"/>
          <p:cNvSpPr/>
          <p:nvPr/>
        </p:nvSpPr>
        <p:spPr>
          <a:xfrm>
            <a:off x="-8751914" y="221458"/>
            <a:ext cx="3186114" cy="942975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 কাজ  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1100137" y="221458"/>
            <a:ext cx="10172700" cy="1214438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7175" y="2728913"/>
            <a:ext cx="11530012" cy="6858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বাংলা খাতার এক পৃষ্ঠায় নিচের লাইনটি লিখে নিয়ে আসবে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659776"/>
              </p:ext>
            </p:extLst>
          </p:nvPr>
        </p:nvGraphicFramePr>
        <p:xfrm>
          <a:off x="2457450" y="3771899"/>
          <a:ext cx="5857875" cy="640080"/>
        </p:xfrm>
        <a:graphic>
          <a:graphicData uri="http://schemas.openxmlformats.org/drawingml/2006/table">
            <a:tbl>
              <a:tblPr/>
              <a:tblGrid>
                <a:gridCol w="5857875"/>
              </a:tblGrid>
              <a:tr h="514351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গোলাপ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</a:t>
                      </a:r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ফোটে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</a:t>
                      </a:r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সারা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</a:t>
                      </a:r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বছর।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Down Arrow Callout 11"/>
          <p:cNvSpPr/>
          <p:nvPr/>
        </p:nvSpPr>
        <p:spPr>
          <a:xfrm>
            <a:off x="-4475268" y="2943225"/>
            <a:ext cx="3186114" cy="942975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কাজ 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7175" y="5600699"/>
            <a:ext cx="11530012" cy="689265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 পাঠ্যাংশটুকু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........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সাদা।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পড়ি আসবে।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69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289 0.08889 L 0.74844 0.2138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73" y="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627 -0.45811 L 0.3888 0.2256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60" y="3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2" grpId="0" animBg="1"/>
      <p:bldP spid="12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36376" y="322730"/>
            <a:ext cx="7772401" cy="134470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4" t="3059" r="20078" b="3412"/>
          <a:stretch/>
        </p:blipFill>
        <p:spPr>
          <a:xfrm>
            <a:off x="3219891" y="4013009"/>
            <a:ext cx="2272414" cy="20536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4715">
            <a:off x="358851" y="3370244"/>
            <a:ext cx="2457450" cy="18573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903" y="4013009"/>
            <a:ext cx="2645892" cy="19793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62726">
            <a:off x="9036681" y="3136107"/>
            <a:ext cx="2440672" cy="16052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128" y="1816076"/>
            <a:ext cx="2424972" cy="16895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73262">
            <a:off x="7546968" y="1373905"/>
            <a:ext cx="1702979" cy="232902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091" y="1773611"/>
            <a:ext cx="2255584" cy="16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25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285750" y="428626"/>
            <a:ext cx="7558088" cy="928687"/>
          </a:xfrm>
          <a:prstGeom prst="frame">
            <a:avLst/>
          </a:prstGeom>
          <a:solidFill>
            <a:srgbClr val="FFC000"/>
          </a:solidFill>
          <a:ln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85750" y="1928812"/>
            <a:ext cx="7558088" cy="36718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prstDash val="dash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শওকত আলী</a:t>
            </a:r>
          </a:p>
          <a:p>
            <a:pPr algn="ctr"/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বিষ্ণুপুর সরকারি প্রাথমিক বিদ্যালয়</a:t>
            </a:r>
          </a:p>
          <a:p>
            <a:pPr algn="ctr"/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তারাগঞ্জ, রংপুর।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51" y="1200150"/>
            <a:ext cx="3810000" cy="3810000"/>
          </a:xfrm>
          <a:prstGeom prst="ellipse">
            <a:avLst/>
          </a:prstGeom>
          <a:ln w="190500" cap="rnd">
            <a:noFill/>
            <a:prstDash val="solid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07969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92A1B6D-7F66-4007-8FD5-782D02F0C4D3}"/>
              </a:ext>
            </a:extLst>
          </p:cNvPr>
          <p:cNvSpPr/>
          <p:nvPr/>
        </p:nvSpPr>
        <p:spPr>
          <a:xfrm>
            <a:off x="1042988" y="2057400"/>
            <a:ext cx="6991424" cy="44005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দ্বিতীয় 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বাংলা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: নানা রঙের ফুলফল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 : আমাদের দেশ ........ সাদা। 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৪০ মিনিট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 : ২১/০৩/২০২০ খ্রিঃ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42988" y="242889"/>
            <a:ext cx="10072687" cy="1514476"/>
          </a:xfrm>
          <a:prstGeom prst="round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195" y="2314575"/>
            <a:ext cx="3047612" cy="38395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</p:pic>
    </p:spTree>
    <p:extLst>
      <p:ext uri="{BB962C8B-B14F-4D97-AF65-F5344CB8AC3E}">
        <p14:creationId xmlns:p14="http://schemas.microsoft.com/office/powerpoint/2010/main" val="215159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299B8EC-E4D1-4130-BB3C-0BC9D84A9FD9}"/>
              </a:ext>
            </a:extLst>
          </p:cNvPr>
          <p:cNvSpPr txBox="1"/>
          <p:nvPr/>
        </p:nvSpPr>
        <p:spPr>
          <a:xfrm>
            <a:off x="1239274" y="2100262"/>
            <a:ext cx="8972550" cy="37856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৩.২.১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 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 সম্পর্কে শুনে বুঝতে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১.১.১ 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 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 বাংলা যুক্তবর্ণের ধ্বনি স্পষ্ট </a:t>
            </a:r>
            <a:endParaRPr lang="bn-BD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৩.২.৩ 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 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রং সম্পর্কে শুনে বুঝতে পারবে।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১.৩.১ 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 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পড়তে পারবে।</a:t>
            </a:r>
          </a:p>
          <a:p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১.৪.১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ভেঙে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লিখতে 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 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nut 4"/>
          <p:cNvSpPr/>
          <p:nvPr/>
        </p:nvSpPr>
        <p:spPr>
          <a:xfrm>
            <a:off x="1239274" y="128588"/>
            <a:ext cx="8972550" cy="1328737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59" y="92869"/>
            <a:ext cx="2457450" cy="18573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340" y="153346"/>
            <a:ext cx="2674035" cy="18520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67" y="4435881"/>
            <a:ext cx="2931442" cy="1948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36" y="147914"/>
            <a:ext cx="2957512" cy="18574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340" y="2174370"/>
            <a:ext cx="2948096" cy="20925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8760" y="2201409"/>
            <a:ext cx="2885853" cy="20893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811" y="4535304"/>
            <a:ext cx="3007125" cy="19080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058" y="4472306"/>
            <a:ext cx="2525410" cy="19710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232" y="2201409"/>
            <a:ext cx="2869579" cy="208932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3" y="2130746"/>
            <a:ext cx="2609851" cy="20447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156" y="4435880"/>
            <a:ext cx="2492974" cy="19811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488" y="147914"/>
            <a:ext cx="3007125" cy="185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0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07" y="95536"/>
            <a:ext cx="2707480" cy="18031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750" y="115674"/>
            <a:ext cx="2957437" cy="16561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372" y="192312"/>
            <a:ext cx="2755652" cy="17453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662" y="62355"/>
            <a:ext cx="2879931" cy="19164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408" y="2298449"/>
            <a:ext cx="2738437" cy="19991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80" b="3518"/>
          <a:stretch/>
        </p:blipFill>
        <p:spPr>
          <a:xfrm>
            <a:off x="325297" y="2062162"/>
            <a:ext cx="2876039" cy="24717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5" r="10000"/>
          <a:stretch/>
        </p:blipFill>
        <p:spPr>
          <a:xfrm>
            <a:off x="3478658" y="4486276"/>
            <a:ext cx="2814639" cy="2133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8" t="-1451" r="11361" b="1451"/>
          <a:stretch/>
        </p:blipFill>
        <p:spPr>
          <a:xfrm>
            <a:off x="3312318" y="2214563"/>
            <a:ext cx="2683705" cy="19794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6" r="9775"/>
          <a:stretch/>
        </p:blipFill>
        <p:spPr>
          <a:xfrm>
            <a:off x="9390612" y="4802207"/>
            <a:ext cx="2386013" cy="15430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19" y="4895851"/>
            <a:ext cx="2657475" cy="17240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07" y="4533900"/>
            <a:ext cx="2727661" cy="204311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6" r="4685"/>
          <a:stretch/>
        </p:blipFill>
        <p:spPr>
          <a:xfrm>
            <a:off x="5996023" y="2337368"/>
            <a:ext cx="3014662" cy="1846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79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que 4"/>
          <p:cNvSpPr/>
          <p:nvPr/>
        </p:nvSpPr>
        <p:spPr>
          <a:xfrm>
            <a:off x="750094" y="2771775"/>
            <a:ext cx="10244137" cy="1814512"/>
          </a:xfrm>
          <a:prstGeom prst="plaque">
            <a:avLst/>
          </a:prstGeom>
          <a:solidFill>
            <a:schemeClr val="accent4">
              <a:lumMod val="60000"/>
              <a:lumOff val="40000"/>
            </a:schemeClr>
          </a:solidFill>
          <a:ln>
            <a:prstDash val="sysDash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নানা রঙের  ফুলফল </a:t>
            </a:r>
            <a:endParaRPr lang="bn-IN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IN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আমাদের দেশ </a:t>
            </a:r>
            <a:r>
              <a:rPr lang="en-US" sz="4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</a:t>
            </a:r>
            <a:r>
              <a:rPr lang="bn-IN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সাদা।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Up Ribbon 8"/>
          <p:cNvSpPr/>
          <p:nvPr/>
        </p:nvSpPr>
        <p:spPr>
          <a:xfrm>
            <a:off x="750094" y="300037"/>
            <a:ext cx="10244138" cy="1643062"/>
          </a:xfrm>
          <a:prstGeom prst="ribbon2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50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2028824" y="185738"/>
            <a:ext cx="8301039" cy="1571625"/>
          </a:xfrm>
          <a:prstGeom prst="ribbon">
            <a:avLst/>
          </a:prstGeom>
          <a:solidFill>
            <a:srgbClr val="FFFF00"/>
          </a:solidFill>
          <a:ln>
            <a:prstDash val="sysDash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পাঠ 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824" y="1985963"/>
            <a:ext cx="8301039" cy="44352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</p:pic>
    </p:spTree>
    <p:extLst>
      <p:ext uri="{BB962C8B-B14F-4D97-AF65-F5344CB8AC3E}">
        <p14:creationId xmlns:p14="http://schemas.microsoft.com/office/powerpoint/2010/main" val="31970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14801" y="314325"/>
            <a:ext cx="4235823" cy="61402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আমদের দেশ ফুলের দেশ, ফলের দেশ। নানা রঙের ও নানা রকমের ফুলফল দেখা  যায় সারা বছর জুড়ে। গোলাপ ফোটে সারা বছর। লাল, সাদা, গোলাপি বিভিন্ন রঙের। গোলাপের সুগন্ধ আছে।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0" y="314325"/>
            <a:ext cx="2457450" cy="18573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95" y="2352637"/>
            <a:ext cx="2492105" cy="19164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5" t="2457" r="2547" b="12449"/>
          <a:stretch/>
        </p:blipFill>
        <p:spPr>
          <a:xfrm>
            <a:off x="9328973" y="4277773"/>
            <a:ext cx="2535190" cy="2510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54"/>
          <a:stretch/>
        </p:blipFill>
        <p:spPr>
          <a:xfrm>
            <a:off x="9373919" y="2352637"/>
            <a:ext cx="2490244" cy="17890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919" y="73433"/>
            <a:ext cx="2490244" cy="21431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73" b="6502"/>
          <a:stretch/>
        </p:blipFill>
        <p:spPr>
          <a:xfrm>
            <a:off x="860695" y="4467431"/>
            <a:ext cx="2404759" cy="221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6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336</Words>
  <Application>Microsoft Office PowerPoint</Application>
  <PresentationFormat>Widescreen</PresentationFormat>
  <Paragraphs>67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নিচের যুক্তবর্ণগুলো ভেঙে শব্দ তৈরি করি </vt:lpstr>
      <vt:lpstr>দলীয় কাজ </vt:lpstr>
      <vt:lpstr>মূল্যায়ন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199</cp:revision>
  <dcterms:created xsi:type="dcterms:W3CDTF">2020-03-04T08:54:27Z</dcterms:created>
  <dcterms:modified xsi:type="dcterms:W3CDTF">2020-04-08T03:07:39Z</dcterms:modified>
</cp:coreProperties>
</file>