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76" r:id="rId3"/>
    <p:sldId id="264" r:id="rId4"/>
    <p:sldId id="266" r:id="rId5"/>
    <p:sldId id="267" r:id="rId6"/>
    <p:sldId id="281" r:id="rId7"/>
    <p:sldId id="294" r:id="rId8"/>
    <p:sldId id="279" r:id="rId9"/>
    <p:sldId id="282" r:id="rId10"/>
    <p:sldId id="284" r:id="rId11"/>
    <p:sldId id="263" r:id="rId12"/>
    <p:sldId id="295" r:id="rId13"/>
    <p:sldId id="283" r:id="rId14"/>
    <p:sldId id="288" r:id="rId15"/>
    <p:sldId id="261" r:id="rId16"/>
    <p:sldId id="285" r:id="rId17"/>
    <p:sldId id="286"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6" d="100"/>
          <a:sy n="76" d="100"/>
        </p:scale>
        <p:origin x="-480" y="6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326EB-7A4D-449D-8FB3-E6F47A171DE1}" type="datetimeFigureOut">
              <a:rPr lang="en-US" smtClean="0"/>
              <a:t>4/8/2020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2E7E0-1D69-43CE-AFFA-BDE4884DD81C}" type="slidenum">
              <a:rPr lang="en-US" smtClean="0"/>
              <a:t>‹#›</a:t>
            </a:fld>
            <a:endParaRPr lang="en-US"/>
          </a:p>
        </p:txBody>
      </p:sp>
    </p:spTree>
    <p:extLst>
      <p:ext uri="{BB962C8B-B14F-4D97-AF65-F5344CB8AC3E}">
        <p14:creationId xmlns:p14="http://schemas.microsoft.com/office/powerpoint/2010/main" val="216411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2E7E0-1D69-43CE-AFFA-BDE4884DD81C}" type="slidenum">
              <a:rPr lang="en-US" smtClean="0"/>
              <a:t>1</a:t>
            </a:fld>
            <a:endParaRPr lang="en-US"/>
          </a:p>
        </p:txBody>
      </p:sp>
    </p:spTree>
    <p:extLst>
      <p:ext uri="{BB962C8B-B14F-4D97-AF65-F5344CB8AC3E}">
        <p14:creationId xmlns:p14="http://schemas.microsoft.com/office/powerpoint/2010/main" val="315721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F56F8-7DFC-4A6B-B5B6-31EE7A4CBED3}" type="slidenum">
              <a:rPr lang="en-US" smtClean="0"/>
              <a:t>3</a:t>
            </a:fld>
            <a:endParaRPr lang="en-US"/>
          </a:p>
        </p:txBody>
      </p:sp>
    </p:spTree>
    <p:extLst>
      <p:ext uri="{BB962C8B-B14F-4D97-AF65-F5344CB8AC3E}">
        <p14:creationId xmlns:p14="http://schemas.microsoft.com/office/powerpoint/2010/main" val="34945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3B456-7ABB-4ACB-9928-8D68A632F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B09F81B-365B-42D7-8972-2947E9B3D3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1068AC4-940E-48F9-8147-35462273FB8D}"/>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5" name="Footer Placeholder 4">
            <a:extLst>
              <a:ext uri="{FF2B5EF4-FFF2-40B4-BE49-F238E27FC236}">
                <a16:creationId xmlns="" xmlns:a16="http://schemas.microsoft.com/office/drawing/2014/main" id="{A7B6DF65-3840-4F0A-8417-1F7BAD649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B1D3601-BDF7-4476-B1BA-24A7F8BBC18E}"/>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110978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B517D-FF3A-43DE-BEE5-74882A52FA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D285E20-F3F7-432D-AAC5-91DAE2BA83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C85E15-3945-4702-9929-57307570425B}"/>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5" name="Footer Placeholder 4">
            <a:extLst>
              <a:ext uri="{FF2B5EF4-FFF2-40B4-BE49-F238E27FC236}">
                <a16:creationId xmlns="" xmlns:a16="http://schemas.microsoft.com/office/drawing/2014/main" id="{FB0FB484-5572-4F31-A9F5-D75002D30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6A8B9E-D3EE-41D0-9FCA-3A18388CBEC6}"/>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173795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F0C10FD-A95E-4747-A89E-4E4E1A865E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954EF40-38F5-4763-9047-09D46082BC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147E12-F144-407C-89C6-62695776A760}"/>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5" name="Footer Placeholder 4">
            <a:extLst>
              <a:ext uri="{FF2B5EF4-FFF2-40B4-BE49-F238E27FC236}">
                <a16:creationId xmlns="" xmlns:a16="http://schemas.microsoft.com/office/drawing/2014/main" id="{7EDC4FFA-EE71-421A-94AB-A19105AB8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EC56A47-E3F9-4244-A7B5-1EA96CBC500A}"/>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255886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2C42DA-E9A9-4168-BC92-AD3D8C0FF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5C3B3B2-F929-4540-9B0C-A317E8D9F2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9026F31-ADCB-404F-A693-72065BE6DD02}"/>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5" name="Footer Placeholder 4">
            <a:extLst>
              <a:ext uri="{FF2B5EF4-FFF2-40B4-BE49-F238E27FC236}">
                <a16:creationId xmlns="" xmlns:a16="http://schemas.microsoft.com/office/drawing/2014/main" id="{218DB137-2C85-4C4D-9BE2-E84D6AEA8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12471DD-7520-4547-BA72-4687B8FE242A}"/>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133864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06CF3D-DA1D-4CF0-8206-EA19C44AF7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D3CCF43-3F34-41E3-AAC0-EFA0297E5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1D8AA636-3511-49F5-8A6D-5E57952B7D56}"/>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5" name="Footer Placeholder 4">
            <a:extLst>
              <a:ext uri="{FF2B5EF4-FFF2-40B4-BE49-F238E27FC236}">
                <a16:creationId xmlns="" xmlns:a16="http://schemas.microsoft.com/office/drawing/2014/main" id="{AC5F7F15-6F2A-4AB4-8A68-A3AA0EAD9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1E0D6DC-8AE4-4288-9573-DA38809302F7}"/>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102637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0D8603-3995-459C-8A0C-20C900ABF0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017F84C-8B30-4B97-B5E0-42676F39CD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ADAECC0-EA00-4575-A696-1F98738F39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8B73F79-6EE2-433C-B525-BB1AFCB6746D}"/>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6" name="Footer Placeholder 5">
            <a:extLst>
              <a:ext uri="{FF2B5EF4-FFF2-40B4-BE49-F238E27FC236}">
                <a16:creationId xmlns="" xmlns:a16="http://schemas.microsoft.com/office/drawing/2014/main" id="{F0F6D40F-3F5B-4997-9040-3225C838B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2B09AF-512F-4CAE-895B-C258D3F46B34}"/>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303327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79B746-3E9C-4C55-90D9-4C722FFDD2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9171C70-D07A-424D-AEAC-F44CAEBB7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3EC3D61-FC43-450F-AB1D-2F830DFE8A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C922B53-40CA-4007-BE5C-CB06D6277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B88715D-0288-4227-9994-A9EA01837A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EA18C77-9E2C-41AA-AEA4-EC5E43BCA289}"/>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8" name="Footer Placeholder 7">
            <a:extLst>
              <a:ext uri="{FF2B5EF4-FFF2-40B4-BE49-F238E27FC236}">
                <a16:creationId xmlns="" xmlns:a16="http://schemas.microsoft.com/office/drawing/2014/main" id="{C24C2897-366F-4D9D-BAD1-D7121C7DA1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4BD6A81-63DB-40DC-81B5-54EF8C2BCF60}"/>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269312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72599-63F0-45E5-81C6-307372F288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2FF7C45-56A1-4CF3-A644-9622A967B78B}"/>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4" name="Footer Placeholder 3">
            <a:extLst>
              <a:ext uri="{FF2B5EF4-FFF2-40B4-BE49-F238E27FC236}">
                <a16:creationId xmlns="" xmlns:a16="http://schemas.microsoft.com/office/drawing/2014/main" id="{7CB3C8E4-0AAF-43F8-8F2D-AA243D42B5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A43258D-6A2E-44E1-A6EB-947D43172096}"/>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312064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3EFFE2-F162-4890-BB70-1D7B22D89F96}"/>
              </a:ext>
            </a:extLst>
          </p:cNvPr>
          <p:cNvSpPr/>
          <p:nvPr userDrawn="1"/>
        </p:nvSpPr>
        <p:spPr>
          <a:xfrm>
            <a:off x="137886" y="137886"/>
            <a:ext cx="11916228" cy="658222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74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567E42-18C8-45A3-A442-5E67F438A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EBC5499-5D5D-4FFC-9093-E9E484552C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1A256A4-242D-42FF-872B-FB5CDDCF7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C7D2102-616E-4F07-BDA9-B183808CCF6F}"/>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6" name="Footer Placeholder 5">
            <a:extLst>
              <a:ext uri="{FF2B5EF4-FFF2-40B4-BE49-F238E27FC236}">
                <a16:creationId xmlns="" xmlns:a16="http://schemas.microsoft.com/office/drawing/2014/main" id="{CBF680A2-904F-429D-95EE-24EC466B2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2E2C17D-BEA7-4573-A129-28D932E87A77}"/>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343452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CF00EE-ADAA-4B34-9161-90D61A437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785F213-5184-47C6-99C7-5AEB54916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F7778CD-EF64-4D59-9C0D-E5242D6BE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35ECBB3-D212-4A98-A972-14A886160BFF}"/>
              </a:ext>
            </a:extLst>
          </p:cNvPr>
          <p:cNvSpPr>
            <a:spLocks noGrp="1"/>
          </p:cNvSpPr>
          <p:nvPr>
            <p:ph type="dt" sz="half" idx="10"/>
          </p:nvPr>
        </p:nvSpPr>
        <p:spPr/>
        <p:txBody>
          <a:bodyPr/>
          <a:lstStyle/>
          <a:p>
            <a:fld id="{EAED89F1-EA5E-477E-99E9-864E7137E48A}" type="datetimeFigureOut">
              <a:rPr lang="en-US" smtClean="0"/>
              <a:t>4/8/2020</a:t>
            </a:fld>
            <a:endParaRPr lang="en-US"/>
          </a:p>
        </p:txBody>
      </p:sp>
      <p:sp>
        <p:nvSpPr>
          <p:cNvPr id="6" name="Footer Placeholder 5">
            <a:extLst>
              <a:ext uri="{FF2B5EF4-FFF2-40B4-BE49-F238E27FC236}">
                <a16:creationId xmlns="" xmlns:a16="http://schemas.microsoft.com/office/drawing/2014/main" id="{945AB3B3-09DF-4D7D-B764-0C0B92CDD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41E6E1-5EF6-4D46-B3A2-414F4504580E}"/>
              </a:ext>
            </a:extLst>
          </p:cNvPr>
          <p:cNvSpPr>
            <a:spLocks noGrp="1"/>
          </p:cNvSpPr>
          <p:nvPr>
            <p:ph type="sldNum" sz="quarter" idx="12"/>
          </p:nvPr>
        </p:nvSpPr>
        <p:spPr/>
        <p:txBody>
          <a:bodyPr/>
          <a:lstStyle/>
          <a:p>
            <a:fld id="{225A70CE-8E64-4258-BC73-FA0553454C83}" type="slidenum">
              <a:rPr lang="en-US" smtClean="0"/>
              <a:t>‹#›</a:t>
            </a:fld>
            <a:endParaRPr lang="en-US"/>
          </a:p>
        </p:txBody>
      </p:sp>
    </p:spTree>
    <p:extLst>
      <p:ext uri="{BB962C8B-B14F-4D97-AF65-F5344CB8AC3E}">
        <p14:creationId xmlns:p14="http://schemas.microsoft.com/office/powerpoint/2010/main" val="406083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CCA6B86-04E4-45BA-AA06-0D9F8E066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016F666-6BCE-4B6A-9CBA-439728194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282175-D58C-4378-873E-A0D36DBDCB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D89F1-EA5E-477E-99E9-864E7137E48A}" type="datetimeFigureOut">
              <a:rPr lang="en-US" smtClean="0"/>
              <a:t>4/8/2020</a:t>
            </a:fld>
            <a:endParaRPr lang="en-US"/>
          </a:p>
        </p:txBody>
      </p:sp>
      <p:sp>
        <p:nvSpPr>
          <p:cNvPr id="5" name="Footer Placeholder 4">
            <a:extLst>
              <a:ext uri="{FF2B5EF4-FFF2-40B4-BE49-F238E27FC236}">
                <a16:creationId xmlns="" xmlns:a16="http://schemas.microsoft.com/office/drawing/2014/main" id="{2282555A-D41E-4592-9B5D-FB54B18220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2D7CECA-B9A7-46D4-8AF2-998FD4F90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A70CE-8E64-4258-BC73-FA0553454C83}" type="slidenum">
              <a:rPr lang="en-US" smtClean="0"/>
              <a:t>‹#›</a:t>
            </a:fld>
            <a:endParaRPr lang="en-US"/>
          </a:p>
        </p:txBody>
      </p:sp>
    </p:spTree>
    <p:extLst>
      <p:ext uri="{BB962C8B-B14F-4D97-AF65-F5344CB8AC3E}">
        <p14:creationId xmlns:p14="http://schemas.microsoft.com/office/powerpoint/2010/main" val="173405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A9C51E7F-A804-4B0F-808C-A9557752C899}"/>
              </a:ext>
            </a:extLst>
          </p:cNvPr>
          <p:cNvSpPr txBox="1"/>
          <p:nvPr/>
        </p:nvSpPr>
        <p:spPr>
          <a:xfrm>
            <a:off x="2288273" y="212789"/>
            <a:ext cx="7698475" cy="923330"/>
          </a:xfrm>
          <a:prstGeom prst="rect">
            <a:avLst/>
          </a:prstGeom>
          <a:noFill/>
        </p:spPr>
        <p:txBody>
          <a:bodyPr wrap="square" rtlCol="0">
            <a:spAutoFit/>
          </a:bodyPr>
          <a:lstStyle/>
          <a:p>
            <a:pPr algn="ctr"/>
            <a:r>
              <a:rPr lang="bn-IN" sz="5400" dirty="0">
                <a:ln w="0"/>
                <a:effectLst>
                  <a:outerShdw blurRad="38100" dist="38100" dir="2700000" algn="tl">
                    <a:srgbClr val="000000">
                      <a:alpha val="43137"/>
                    </a:srgbClr>
                  </a:outerShdw>
                </a:effectLst>
                <a:latin typeface="NikoshBAN" pitchFamily="2" charset="0"/>
                <a:cs typeface="NikoshBAN" pitchFamily="2" charset="0"/>
              </a:rPr>
              <a:t>আজকের পাঠে সবাইকে স্বাগত</a:t>
            </a:r>
            <a:endParaRPr lang="en-US"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 xmlns:a16="http://schemas.microsoft.com/office/drawing/2014/main" id="{14C8C51F-18F3-454B-BEF5-2A9C1E93F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809" y="1228452"/>
            <a:ext cx="7424382" cy="5211755"/>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3305434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1584" y="401781"/>
            <a:ext cx="3026311" cy="744627"/>
          </a:xfrm>
          <a:prstGeom prst="rect">
            <a:avLst/>
          </a:prstGeom>
          <a:noFill/>
        </p:spPr>
        <p:txBody>
          <a:bodyPr wrap="square" lIns="66865" tIns="33433" rIns="66865" bIns="33433" rtlCol="0">
            <a:spAutoFit/>
          </a:bodyPr>
          <a:lstStyle/>
          <a:p>
            <a:pPr algn="ctr"/>
            <a:r>
              <a:rPr lang="bn-IN"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a:t>
            </a:r>
            <a:endParaRPr lang="en-US"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3111475" y="5426410"/>
            <a:ext cx="5851282" cy="707886"/>
          </a:xfrm>
          <a:prstGeom prst="rect">
            <a:avLst/>
          </a:prstGeom>
        </p:spPr>
        <p:txBody>
          <a:bodyPr wrap="none">
            <a:spAutoFit/>
          </a:bodyPr>
          <a:lstStyle/>
          <a:p>
            <a:pPr marL="571500" indent="-571500">
              <a:buFont typeface="Wingdings" panose="05000000000000000000" pitchFamily="2" charset="2"/>
              <a:buChar char="q"/>
            </a:pPr>
            <a:r>
              <a:rPr lang="bn-IN" sz="40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a:t>
            </a:r>
            <a:r>
              <a:rPr lang="bn-IN" sz="40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bn-IN"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এর প্রকারভেদ গুলো</a:t>
            </a:r>
            <a:r>
              <a:rPr lang="en-US"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 </a:t>
            </a:r>
            <a:r>
              <a:rPr lang="bn-IN" sz="40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লে</a:t>
            </a:r>
            <a:r>
              <a:rPr lang="en-US" sz="40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খ</a:t>
            </a:r>
            <a:r>
              <a:rPr lang="bn-IN" sz="40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a:t>
            </a:r>
            <a:endParaRPr lang="en-US" sz="4000" dirty="0"/>
          </a:p>
        </p:txBody>
      </p:sp>
      <p:pic>
        <p:nvPicPr>
          <p:cNvPr id="10" name="Picture 9">
            <a:extLst>
              <a:ext uri="{FF2B5EF4-FFF2-40B4-BE49-F238E27FC236}">
                <a16:creationId xmlns="" xmlns:a16="http://schemas.microsoft.com/office/drawing/2014/main" id="{3B13C028-25EC-4065-B03B-58C22ABDE0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587" y="1474351"/>
            <a:ext cx="3839058" cy="371179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0896258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717006"/>
            <a:ext cx="12344400"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এগুলো হচ্ছে প্রাকৃতিক সম্পদ।</a:t>
            </a:r>
            <a:endParaRPr lang="en-US" sz="3600" dirty="0">
              <a:ln w="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a:extLst>
              <a:ext uri="{FF2B5EF4-FFF2-40B4-BE49-F238E27FC236}">
                <a16:creationId xmlns="" xmlns:a16="http://schemas.microsoft.com/office/drawing/2014/main" id="{8426B079-CA73-40A8-A30F-0F37B6E81215}"/>
              </a:ext>
            </a:extLst>
          </p:cNvPr>
          <p:cNvSpPr txBox="1"/>
          <p:nvPr/>
        </p:nvSpPr>
        <p:spPr>
          <a:xfrm>
            <a:off x="3500677" y="243479"/>
            <a:ext cx="5190646" cy="621517"/>
          </a:xfrm>
          <a:prstGeom prst="rect">
            <a:avLst/>
          </a:prstGeom>
          <a:noFill/>
        </p:spPr>
        <p:txBody>
          <a:bodyPr wrap="square" lIns="66865" tIns="33433" rIns="66865" bIns="33433" rtlCol="0">
            <a:spAutoFit/>
          </a:bodyPr>
          <a:lstStyle/>
          <a:p>
            <a:r>
              <a:rPr lang="bn-IN" sz="3600" dirty="0">
                <a:effectLst>
                  <a:outerShdw blurRad="38100" dist="38100" dir="2700000" algn="tl">
                    <a:srgbClr val="000000">
                      <a:alpha val="43137"/>
                    </a:srgbClr>
                  </a:outerShdw>
                </a:effectLst>
                <a:latin typeface="NikoshBAN" pitchFamily="2" charset="0"/>
                <a:cs typeface="NikoshBAN" pitchFamily="2" charset="0"/>
              </a:rPr>
              <a:t>ছবিগুলোতে কি কি দেখতে পাচ্ছ?</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 xmlns:a16="http://schemas.microsoft.com/office/drawing/2014/main" id="{9E399449-B901-42D6-991B-80DF9106C96A}"/>
              </a:ext>
            </a:extLst>
          </p:cNvPr>
          <p:cNvSpPr/>
          <p:nvPr/>
        </p:nvSpPr>
        <p:spPr>
          <a:xfrm>
            <a:off x="1449897" y="5070675"/>
            <a:ext cx="3097403" cy="646331"/>
          </a:xfrm>
          <a:prstGeom prst="rect">
            <a:avLst/>
          </a:prstGeom>
        </p:spPr>
        <p:txBody>
          <a:bodyPr wrap="squar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সূর্যের আলো</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Rectangle 10">
            <a:extLst>
              <a:ext uri="{FF2B5EF4-FFF2-40B4-BE49-F238E27FC236}">
                <a16:creationId xmlns="" xmlns:a16="http://schemas.microsoft.com/office/drawing/2014/main" id="{D569ED42-5554-4DA9-ACD8-C28F5AE2BA18}"/>
              </a:ext>
            </a:extLst>
          </p:cNvPr>
          <p:cNvSpPr/>
          <p:nvPr/>
        </p:nvSpPr>
        <p:spPr>
          <a:xfrm>
            <a:off x="6784506" y="5182787"/>
            <a:ext cx="4671491" cy="646331"/>
          </a:xfrm>
          <a:prstGeom prst="rect">
            <a:avLst/>
          </a:prstGeom>
        </p:spPr>
        <p:txBody>
          <a:bodyPr wrap="squar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মাটি</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a:extLst>
              <a:ext uri="{FF2B5EF4-FFF2-40B4-BE49-F238E27FC236}">
                <a16:creationId xmlns="" xmlns:a16="http://schemas.microsoft.com/office/drawing/2014/main" id="{8BFEBF7C-1EBD-4C4B-A8E1-4A4B0BA50B81}"/>
              </a:ext>
            </a:extLst>
          </p:cNvPr>
          <p:cNvSpPr txBox="1"/>
          <p:nvPr/>
        </p:nvSpPr>
        <p:spPr>
          <a:xfrm>
            <a:off x="4348006" y="243479"/>
            <a:ext cx="3495989" cy="621517"/>
          </a:xfrm>
          <a:prstGeom prst="rect">
            <a:avLst/>
          </a:prstGeom>
          <a:noFill/>
        </p:spPr>
        <p:txBody>
          <a:bodyPr wrap="square" lIns="66865" tIns="33433" rIns="66865" bIns="33433" rtlCol="0">
            <a:spAutoFit/>
          </a:bodyPr>
          <a:lstStyle/>
          <a:p>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a:t>
            </a:r>
            <a:r>
              <a:rPr lang="bn-BD"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সম্পদকে</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 বলে ?</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2" descr="Image result for sun light">
            <a:extLst>
              <a:ext uri="{FF2B5EF4-FFF2-40B4-BE49-F238E27FC236}">
                <a16:creationId xmlns="" xmlns:a16="http://schemas.microsoft.com/office/drawing/2014/main" id="{42F525A4-B8B0-4F65-8954-0F77CDBFE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5" y="1097711"/>
            <a:ext cx="4727010" cy="405179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4" name="Picture 4" descr="Image result for soil">
            <a:extLst>
              <a:ext uri="{FF2B5EF4-FFF2-40B4-BE49-F238E27FC236}">
                <a16:creationId xmlns="" xmlns:a16="http://schemas.microsoft.com/office/drawing/2014/main" id="{B123D72D-8A4B-4B0E-B547-CC277B790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987" y="1105230"/>
            <a:ext cx="4727010" cy="4051791"/>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xit" presetSubtype="2" fill="hold" grpId="1" nodeType="clickEffect">
                                  <p:stCondLst>
                                    <p:cond delay="0"/>
                                  </p:stCondLst>
                                  <p:childTnLst>
                                    <p:animEffect transition="out" filter="wipe(right)">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0176" y="321692"/>
            <a:ext cx="3911648" cy="646331"/>
          </a:xfrm>
          <a:prstGeom prst="rect">
            <a:avLst/>
          </a:prstGeom>
        </p:spPr>
        <p:txBody>
          <a:bodyPr wrap="none">
            <a:spAutoFit/>
          </a:bodyPr>
          <a:lstStyle/>
          <a:p>
            <a:pPr lvl="0"/>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 কি কি দেখছ</a:t>
            </a:r>
            <a:r>
              <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3" name="Picture 2" descr="Related image">
            <a:extLst>
              <a:ext uri="{FF2B5EF4-FFF2-40B4-BE49-F238E27FC236}">
                <a16:creationId xmlns="" xmlns:a16="http://schemas.microsoft.com/office/drawing/2014/main" id="{4C05204B-7685-4435-B2E8-6B96090AD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753" y="1540409"/>
            <a:ext cx="4252095" cy="3667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158" y="1533313"/>
            <a:ext cx="4281980" cy="3674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435290" y="5457040"/>
            <a:ext cx="2081019" cy="646331"/>
          </a:xfrm>
          <a:prstGeom prst="rect">
            <a:avLst/>
          </a:prstGeom>
        </p:spPr>
        <p:txBody>
          <a:bodyPr wrap="square">
            <a:spAutoFit/>
          </a:bodyPr>
          <a:lstStyle/>
          <a:p>
            <a:pPr lvl="0" algn="ctr"/>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খনিজ সম্পদ </a:t>
            </a:r>
            <a:endPar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7576009" y="5457040"/>
            <a:ext cx="2326278" cy="646331"/>
          </a:xfrm>
          <a:prstGeom prst="rect">
            <a:avLst/>
          </a:prstGeom>
        </p:spPr>
        <p:txBody>
          <a:bodyPr wrap="none">
            <a:spAutoFit/>
          </a:bodyPr>
          <a:lstStyle/>
          <a:p>
            <a:pPr lvl="0" algn="ctr"/>
            <a:r>
              <a:rPr lang="bn-IN"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জীবাশ্ম জ্বালানি</a:t>
            </a:r>
            <a:endParaRPr lang="en-US" sz="3600" dirty="0">
              <a:ln w="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3475799" y="6029425"/>
            <a:ext cx="4892685" cy="646331"/>
          </a:xfrm>
          <a:prstGeom prst="rect">
            <a:avLst/>
          </a:prstGeom>
        </p:spPr>
        <p:txBody>
          <a:bodyPr wrap="none">
            <a:spAutoFit/>
          </a:bodyPr>
          <a:lstStyle/>
          <a:p>
            <a:pPr marL="571500" lvl="0" indent="-571500" algn="ctr">
              <a:buFont typeface="Wingdings" panose="05000000000000000000" pitchFamily="2" charset="2"/>
              <a:buChar char="§"/>
            </a:pPr>
            <a:r>
              <a:rPr lang="bn-IN"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এগুলো হচ্ছে প্রাকৃতিক সম্পদ।</a:t>
            </a:r>
            <a:endParaRPr lang="en-US" sz="3600" dirty="0">
              <a:ln w="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294177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304662" y="4277164"/>
            <a:ext cx="5564229" cy="1421197"/>
            <a:chOff x="5715954" y="5299401"/>
            <a:chExt cx="5564229" cy="1421197"/>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3020" y="5479620"/>
              <a:ext cx="1196508" cy="11132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954" y="5539176"/>
              <a:ext cx="1146247" cy="118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7063787" y="5767068"/>
              <a:ext cx="605659" cy="725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307461" y="5299401"/>
              <a:ext cx="972722" cy="1293424"/>
              <a:chOff x="8409709" y="1676400"/>
              <a:chExt cx="3020291" cy="4294909"/>
            </a:xfrm>
          </p:grpSpPr>
          <p:sp>
            <p:nvSpPr>
              <p:cNvPr id="4" name="Rectangle 3"/>
              <p:cNvSpPr/>
              <p:nvPr/>
            </p:nvSpPr>
            <p:spPr>
              <a:xfrm>
                <a:off x="8409709" y="3847089"/>
                <a:ext cx="3020291" cy="21242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8409709" y="1676400"/>
                <a:ext cx="3020291" cy="2170689"/>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Rectangle 5"/>
              <p:cNvSpPr/>
              <p:nvPr/>
            </p:nvSpPr>
            <p:spPr>
              <a:xfrm>
                <a:off x="9601200" y="4544291"/>
                <a:ext cx="734291" cy="14270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Rectangle 6"/>
              <p:cNvSpPr/>
              <p:nvPr/>
            </p:nvSpPr>
            <p:spPr>
              <a:xfrm>
                <a:off x="8756073" y="4738255"/>
                <a:ext cx="554182" cy="5195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Rectangle 7"/>
              <p:cNvSpPr/>
              <p:nvPr/>
            </p:nvSpPr>
            <p:spPr>
              <a:xfrm>
                <a:off x="10661073" y="4738255"/>
                <a:ext cx="540327" cy="5195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0" name="Right Arrow 9"/>
            <p:cNvSpPr/>
            <p:nvPr/>
          </p:nvSpPr>
          <p:spPr>
            <a:xfrm>
              <a:off x="9240981" y="5794959"/>
              <a:ext cx="748145" cy="669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84909" y="845127"/>
            <a:ext cx="5791200" cy="560749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মানুষের তৈরি সম্পদই হলো মানবসৃষ্ট সম্পদ।কাগজ, প্লাস্টিক,কাঁচ,বিদ্যুৎ ইত্যাদি হলো </a:t>
            </a:r>
            <a:r>
              <a:rPr lang="bn-IN" sz="36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 ও আসে প্রাকৃতিক সম্পদ থেকে।গাছ থেকে পাওয়া কাঠ দিয়ে আমরা ঘরবাড়ি তৈরি করি।আবার,বালি কেউ তৈরি করে না।বালি প্রকৃতিতে পাওয়া যায়।আর এই বালি থেকে কাঁচ তৈরি হয়।মানবসম্পদ আবার অন্য সম্পদ তৈরিতে ব্যবহার করা হয়।</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9" name="Group 18"/>
          <p:cNvGrpSpPr/>
          <p:nvPr/>
        </p:nvGrpSpPr>
        <p:grpSpPr>
          <a:xfrm>
            <a:off x="6494061" y="1632320"/>
            <a:ext cx="5091842" cy="1092151"/>
            <a:chOff x="6682653" y="1592729"/>
            <a:chExt cx="5091842" cy="1092151"/>
          </a:xfrm>
        </p:grpSpPr>
        <p:sp>
          <p:nvSpPr>
            <p:cNvPr id="21" name="Right Arrow 20"/>
            <p:cNvSpPr/>
            <p:nvPr/>
          </p:nvSpPr>
          <p:spPr>
            <a:xfrm>
              <a:off x="9890911" y="1862530"/>
              <a:ext cx="706582" cy="491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440" y="1665273"/>
              <a:ext cx="909380" cy="1019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2344" y="1592729"/>
              <a:ext cx="1092151" cy="10921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82653" y="1632320"/>
              <a:ext cx="969818" cy="1052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ight Arrow 16"/>
            <p:cNvSpPr/>
            <p:nvPr/>
          </p:nvSpPr>
          <p:spPr>
            <a:xfrm>
              <a:off x="7805741" y="1841749"/>
              <a:ext cx="675041" cy="512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151418" y="997527"/>
            <a:ext cx="5870719" cy="5455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46585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4470" y="132052"/>
            <a:ext cx="3819925" cy="898516"/>
          </a:xfrm>
          <a:prstGeom prst="rect">
            <a:avLst/>
          </a:prstGeom>
          <a:noFill/>
        </p:spPr>
        <p:txBody>
          <a:bodyPr wrap="square" lIns="66865" tIns="33433" rIns="66865" bIns="33433" rtlCol="0">
            <a:spAutoFit/>
          </a:bodyPr>
          <a:lstStyle/>
          <a:p>
            <a:pPr algn="ctr"/>
            <a:r>
              <a:rPr lang="bn-IN" sz="54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a:t>
            </a:r>
            <a:r>
              <a:rPr lang="bn-IN"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835" y="1167045"/>
            <a:ext cx="4374832" cy="4004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263143" y="5626056"/>
            <a:ext cx="10030310" cy="707886"/>
          </a:xfrm>
          <a:prstGeom prst="rect">
            <a:avLst/>
          </a:prstGeom>
        </p:spPr>
        <p:txBody>
          <a:bodyPr wrap="none">
            <a:spAutoFit/>
          </a:bodyPr>
          <a:lstStyle/>
          <a:p>
            <a:r>
              <a:rPr lang="bn-IN" sz="4000" dirty="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প্রাকৃতিক সম্পদ ও মানবসৃষ্ট </a:t>
            </a:r>
            <a:r>
              <a:rPr lang="bn-IN" sz="4000"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itchFamily="2" charset="0"/>
              </a:rPr>
              <a:t>সম্পদ কী?৩টি করে উদাহরণ দাও।</a:t>
            </a:r>
            <a:endParaRPr lang="en-US" sz="4000" dirty="0"/>
          </a:p>
        </p:txBody>
      </p:sp>
    </p:spTree>
    <p:extLst>
      <p:ext uri="{BB962C8B-B14F-4D97-AF65-F5344CB8AC3E}">
        <p14:creationId xmlns:p14="http://schemas.microsoft.com/office/powerpoint/2010/main" val="3553465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2168" y="257057"/>
            <a:ext cx="6227664" cy="8061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6865" tIns="33433" rIns="66865" bIns="33433">
            <a:spAutoFit/>
          </a:bodyPr>
          <a:lstStyle/>
          <a:p>
            <a:pPr algn="ctr"/>
            <a:r>
              <a:rPr lang="en-US" sz="4800"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পাঠ্য</a:t>
            </a:r>
            <a:r>
              <a:rPr lang="bn-BD" sz="48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বইয়ের সাথে সংযোগ </a:t>
            </a:r>
          </a:p>
        </p:txBody>
      </p:sp>
      <p:sp>
        <p:nvSpPr>
          <p:cNvPr id="6" name="TextBox 5">
            <a:extLst>
              <a:ext uri="{FF2B5EF4-FFF2-40B4-BE49-F238E27FC236}">
                <a16:creationId xmlns="" xmlns:a16="http://schemas.microsoft.com/office/drawing/2014/main" id="{48AC7B31-823D-4C1E-A076-A5DE51A3C3DA}"/>
              </a:ext>
            </a:extLst>
          </p:cNvPr>
          <p:cNvSpPr txBox="1"/>
          <p:nvPr/>
        </p:nvSpPr>
        <p:spPr>
          <a:xfrm>
            <a:off x="-78828" y="1001536"/>
            <a:ext cx="12349655"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571500" indent="-571500" algn="ctr">
              <a:buFont typeface="Wingdings" panose="05000000000000000000" pitchFamily="2" charset="2"/>
              <a:buChar char="q"/>
            </a:pP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a:t>
            </a: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 বিজ্ঞান</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বইয়ের</a:t>
            </a: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৮৯ ও ৯০ নং </a:t>
            </a:r>
            <a:r>
              <a:rPr lang="bn-BD"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পৃষ্ঠা খুলে মনযোগ সহকারে পড়</a:t>
            </a:r>
            <a:r>
              <a:rPr lang="bn-IN"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 xmlns:a16="http://schemas.microsoft.com/office/drawing/2014/main" id="{062F1A46-9646-4FD9-ADC8-D213A2284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856" y="1807719"/>
            <a:ext cx="4104291" cy="4277770"/>
          </a:xfrm>
          <a:prstGeom prst="rect">
            <a:avLst/>
          </a:prstGeom>
          <a:ln>
            <a:solidFill>
              <a:schemeClr val="accent6">
                <a:lumMod val="75000"/>
              </a:schemeClr>
            </a:solidFill>
          </a:ln>
          <a:effectLst>
            <a:outerShdw blurRad="63500" sx="102000" sy="102000" algn="ctr" rotWithShape="0">
              <a:prstClr val="black">
                <a:alpha val="40000"/>
              </a:prstClr>
            </a:outerShdw>
          </a:effectLst>
        </p:spPr>
      </p:pic>
      <p:pic>
        <p:nvPicPr>
          <p:cNvPr id="8" name="Picture 7">
            <a:extLst>
              <a:ext uri="{FF2B5EF4-FFF2-40B4-BE49-F238E27FC236}">
                <a16:creationId xmlns="" xmlns:a16="http://schemas.microsoft.com/office/drawing/2014/main" id="{C021DDA8-0D43-4F6E-849C-888AB50A2E4A}"/>
              </a:ext>
            </a:extLst>
          </p:cNvPr>
          <p:cNvPicPr>
            <a:picLocks noChangeAspect="1"/>
          </p:cNvPicPr>
          <p:nvPr/>
        </p:nvPicPr>
        <p:blipFill rotWithShape="1">
          <a:blip r:embed="rId3">
            <a:extLst>
              <a:ext uri="{28A0092B-C50C-407E-A947-70E740481C1C}">
                <a14:useLocalDpi xmlns:a14="http://schemas.microsoft.com/office/drawing/2010/main" val="0"/>
              </a:ext>
            </a:extLst>
          </a:blip>
          <a:srcRect t="4983" b="4983"/>
          <a:stretch/>
        </p:blipFill>
        <p:spPr>
          <a:xfrm>
            <a:off x="2458409" y="1807719"/>
            <a:ext cx="3791447" cy="4277771"/>
          </a:xfrm>
          <a:prstGeom prst="rect">
            <a:avLst/>
          </a:prstGeom>
          <a:ln>
            <a:solidFill>
              <a:schemeClr val="accent6">
                <a:lumMod val="7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0857571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6035" y="182807"/>
            <a:ext cx="5403273" cy="898516"/>
          </a:xfrm>
          <a:prstGeom prst="rect">
            <a:avLst/>
          </a:prstGeom>
          <a:noFill/>
        </p:spPr>
        <p:txBody>
          <a:bodyPr wrap="square" lIns="66865" tIns="33433" rIns="66865" bIns="33433" rtlCol="0">
            <a:spAutoFit/>
          </a:bodyPr>
          <a:lstStyle/>
          <a:p>
            <a:pPr algn="ctr"/>
            <a:r>
              <a:rPr lang="bn-IN"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60219" y="1138009"/>
            <a:ext cx="6608618" cy="559961"/>
          </a:xfrm>
          <a:prstGeom prst="rect">
            <a:avLst/>
          </a:prstGeom>
          <a:noFill/>
        </p:spPr>
        <p:txBody>
          <a:bodyPr wrap="square" lIns="66865" tIns="33433" rIns="66865" bIns="33433" rtlCol="0">
            <a:spAutoFit/>
          </a:bodyPr>
          <a:lstStyle/>
          <a:p>
            <a:pPr marL="457200" indent="-457200" algn="ctr">
              <a:buFont typeface="Wingdings" pitchFamily="2" charset="2"/>
              <a:buChar char="Ø"/>
            </a:pPr>
            <a:r>
              <a:rPr lang="bn-IN" sz="32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সঠিক উত্তরটিতে টিক চিহ্ন দাওঃ</a:t>
            </a:r>
            <a:endParaRPr lang="en-US" sz="32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9274" y="2156929"/>
            <a:ext cx="6109854" cy="498406"/>
          </a:xfrm>
          <a:prstGeom prst="rect">
            <a:avLst/>
          </a:prstGeom>
          <a:noFill/>
        </p:spPr>
        <p:txBody>
          <a:bodyPr wrap="square" lIns="66865" tIns="33433" rIns="66865" bIns="33433" rtlCol="0">
            <a:spAutoFit/>
          </a:bodyPr>
          <a:lstStyle/>
          <a:p>
            <a:pPr marL="571500" indent="-571500" algn="ctr">
              <a:buFont typeface="Arial" pitchFamily="34" charset="0"/>
              <a:buChar char="•"/>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প্রাকৃতিক সম্পদ?</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014844" y="2666448"/>
            <a:ext cx="1551710" cy="498406"/>
          </a:xfrm>
          <a:prstGeom prst="rect">
            <a:avLst/>
          </a:prstGeom>
          <a:noFill/>
        </p:spPr>
        <p:txBody>
          <a:bodyPr wrap="square" lIns="66865" tIns="33433" rIns="66865" bIns="33433" rtlCol="0">
            <a:spAutoFit/>
          </a:bodyPr>
          <a:lstStyle/>
          <a:p>
            <a:pPr marL="742950" indent="-742950" algn="ctr">
              <a:buFont typeface="+mj-lt"/>
              <a:buAutoNum type="arabicPeriod"/>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2327565" y="2662873"/>
            <a:ext cx="2189018" cy="498406"/>
          </a:xfrm>
          <a:prstGeom prst="rect">
            <a:avLst/>
          </a:prstGeom>
          <a:noFill/>
        </p:spPr>
        <p:txBody>
          <a:bodyPr wrap="square" lIns="66865" tIns="33433" rIns="66865" bIns="33433" rtlCol="0">
            <a:spAutoFit/>
          </a:bodyPr>
          <a:lstStyle/>
          <a:p>
            <a:pPr marL="742950" indent="-742950" algn="ctr">
              <a:buFont typeface="+mj-lt"/>
              <a:buAutoNum type="arabicPeriod" startAt="2"/>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কাগজ</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561109" y="3129369"/>
            <a:ext cx="2382981" cy="498406"/>
          </a:xfrm>
          <a:prstGeom prst="rect">
            <a:avLst/>
          </a:prstGeom>
          <a:noFill/>
        </p:spPr>
        <p:txBody>
          <a:bodyPr wrap="square" lIns="66865" tIns="33433" rIns="66865" bIns="33433" rtlCol="0">
            <a:spAutoFit/>
          </a:bodyPr>
          <a:lstStyle/>
          <a:p>
            <a:pPr marL="742950" indent="-742950" algn="ctr">
              <a:buFont typeface="+mj-lt"/>
              <a:buAutoNum type="arabicPeriod" startAt="3"/>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2327565" y="3161279"/>
            <a:ext cx="2272145" cy="498406"/>
          </a:xfrm>
          <a:prstGeom prst="rect">
            <a:avLst/>
          </a:prstGeom>
          <a:noFill/>
        </p:spPr>
        <p:txBody>
          <a:bodyPr wrap="square" lIns="66865" tIns="33433" rIns="66865" bIns="33433" rtlCol="0">
            <a:spAutoFit/>
          </a:bodyPr>
          <a:lstStyle/>
          <a:p>
            <a:pPr marL="742950" indent="-742950" algn="ctr">
              <a:buFont typeface="+mj-lt"/>
              <a:buAutoNum type="arabicPeriod" startAt="4"/>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বিদ্যুত</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311727" y="3583769"/>
            <a:ext cx="4509655" cy="498406"/>
          </a:xfrm>
          <a:prstGeom prst="rect">
            <a:avLst/>
          </a:prstGeom>
          <a:noFill/>
        </p:spPr>
        <p:txBody>
          <a:bodyPr wrap="square" lIns="66865" tIns="33433" rIns="66865" bIns="33433" rtlCol="0">
            <a:spAutoFit/>
          </a:bodyPr>
          <a:lstStyle/>
          <a:p>
            <a:pPr marL="571500" indent="-571500" algn="ctr">
              <a:buFont typeface="Arial" pitchFamily="34" charset="0"/>
              <a:buChar char="•"/>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 সম্পদটি সীমিত?</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819151" y="4082175"/>
            <a:ext cx="2254827" cy="498406"/>
          </a:xfrm>
          <a:prstGeom prst="rect">
            <a:avLst/>
          </a:prstGeom>
          <a:noFill/>
        </p:spPr>
        <p:txBody>
          <a:bodyPr wrap="square" lIns="66865" tIns="33433" rIns="66865" bIns="33433" rtlCol="0">
            <a:spAutoFit/>
          </a:bodyPr>
          <a:lstStyle/>
          <a:p>
            <a:pPr marL="514350" indent="-514350" algn="ctr">
              <a:buFont typeface="+mj-lt"/>
              <a:buAutoNum type="arabicPeriod"/>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সুর্যের আলো</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2750126" y="4082175"/>
            <a:ext cx="2632364" cy="498406"/>
          </a:xfrm>
          <a:prstGeom prst="rect">
            <a:avLst/>
          </a:prstGeom>
          <a:noFill/>
        </p:spPr>
        <p:txBody>
          <a:bodyPr wrap="square" lIns="66865" tIns="33433" rIns="66865" bIns="33433" rtlCol="0">
            <a:spAutoFit/>
          </a:bodyPr>
          <a:lstStyle/>
          <a:p>
            <a:pPr marL="514350" indent="-514350" algn="ctr">
              <a:buFont typeface="+mj-lt"/>
              <a:buAutoNum type="arabicPeriod" startAt="2"/>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কয়লা</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2999508" y="4718228"/>
            <a:ext cx="2133600" cy="498406"/>
          </a:xfrm>
          <a:prstGeom prst="rect">
            <a:avLst/>
          </a:prstGeom>
          <a:noFill/>
        </p:spPr>
        <p:txBody>
          <a:bodyPr wrap="square" lIns="66865" tIns="33433" rIns="66865" bIns="33433" rtlCol="0">
            <a:spAutoFit/>
          </a:bodyPr>
          <a:lstStyle/>
          <a:p>
            <a:pPr marL="514350" indent="-514350" algn="ctr">
              <a:buFont typeface="+mj-lt"/>
              <a:buAutoNum type="arabicPeriod" startAt="4"/>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997526" y="4718228"/>
            <a:ext cx="1233055" cy="498406"/>
          </a:xfrm>
          <a:prstGeom prst="rect">
            <a:avLst/>
          </a:prstGeom>
          <a:noFill/>
        </p:spPr>
        <p:txBody>
          <a:bodyPr wrap="square" lIns="66865" tIns="33433" rIns="66865" bIns="33433" rtlCol="0">
            <a:spAutoFit/>
          </a:bodyPr>
          <a:lstStyle/>
          <a:p>
            <a:pPr marL="514350" indent="-514350" algn="ctr">
              <a:buFont typeface="+mj-lt"/>
              <a:buAutoNum type="arabicPeriod" startAt="3"/>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6515099" y="1658523"/>
            <a:ext cx="5008418" cy="498406"/>
          </a:xfrm>
          <a:prstGeom prst="rect">
            <a:avLst/>
          </a:prstGeom>
          <a:noFill/>
        </p:spPr>
        <p:txBody>
          <a:bodyPr wrap="square" lIns="66865" tIns="33433" rIns="66865" bIns="33433" rtlCol="0">
            <a:spAutoFit/>
          </a:bodyPr>
          <a:lstStyle/>
          <a:p>
            <a:pPr marL="514350" indent="-514350" algn="ctr">
              <a:buFont typeface="Arial" pitchFamily="34" charset="0"/>
              <a:buChar char="•"/>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মানবসৃষ্ট সম্পদ</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p:cNvSpPr txBox="1"/>
          <p:nvPr/>
        </p:nvSpPr>
        <p:spPr>
          <a:xfrm>
            <a:off x="6781797" y="2198819"/>
            <a:ext cx="2549235" cy="498406"/>
          </a:xfrm>
          <a:prstGeom prst="rect">
            <a:avLst/>
          </a:prstGeom>
          <a:noFill/>
        </p:spPr>
        <p:txBody>
          <a:bodyPr wrap="square" lIns="66865" tIns="33433" rIns="66865" bIns="33433" rtlCol="0">
            <a:spAutoFit/>
          </a:bodyPr>
          <a:lstStyle/>
          <a:p>
            <a:pPr marL="514350" indent="-514350" algn="ctr">
              <a:buFont typeface="+mj-lt"/>
              <a:buAutoNum type="arabicPeriod"/>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পাথর</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9331032" y="2198819"/>
            <a:ext cx="1981200" cy="498406"/>
          </a:xfrm>
          <a:prstGeom prst="rect">
            <a:avLst/>
          </a:prstGeom>
          <a:noFill/>
        </p:spPr>
        <p:txBody>
          <a:bodyPr wrap="square" lIns="66865" tIns="33433" rIns="66865" bIns="33433" rtlCol="0">
            <a:spAutoFit/>
          </a:bodyPr>
          <a:lstStyle/>
          <a:p>
            <a:pPr marL="514350" indent="-514350" algn="ctr">
              <a:buFont typeface="+mj-lt"/>
              <a:buAutoNum type="arabicPeriod" startAt="2"/>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পশুপাখি</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7031178" y="2768972"/>
            <a:ext cx="2299854" cy="498406"/>
          </a:xfrm>
          <a:prstGeom prst="rect">
            <a:avLst/>
          </a:prstGeom>
          <a:noFill/>
        </p:spPr>
        <p:txBody>
          <a:bodyPr wrap="square" lIns="66865" tIns="33433" rIns="66865" bIns="33433" rtlCol="0">
            <a:spAutoFit/>
          </a:bodyPr>
          <a:lstStyle/>
          <a:p>
            <a:pPr marL="514350" indent="-514350" algn="ctr">
              <a:buFont typeface="+mj-lt"/>
              <a:buAutoNum type="arabicPeriod" startAt="3"/>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গাছ-পালা</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9331032" y="2760808"/>
            <a:ext cx="1607127" cy="498406"/>
          </a:xfrm>
          <a:prstGeom prst="rect">
            <a:avLst/>
          </a:prstGeom>
          <a:noFill/>
        </p:spPr>
        <p:txBody>
          <a:bodyPr wrap="square" lIns="66865" tIns="33433" rIns="66865" bIns="33433" rtlCol="0">
            <a:spAutoFit/>
          </a:bodyPr>
          <a:lstStyle/>
          <a:p>
            <a:pPr marL="514350" indent="-514350" algn="ctr">
              <a:buFont typeface="+mj-lt"/>
              <a:buAutoNum type="arabicPeriod" startAt="4"/>
            </a:pPr>
            <a:r>
              <a:rPr lang="bn-IN"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endParaRPr lang="en-US" sz="28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12949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5" presetClass="emph" presetSubtype="0" grpId="1" nodeType="clickEffect">
                                  <p:stCondLst>
                                    <p:cond delay="0"/>
                                  </p:stCondLst>
                                  <p:iterate type="lt">
                                    <p:tmAbs val="25"/>
                                  </p:iterate>
                                  <p:childTnLst>
                                    <p:set>
                                      <p:cBhvr override="childStyle">
                                        <p:cTn id="33" dur="indefinite"/>
                                        <p:tgtEl>
                                          <p:spTgt spid="5"/>
                                        </p:tgtEl>
                                        <p:attrNameLst>
                                          <p:attrName>style.fontWeight</p:attrName>
                                        </p:attrNameLst>
                                      </p:cBhvr>
                                      <p:to>
                                        <p:strVal val="bold"/>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iterate type="lt">
                                    <p:tmPct val="0"/>
                                  </p:iterate>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mph" presetSubtype="0" grpId="1" nodeType="clickEffect">
                                  <p:stCondLst>
                                    <p:cond delay="0"/>
                                  </p:stCondLst>
                                  <p:iterate type="lt">
                                    <p:tmAbs val="25"/>
                                  </p:iterate>
                                  <p:childTnLst>
                                    <p:set>
                                      <p:cBhvr override="childStyle">
                                        <p:cTn id="64" dur="indefinite"/>
                                        <p:tgtEl>
                                          <p:spTgt spid="11"/>
                                        </p:tgtEl>
                                        <p:attrNameLst>
                                          <p:attrName>style.fontWeight</p:attrName>
                                        </p:attrNameLst>
                                      </p:cBhvr>
                                      <p:to>
                                        <p:strVal val="bold"/>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par>
                                <p:cTn id="87" presetID="53" presetClass="entr" presetSubtype="16" fill="hold" grpId="0" nodeType="withEffect">
                                  <p:stCondLst>
                                    <p:cond delay="0"/>
                                  </p:stCondLst>
                                  <p:iterate type="lt">
                                    <p:tmPct val="0"/>
                                  </p:iterate>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15" presetClass="emph" presetSubtype="0" grpId="1" nodeType="clickEffect">
                                  <p:stCondLst>
                                    <p:cond delay="0"/>
                                  </p:stCondLst>
                                  <p:iterate type="lt">
                                    <p:tmAbs val="25"/>
                                  </p:iterate>
                                  <p:childTnLst>
                                    <p:set>
                                      <p:cBhvr override="childStyle">
                                        <p:cTn id="95" dur="indefinite"/>
                                        <p:tgtEl>
                                          <p:spTgt spid="1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7" grpId="0"/>
      <p:bldP spid="8" grpId="0"/>
      <p:bldP spid="9" grpId="0"/>
      <p:bldP spid="10" grpId="0"/>
      <p:bldP spid="11" grpId="0"/>
      <p:bldP spid="11" grpId="1"/>
      <p:bldP spid="12" grpId="0"/>
      <p:bldP spid="13" grpId="0"/>
      <p:bldP spid="14" grpId="0"/>
      <p:bldP spid="15" grpId="0"/>
      <p:bldP spid="16" grpId="0"/>
      <p:bldP spid="17" grpId="0"/>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7382" y="290945"/>
            <a:ext cx="5763491" cy="898516"/>
          </a:xfrm>
          <a:prstGeom prst="rect">
            <a:avLst/>
          </a:prstGeom>
          <a:noFill/>
        </p:spPr>
        <p:txBody>
          <a:bodyPr wrap="square" lIns="66865" tIns="33433" rIns="66865" bIns="33433" rtlCol="0">
            <a:spAutoFit/>
          </a:bodyPr>
          <a:lstStyle/>
          <a:p>
            <a:pPr algn="ctr"/>
            <a:r>
              <a:rPr lang="bn-IN"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77091" y="1842655"/>
            <a:ext cx="6844145" cy="1729512"/>
          </a:xfrm>
          <a:prstGeom prst="rect">
            <a:avLst/>
          </a:prstGeom>
          <a:noFill/>
        </p:spPr>
        <p:txBody>
          <a:bodyPr wrap="square" lIns="66865" tIns="33433" rIns="66865" bIns="33433" rtlCol="0">
            <a:spAutoFit/>
          </a:bodyPr>
          <a:lstStyle/>
          <a:p>
            <a:pPr marL="742950" indent="-742950">
              <a:buFont typeface="+mj-lt"/>
              <a:buAutoNum type="arabicPeriod"/>
            </a:pP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 কী?৩টি মানবসৃষ্ট সম্পদের নাম লিখ।</a:t>
            </a:r>
          </a:p>
          <a:p>
            <a:pPr marL="742950" indent="-742950">
              <a:buFont typeface="+mj-lt"/>
              <a:buAutoNum type="arabicPeriod"/>
            </a:pP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 কোথা থেকে আসে?</a:t>
            </a:r>
          </a:p>
        </p:txBody>
      </p:sp>
      <p:sp>
        <p:nvSpPr>
          <p:cNvPr id="4" name="TextBox 3"/>
          <p:cNvSpPr txBox="1"/>
          <p:nvPr/>
        </p:nvSpPr>
        <p:spPr>
          <a:xfrm>
            <a:off x="3505199" y="290945"/>
            <a:ext cx="4447309" cy="898516"/>
          </a:xfrm>
          <a:prstGeom prst="rect">
            <a:avLst/>
          </a:prstGeom>
          <a:noFill/>
        </p:spPr>
        <p:txBody>
          <a:bodyPr wrap="square" lIns="66865" tIns="33433" rIns="66865" bIns="33433" rtlCol="0">
            <a:spAutoFit/>
          </a:bodyPr>
          <a:lstStyle/>
          <a:p>
            <a:pPr algn="ctr"/>
            <a:r>
              <a:rPr lang="bn-IN"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মিলিয়ে নিই</a:t>
            </a:r>
            <a:endParaRPr lang="en-US" sz="5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341418" y="1549772"/>
            <a:ext cx="5832764" cy="1729512"/>
          </a:xfrm>
          <a:prstGeom prst="rect">
            <a:avLst/>
          </a:prstGeom>
          <a:noFill/>
        </p:spPr>
        <p:txBody>
          <a:bodyPr wrap="square" lIns="66865" tIns="33433" rIns="66865" bIns="33433" rtlCol="0">
            <a:spAutoFit/>
          </a:bodyPr>
          <a:lstStyle/>
          <a:p>
            <a:pPr marL="742950" indent="-742950" algn="ctr">
              <a:buFont typeface="+mj-lt"/>
              <a:buAutoNum type="arabicPeriod"/>
            </a:pP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মানুষের তৈরি সম্পদই মানবসৃষ্ট সম্পদ।৩টি মানবসৃষ্ট সম্পদের নাম হলো কাঁচ,কাঠ,কাগজ।</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2583872" y="3746594"/>
            <a:ext cx="5347855" cy="1175515"/>
          </a:xfrm>
          <a:prstGeom prst="rect">
            <a:avLst/>
          </a:prstGeom>
          <a:noFill/>
        </p:spPr>
        <p:txBody>
          <a:bodyPr wrap="square" lIns="66865" tIns="33433" rIns="66865" bIns="33433" rtlCol="0">
            <a:spAutoFit/>
          </a:bodyPr>
          <a:lstStyle/>
          <a:p>
            <a:pPr marL="742950" indent="-742950" algn="ctr">
              <a:buFont typeface="+mj-lt"/>
              <a:buAutoNum type="arabicPeriod" startAt="2"/>
            </a:pP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মানবসৃষ্ট সম্পদ আসে প্রাকৃতিক সম্পদ থেকে।</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40747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6" presetClass="exit" presetSubtype="21" fill="hold" grpId="0" nodeType="withEffect">
                                  <p:stCondLst>
                                    <p:cond delay="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iterate type="lt">
                                    <p:tmPct val="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iterate type="lt">
                                    <p:tmPct val="0"/>
                                  </p:iterate>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mph" presetSubtype="0" grpId="1" nodeType="clickEffect">
                                  <p:stCondLst>
                                    <p:cond delay="0"/>
                                  </p:stCondLst>
                                  <p:iterate type="lt">
                                    <p:tmAbs val="25"/>
                                  </p:iterate>
                                  <p:childTnLst>
                                    <p:set>
                                      <p:cBhvr override="childStyle">
                                        <p:cTn id="36" dur="indefinite"/>
                                        <p:tgtEl>
                                          <p:spTgt spid="5"/>
                                        </p:tgtEl>
                                        <p:attrNameLst>
                                          <p:attrName>style.fontWeight</p:attrName>
                                        </p:attrNameLst>
                                      </p:cBhvr>
                                      <p:to>
                                        <p:strVal val="bold"/>
                                      </p:to>
                                    </p:set>
                                  </p:childTnLst>
                                </p:cTn>
                              </p:par>
                            </p:childTnLst>
                          </p:cTn>
                        </p:par>
                      </p:childTnLst>
                    </p:cTn>
                  </p:par>
                  <p:par>
                    <p:cTn id="37" fill="hold">
                      <p:stCondLst>
                        <p:cond delay="indefinite"/>
                      </p:stCondLst>
                      <p:childTnLst>
                        <p:par>
                          <p:cTn id="38" fill="hold">
                            <p:stCondLst>
                              <p:cond delay="0"/>
                            </p:stCondLst>
                            <p:childTnLst>
                              <p:par>
                                <p:cTn id="39" presetID="15" presetClass="emph" presetSubtype="0" grpId="1" nodeType="clickEffect">
                                  <p:stCondLst>
                                    <p:cond delay="0"/>
                                  </p:stCondLst>
                                  <p:iterate type="lt">
                                    <p:tmAbs val="25"/>
                                  </p:iterate>
                                  <p:childTnLst>
                                    <p:set>
                                      <p:cBhvr override="childStyle">
                                        <p:cTn id="40"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p:bldP spid="5" grpId="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779" y="1365305"/>
            <a:ext cx="11698014" cy="1175515"/>
          </a:xfrm>
          <a:prstGeom prst="rect">
            <a:avLst/>
          </a:prstGeom>
          <a:noFill/>
          <a:ln>
            <a:noFill/>
          </a:ln>
        </p:spPr>
        <p:txBody>
          <a:bodyPr wrap="square" lIns="66865" tIns="33433" rIns="66865" bIns="33433"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lgn="ctr">
              <a:buFont typeface="Wingdings" panose="05000000000000000000" pitchFamily="2" charset="2"/>
              <a:buChar char="§"/>
            </a:pPr>
            <a:r>
              <a:rPr lang="bn-IN" sz="3600" dirty="0">
                <a:effectLst>
                  <a:outerShdw blurRad="38100" dist="38100" dir="2700000" algn="tl">
                    <a:srgbClr val="000000">
                      <a:alpha val="43137"/>
                    </a:srgbClr>
                  </a:outerShdw>
                </a:effectLst>
                <a:latin typeface="NikoshBAN" pitchFamily="2" charset="0"/>
                <a:cs typeface="NikoshBAN" pitchFamily="2" charset="0"/>
              </a:rPr>
              <a:t>একটি বাড়ি তৈরি করতে তোমার কোন কোন প্রাকৃতিক সম্পদ প্রয়োজন হবে তার একটি তালিকা বাড়ি থেকে লিখে নিয়ে আসবে। </a:t>
            </a:r>
            <a:endParaRPr lang="en-US" sz="3600" dirty="0">
              <a:effectLst>
                <a:outerShdw blurRad="38100" dist="38100" dir="2700000" algn="tl">
                  <a:srgbClr val="000000">
                    <a:alpha val="43137"/>
                  </a:srgbClr>
                </a:outerShdw>
              </a:effectLst>
            </a:endParaRPr>
          </a:p>
        </p:txBody>
      </p:sp>
      <p:sp>
        <p:nvSpPr>
          <p:cNvPr id="5" name="TextBox 4">
            <a:extLst>
              <a:ext uri="{FF2B5EF4-FFF2-40B4-BE49-F238E27FC236}">
                <a16:creationId xmlns="" xmlns:a16="http://schemas.microsoft.com/office/drawing/2014/main" id="{6CC0E515-0D77-4C2F-8A88-013E23CDEFCB}"/>
              </a:ext>
            </a:extLst>
          </p:cNvPr>
          <p:cNvSpPr txBox="1"/>
          <p:nvPr/>
        </p:nvSpPr>
        <p:spPr>
          <a:xfrm>
            <a:off x="4038600" y="211388"/>
            <a:ext cx="4114800" cy="1015663"/>
          </a:xfrm>
          <a:prstGeom prst="rect">
            <a:avLst/>
          </a:prstGeom>
          <a:noFill/>
        </p:spPr>
        <p:txBody>
          <a:bodyPr wrap="square" rtlCol="0">
            <a:spAutoFit/>
          </a:bodyPr>
          <a:lstStyle/>
          <a:p>
            <a:pPr algn="ctr"/>
            <a:r>
              <a:rPr lang="bn-IN" sz="60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60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9" name="Picture 2" descr="Image result for house">
            <a:extLst>
              <a:ext uri="{FF2B5EF4-FFF2-40B4-BE49-F238E27FC236}">
                <a16:creationId xmlns="" xmlns:a16="http://schemas.microsoft.com/office/drawing/2014/main" id="{7AD94C3D-EF78-4803-A719-55D0B3983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2859978"/>
            <a:ext cx="573405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6790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49DF3A6-E383-4776-81B3-C65D3A08B5D7}"/>
              </a:ext>
            </a:extLst>
          </p:cNvPr>
          <p:cNvSpPr/>
          <p:nvPr/>
        </p:nvSpPr>
        <p:spPr>
          <a:xfrm>
            <a:off x="4185861" y="207680"/>
            <a:ext cx="3820277" cy="923330"/>
          </a:xfrm>
          <a:prstGeom prst="rect">
            <a:avLst/>
          </a:prstGeom>
        </p:spPr>
        <p:txBody>
          <a:bodyPr wrap="none">
            <a:spAutoFit/>
          </a:bodyPr>
          <a:lstStyle/>
          <a:p>
            <a:r>
              <a:rPr lang="bn-IN" sz="5400" dirty="0">
                <a:ln w="0"/>
                <a:effectLst>
                  <a:outerShdw blurRad="38100" dist="38100" dir="2700000" algn="tl">
                    <a:srgbClr val="000000">
                      <a:alpha val="43137"/>
                    </a:srgbClr>
                  </a:outerShdw>
                </a:effectLst>
                <a:latin typeface="NikoshBAN" pitchFamily="2" charset="0"/>
                <a:cs typeface="NikoshBAN" pitchFamily="2" charset="0"/>
              </a:rPr>
              <a:t>সকলকে </a:t>
            </a:r>
            <a:r>
              <a:rPr lang="bn-IN" sz="5400" dirty="0" smtClean="0">
                <a:ln w="0"/>
                <a:effectLst>
                  <a:outerShdw blurRad="38100" dist="38100" dir="2700000" algn="tl">
                    <a:srgbClr val="000000">
                      <a:alpha val="43137"/>
                    </a:srgbClr>
                  </a:outerShdw>
                </a:effectLst>
                <a:latin typeface="NikoshBAN" pitchFamily="2" charset="0"/>
                <a:cs typeface="NikoshBAN" pitchFamily="2" charset="0"/>
              </a:rPr>
              <a:t>ধন্যবাদ </a:t>
            </a:r>
            <a:endParaRPr lang="en-US" sz="5400" dirty="0">
              <a:ln w="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221" y="1294783"/>
            <a:ext cx="8015558" cy="4877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16764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BCBF0C5-735A-4E78-9A35-486C1DDBBE04}"/>
              </a:ext>
            </a:extLst>
          </p:cNvPr>
          <p:cNvSpPr txBox="1"/>
          <p:nvPr/>
        </p:nvSpPr>
        <p:spPr>
          <a:xfrm>
            <a:off x="4670836" y="323545"/>
            <a:ext cx="3326524" cy="923330"/>
          </a:xfrm>
          <a:prstGeom prst="rect">
            <a:avLst/>
          </a:prstGeom>
          <a:noFill/>
        </p:spPr>
        <p:txBody>
          <a:bodyPr wrap="square" rtlCol="0">
            <a:spAutoFit/>
          </a:bodyPr>
          <a:lstStyle/>
          <a:p>
            <a:pPr algn="ctr"/>
            <a:r>
              <a:rPr lang="bn-IN" sz="5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5400" b="1" dirty="0">
              <a:ln w="0"/>
              <a:effectLst>
                <a:outerShdw blurRad="38100" dist="19050" dir="2700000" algn="tl" rotWithShape="0">
                  <a:schemeClr val="dk1">
                    <a:alpha val="40000"/>
                  </a:schemeClr>
                </a:outerShdw>
              </a:effectLst>
            </a:endParaRPr>
          </a:p>
        </p:txBody>
      </p:sp>
      <p:sp>
        <p:nvSpPr>
          <p:cNvPr id="3" name="TextBox 2">
            <a:extLst>
              <a:ext uri="{FF2B5EF4-FFF2-40B4-BE49-F238E27FC236}">
                <a16:creationId xmlns="" xmlns:a16="http://schemas.microsoft.com/office/drawing/2014/main" id="{B0692642-D10D-4F8F-B005-88ED1FFD54D7}"/>
              </a:ext>
            </a:extLst>
          </p:cNvPr>
          <p:cNvSpPr txBox="1"/>
          <p:nvPr/>
        </p:nvSpPr>
        <p:spPr>
          <a:xfrm>
            <a:off x="259307" y="3980523"/>
            <a:ext cx="5441195" cy="2308324"/>
          </a:xfrm>
          <a:prstGeom prst="rect">
            <a:avLst/>
          </a:prstGeom>
          <a:noFill/>
        </p:spPr>
        <p:txBody>
          <a:bodyPr wrap="square" rtlCol="0">
            <a:spAutoFit/>
          </a:bodyPr>
          <a:lstStyle/>
          <a:p>
            <a:pPr lvl="0"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ফাতেমা আক্তার</a:t>
            </a:r>
          </a:p>
          <a:p>
            <a:pPr lvl="0"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p>
          <a:p>
            <a:pPr lvl="0"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ধলিয়া সরকারি প্রাথমিক বিদ্যালয়</a:t>
            </a:r>
          </a:p>
          <a:p>
            <a:pPr lvl="0" algn="ct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মাটিরাঙ্গা,</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খাগড়াছড়ি</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B159CA18-9D97-4338-A0DC-87D7D8A19316}"/>
              </a:ext>
            </a:extLst>
          </p:cNvPr>
          <p:cNvSpPr txBox="1"/>
          <p:nvPr/>
        </p:nvSpPr>
        <p:spPr>
          <a:xfrm>
            <a:off x="6873030" y="3775243"/>
            <a:ext cx="5056682" cy="2585323"/>
          </a:xfrm>
          <a:prstGeom prst="rect">
            <a:avLst/>
          </a:prstGeom>
          <a:noFill/>
        </p:spPr>
        <p:txBody>
          <a:bodyPr wrap="square" rtlCol="0">
            <a:spAutoFit/>
          </a:bodyPr>
          <a:lstStyle/>
          <a:p>
            <a:pPr lvl="0"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BD"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a:t>
            </a:r>
            <a:endPar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প্রাথমিক বিজ্ঞান</a:t>
            </a:r>
          </a:p>
          <a:p>
            <a:pPr lvl="0" algn="ctr"/>
            <a:r>
              <a:rPr lang="bn-BD"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a:t>
            </a:r>
            <a:r>
              <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১২</a:t>
            </a:r>
          </a:p>
          <a:p>
            <a:pPr lvl="0"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৪৫ মিনিট</a:t>
            </a:r>
          </a:p>
          <a:p>
            <a:r>
              <a:rPr lang="bn-IN"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pic>
        <p:nvPicPr>
          <p:cNvPr id="5" name="Picture 4">
            <a:extLst>
              <a:ext uri="{FF2B5EF4-FFF2-40B4-BE49-F238E27FC236}">
                <a16:creationId xmlns="" xmlns:a16="http://schemas.microsoft.com/office/drawing/2014/main" id="{0A737565-4A45-48FA-8277-B594400A55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7258" y="1009244"/>
            <a:ext cx="2408227" cy="26052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145" t="28416" r="31145" b="41415"/>
          <a:stretch/>
        </p:blipFill>
        <p:spPr>
          <a:xfrm>
            <a:off x="1775137" y="1009244"/>
            <a:ext cx="2373781" cy="2617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 xmlns:a16="http://schemas.microsoft.com/office/drawing/2014/main" id="{85616E1A-8A39-4AEA-BBBD-FC5AB00EA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492" y="1407671"/>
            <a:ext cx="1267192" cy="4703263"/>
          </a:xfrm>
          <a:prstGeom prst="rect">
            <a:avLst/>
          </a:prstGeom>
        </p:spPr>
      </p:pic>
    </p:spTree>
    <p:extLst>
      <p:ext uri="{BB962C8B-B14F-4D97-AF65-F5344CB8AC3E}">
        <p14:creationId xmlns:p14="http://schemas.microsoft.com/office/powerpoint/2010/main" val="39339292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426B079-CA73-40A8-A30F-0F37B6E81215}"/>
              </a:ext>
            </a:extLst>
          </p:cNvPr>
          <p:cNvSpPr txBox="1"/>
          <p:nvPr/>
        </p:nvSpPr>
        <p:spPr>
          <a:xfrm>
            <a:off x="4824660" y="407486"/>
            <a:ext cx="3621915" cy="621517"/>
          </a:xfrm>
          <a:prstGeom prst="rect">
            <a:avLst/>
          </a:prstGeom>
          <a:noFill/>
        </p:spPr>
        <p:txBody>
          <a:bodyPr wrap="square" lIns="66865" tIns="33433" rIns="66865" bIns="33433" rtlCol="0">
            <a:spAutoFit/>
          </a:bodyPr>
          <a:lstStyle/>
          <a:p>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a:t>
            </a:r>
            <a:r>
              <a:rPr lang="as-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a:t>
            </a:r>
            <a:r>
              <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 </a:t>
            </a:r>
            <a:r>
              <a:rPr lang="as-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3450719" y="407486"/>
            <a:ext cx="5944197" cy="62151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6865" tIns="33433" rIns="66865" bIns="33433" rtlCol="0">
            <a:spAutoFit/>
          </a:bodyPr>
          <a:lstStyle/>
          <a:p>
            <a:pPr algn="ctr"/>
            <a:r>
              <a:rPr lang="bn-IN" sz="36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এগুলোকে আমরা কী বলতে পারি?</a:t>
            </a:r>
            <a:endParaRPr lang="en-US" sz="3600"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18" descr="Image result for সম্পদ">
            <a:extLst>
              <a:ext uri="{FF2B5EF4-FFF2-40B4-BE49-F238E27FC236}">
                <a16:creationId xmlns="" xmlns:a16="http://schemas.microsoft.com/office/drawing/2014/main" id="{15CC1E1A-715D-44AB-9C3B-8B11444579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5" r="34210" b="10399"/>
          <a:stretch/>
        </p:blipFill>
        <p:spPr bwMode="auto">
          <a:xfrm>
            <a:off x="542104" y="1348053"/>
            <a:ext cx="5227080" cy="4135325"/>
          </a:xfrm>
          <a:prstGeom prst="rect">
            <a:avLst/>
          </a:prstGeom>
          <a:ln>
            <a:solidFill>
              <a:schemeClr val="bg1"/>
            </a:solidFill>
          </a:ln>
          <a:effectLst>
            <a:outerShdw blurRad="292100" dist="139700" dir="2700000" algn="tl" rotWithShape="0">
              <a:srgbClr val="333333">
                <a:alpha val="65000"/>
              </a:srgbClr>
            </a:outerShdw>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2" name="Picture 2" descr="Image result for natural gas">
            <a:extLst>
              <a:ext uri="{FF2B5EF4-FFF2-40B4-BE49-F238E27FC236}">
                <a16:creationId xmlns="" xmlns:a16="http://schemas.microsoft.com/office/drawing/2014/main" id="{92A4B24B-0537-4ADC-B8C8-A59E4BF774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727"/>
          <a:stretch/>
        </p:blipFill>
        <p:spPr bwMode="auto">
          <a:xfrm>
            <a:off x="6294738" y="1348053"/>
            <a:ext cx="5341206" cy="4135324"/>
          </a:xfrm>
          <a:prstGeom prst="rect">
            <a:avLst/>
          </a:prstGeom>
          <a:noFill/>
          <a:ln w="28575">
            <a:solidFill>
              <a:schemeClr val="bg1"/>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A9A39346-FCC4-4D8D-941C-6B773002A45F}"/>
              </a:ext>
            </a:extLst>
          </p:cNvPr>
          <p:cNvSpPr txBox="1"/>
          <p:nvPr/>
        </p:nvSpPr>
        <p:spPr>
          <a:xfrm>
            <a:off x="1639297" y="5509947"/>
            <a:ext cx="3032693"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কয়লা</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 xmlns:a16="http://schemas.microsoft.com/office/drawing/2014/main" id="{9F33E49F-EAB1-490A-B022-9353B5FD4F4B}"/>
              </a:ext>
            </a:extLst>
          </p:cNvPr>
          <p:cNvSpPr txBox="1"/>
          <p:nvPr/>
        </p:nvSpPr>
        <p:spPr>
          <a:xfrm>
            <a:off x="7701153" y="5509947"/>
            <a:ext cx="2807624"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গ্যাস</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4231387" y="5917622"/>
            <a:ext cx="4184073"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সম্পদ</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55774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par>
                                <p:cTn id="25" presetID="2" presetClass="exit" presetSubtype="4" fill="hold" grpId="1" nodeType="withEffect">
                                  <p:stCondLst>
                                    <p:cond delay="0"/>
                                  </p:stCondLst>
                                  <p:childTnLst>
                                    <p:anim calcmode="lin" valueType="num">
                                      <p:cBhvr additive="base">
                                        <p:cTn id="26" dur="500"/>
                                        <p:tgtEl>
                                          <p:spTgt spid="3"/>
                                        </p:tgtEl>
                                        <p:attrNameLst>
                                          <p:attrName>ppt_x</p:attrName>
                                        </p:attrNameLst>
                                      </p:cBhvr>
                                      <p:tavLst>
                                        <p:tav tm="0">
                                          <p:val>
                                            <p:strVal val="ppt_x"/>
                                          </p:val>
                                        </p:tav>
                                        <p:tav tm="100000">
                                          <p:val>
                                            <p:strVal val="ppt_x"/>
                                          </p:val>
                                        </p:tav>
                                      </p:tavLst>
                                    </p:anim>
                                    <p:anim calcmode="lin" valueType="num">
                                      <p:cBhvr additive="base">
                                        <p:cTn id="27" dur="500"/>
                                        <p:tgtEl>
                                          <p:spTgt spid="3"/>
                                        </p:tgtEl>
                                        <p:attrNameLst>
                                          <p:attrName>ppt_y</p:attrName>
                                        </p:attrNameLst>
                                      </p:cBhvr>
                                      <p:tavLst>
                                        <p:tav tm="0">
                                          <p:val>
                                            <p:strVal val="ppt_y"/>
                                          </p:val>
                                        </p:tav>
                                        <p:tav tm="100000">
                                          <p:val>
                                            <p:strVal val="1+ppt_h/2"/>
                                          </p:val>
                                        </p:tav>
                                      </p:tavLst>
                                    </p:anim>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P spid="2" grpId="1"/>
      <p:bldP spid="3" grpId="0"/>
      <p:bldP spid="3" grpId="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7855" y="185091"/>
            <a:ext cx="6196290" cy="923330"/>
          </a:xfrm>
          <a:prstGeom prst="rect">
            <a:avLst/>
          </a:prstGeom>
        </p:spPr>
        <p:txBody>
          <a:bodyPr wrap="square">
            <a:spAutoFit/>
          </a:bodyPr>
          <a:lstStyle/>
          <a:p>
            <a:pPr marL="171807" algn="ct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endParaRPr lang="en-AU"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2" descr="Image result for natural gas">
            <a:extLst>
              <a:ext uri="{FF2B5EF4-FFF2-40B4-BE49-F238E27FC236}">
                <a16:creationId xmlns="" xmlns:a16="http://schemas.microsoft.com/office/drawing/2014/main" id="{1EADC868-FF18-4AC6-97D3-B72FF2FB9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288" y="1939418"/>
            <a:ext cx="6804031" cy="436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357E7CA7-A097-4773-B7ED-D3543F5E255D}"/>
              </a:ext>
            </a:extLst>
          </p:cNvPr>
          <p:cNvSpPr txBox="1"/>
          <p:nvPr/>
        </p:nvSpPr>
        <p:spPr>
          <a:xfrm>
            <a:off x="3688767" y="1108421"/>
            <a:ext cx="4814466" cy="830997"/>
          </a:xfrm>
          <a:prstGeom prst="rect">
            <a:avLst/>
          </a:prstGeom>
          <a:noFill/>
        </p:spPr>
        <p:txBody>
          <a:bodyPr wrap="square" rtlCol="0">
            <a:spAutoFit/>
          </a:bodyPr>
          <a:lstStyle/>
          <a:p>
            <a:pPr algn="ctr"/>
            <a:r>
              <a:rPr lang="bn-IN"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সম্পদ</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47404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7415" y="221673"/>
            <a:ext cx="3821970"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54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শিখনফল</a:t>
            </a:r>
            <a:endParaRPr lang="en-US" sz="54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57365" y="1476597"/>
            <a:ext cx="6169785"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E35D0267-DB5D-4B57-B7C4-07AB87350EFB}"/>
              </a:ext>
            </a:extLst>
          </p:cNvPr>
          <p:cNvSpPr txBox="1"/>
          <p:nvPr/>
        </p:nvSpPr>
        <p:spPr>
          <a:xfrm>
            <a:off x="1211464" y="2333685"/>
            <a:ext cx="10073871" cy="3416320"/>
          </a:xfrm>
          <a:prstGeom prst="rect">
            <a:avLst/>
          </a:prstGeom>
          <a:noFill/>
        </p:spPr>
        <p:txBody>
          <a:bodyPr wrap="square" rtlCol="0">
            <a:spAutoFit/>
          </a:bodyPr>
          <a:lstStyle/>
          <a:p>
            <a:pPr>
              <a:lnSpc>
                <a:spcPct val="200000"/>
              </a:lnSpc>
            </a:pPr>
            <a:r>
              <a:rPr lang="en-US" sz="3600" dirty="0" smtClean="0">
                <a:ln w="0"/>
                <a:effectLst>
                  <a:outerShdw blurRad="38100" dist="38100" dir="2700000" algn="tl">
                    <a:srgbClr val="000000">
                      <a:alpha val="43137"/>
                    </a:srgbClr>
                  </a:outerShdw>
                </a:effectLst>
                <a:latin typeface="NikoshBAN" panose="02000000000000000000" pitchFamily="2" charset="0"/>
                <a:cs typeface="NikoshBAN" pitchFamily="2" charset="0"/>
              </a:rPr>
              <a:t>১.</a:t>
            </a:r>
            <a:r>
              <a:rPr lang="bn-IN" sz="3600" dirty="0" smtClean="0">
                <a:ln w="0"/>
                <a:effectLst>
                  <a:outerShdw blurRad="38100" dist="38100" dir="2700000" algn="tl">
                    <a:srgbClr val="000000">
                      <a:alpha val="43137"/>
                    </a:srgbClr>
                  </a:outerShdw>
                </a:effectLst>
                <a:latin typeface="NikoshBAN" panose="02000000000000000000" pitchFamily="2" charset="0"/>
                <a:cs typeface="NikoshBAN" pitchFamily="2" charset="0"/>
              </a:rPr>
              <a:t>সম্পদ </a:t>
            </a:r>
            <a:r>
              <a:rPr lang="bn-IN" sz="3600" dirty="0">
                <a:ln w="0"/>
                <a:effectLst>
                  <a:outerShdw blurRad="38100" dist="38100" dir="2700000" algn="tl">
                    <a:srgbClr val="000000">
                      <a:alpha val="43137"/>
                    </a:srgbClr>
                  </a:outerShdw>
                </a:effectLst>
                <a:latin typeface="NikoshBAN" panose="02000000000000000000" pitchFamily="2" charset="0"/>
                <a:cs typeface="NikoshBAN" pitchFamily="2" charset="0"/>
              </a:rPr>
              <a:t>কী তা বলতে পারবে;</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200000"/>
              </a:lnSpc>
            </a:pPr>
            <a:r>
              <a:rPr lang="en-US" sz="3600" dirty="0" smtClean="0">
                <a:effectLst>
                  <a:outerShdw blurRad="38100" dist="38100" dir="2700000" algn="tl">
                    <a:srgbClr val="000000">
                      <a:alpha val="43137"/>
                    </a:srgbClr>
                  </a:outerShdw>
                </a:effectLst>
                <a:latin typeface="NikoshBAN" panose="02000000000000000000" pitchFamily="2" charset="0"/>
                <a:cs typeface="NikoshBAN" pitchFamily="2" charset="0"/>
              </a:rPr>
              <a:t>২.</a:t>
            </a:r>
            <a:r>
              <a:rPr lang="bn-IN" sz="3600" dirty="0" smtClean="0">
                <a:effectLst>
                  <a:outerShdw blurRad="38100" dist="38100" dir="2700000" algn="tl">
                    <a:srgbClr val="000000">
                      <a:alpha val="43137"/>
                    </a:srgbClr>
                  </a:outerShdw>
                </a:effectLst>
                <a:latin typeface="NikoshBAN" panose="02000000000000000000" pitchFamily="2" charset="0"/>
                <a:cs typeface="NikoshBAN" pitchFamily="2" charset="0"/>
              </a:rPr>
              <a:t>সম্পদ </a:t>
            </a:r>
            <a:r>
              <a:rPr lang="bn-IN" sz="3600" dirty="0">
                <a:effectLst>
                  <a:outerShdw blurRad="38100" dist="38100" dir="2700000" algn="tl">
                    <a:srgbClr val="000000">
                      <a:alpha val="43137"/>
                    </a:srgbClr>
                  </a:outerShdw>
                </a:effectLst>
                <a:latin typeface="NikoshBAN" panose="02000000000000000000" pitchFamily="2" charset="0"/>
                <a:cs typeface="NikoshBAN" pitchFamily="2" charset="0"/>
              </a:rPr>
              <a:t>এর প্রকারভেদ </a:t>
            </a:r>
            <a:r>
              <a:rPr lang="bn-IN" sz="3600" dirty="0" smtClean="0">
                <a:effectLst>
                  <a:outerShdw blurRad="38100" dist="38100" dir="2700000" algn="tl">
                    <a:srgbClr val="000000">
                      <a:alpha val="43137"/>
                    </a:srgbClr>
                  </a:outerShdw>
                </a:effectLst>
                <a:latin typeface="NikoshBAN" panose="02000000000000000000" pitchFamily="2" charset="0"/>
                <a:cs typeface="NikoshBAN" pitchFamily="2" charset="0"/>
              </a:rPr>
              <a:t>গুলো</a:t>
            </a:r>
            <a:r>
              <a:rPr lang="en-US" sz="3600" dirty="0" smtClean="0">
                <a:effectLst>
                  <a:outerShdw blurRad="38100" dist="38100" dir="2700000" algn="tl">
                    <a:srgbClr val="000000">
                      <a:alpha val="43137"/>
                    </a:srgbClr>
                  </a:outerShdw>
                </a:effectLst>
                <a:latin typeface="NikoshBAN" panose="02000000000000000000" pitchFamily="2" charset="0"/>
                <a:cs typeface="NikoshBAN"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itchFamily="2" charset="0"/>
              </a:rPr>
              <a:t>লিখতে</a:t>
            </a:r>
            <a:r>
              <a:rPr lang="en-US" sz="3600" dirty="0" smtClean="0">
                <a:effectLst>
                  <a:outerShdw blurRad="38100" dist="38100" dir="2700000" algn="tl">
                    <a:srgbClr val="000000">
                      <a:alpha val="43137"/>
                    </a:srgbClr>
                  </a:outerShdw>
                </a:effectLst>
                <a:latin typeface="NikoshBAN" panose="02000000000000000000" pitchFamily="2" charset="0"/>
                <a:cs typeface="NikoshBAN" pitchFamily="2" charset="0"/>
              </a:rPr>
              <a:t> </a:t>
            </a:r>
            <a:r>
              <a:rPr lang="bn-IN" sz="3600" dirty="0" smtClean="0">
                <a:effectLst>
                  <a:outerShdw blurRad="38100" dist="38100" dir="2700000" algn="tl">
                    <a:srgbClr val="000000">
                      <a:alpha val="43137"/>
                    </a:srgbClr>
                  </a:outerShdw>
                </a:effectLst>
                <a:latin typeface="NikoshBAN" panose="02000000000000000000" pitchFamily="2" charset="0"/>
                <a:cs typeface="NikoshBAN" pitchFamily="2" charset="0"/>
              </a:rPr>
              <a:t>পারবে</a:t>
            </a:r>
            <a:r>
              <a:rPr lang="bn-IN" sz="3600" dirty="0">
                <a:effectLst>
                  <a:outerShdw blurRad="38100" dist="38100" dir="2700000" algn="tl">
                    <a:srgbClr val="000000">
                      <a:alpha val="43137"/>
                    </a:srgbClr>
                  </a:outerShdw>
                </a:effectLst>
                <a:latin typeface="NikoshBAN" panose="02000000000000000000" pitchFamily="2" charset="0"/>
                <a:cs typeface="NikoshBAN" pitchFamily="2" charset="0"/>
              </a:rPr>
              <a:t>; </a:t>
            </a:r>
            <a:endPar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nSpc>
                <a:spcPct val="200000"/>
              </a:lnSpc>
            </a:pPr>
            <a:r>
              <a:rPr lang="en-US" sz="3600" dirty="0" smtClean="0">
                <a:effectLst>
                  <a:outerShdw blurRad="38100" dist="38100" dir="2700000" algn="tl">
                    <a:srgbClr val="000000">
                      <a:alpha val="43137"/>
                    </a:srgbClr>
                  </a:outerShdw>
                </a:effectLst>
                <a:latin typeface="NikoshBAN" panose="02000000000000000000" pitchFamily="2" charset="0"/>
                <a:cs typeface="NikoshBAN" pitchFamily="2" charset="0"/>
              </a:rPr>
              <a:t>৩.</a:t>
            </a:r>
            <a:r>
              <a:rPr lang="bn-IN" sz="3600" dirty="0" smtClean="0">
                <a:effectLst>
                  <a:outerShdw blurRad="38100" dist="38100" dir="2700000" algn="tl">
                    <a:srgbClr val="000000">
                      <a:alpha val="43137"/>
                    </a:srgbClr>
                  </a:outerShdw>
                </a:effectLst>
                <a:latin typeface="NikoshBAN" panose="02000000000000000000" pitchFamily="2" charset="0"/>
                <a:cs typeface="NikoshBAN" pitchFamily="2" charset="0"/>
              </a:rPr>
              <a:t>প্রাকৃতিক </a:t>
            </a:r>
            <a:r>
              <a:rPr lang="bn-IN" sz="3600" dirty="0">
                <a:effectLst>
                  <a:outerShdw blurRad="38100" dist="38100" dir="2700000" algn="tl">
                    <a:srgbClr val="000000">
                      <a:alpha val="43137"/>
                    </a:srgbClr>
                  </a:outerShdw>
                </a:effectLst>
                <a:latin typeface="NikoshBAN" panose="02000000000000000000" pitchFamily="2" charset="0"/>
                <a:cs typeface="NikoshBAN" pitchFamily="2" charset="0"/>
              </a:rPr>
              <a:t>সম্পদ ও মানবসৃষ্ট সম্পদ </a:t>
            </a:r>
            <a:r>
              <a:rPr lang="en-US" sz="3600" dirty="0" err="1" smtClean="0">
                <a:effectLst>
                  <a:outerShdw blurRad="38100" dist="38100" dir="2700000" algn="tl">
                    <a:srgbClr val="000000">
                      <a:alpha val="43137"/>
                    </a:srgbClr>
                  </a:outerShdw>
                </a:effectLst>
                <a:latin typeface="NikoshBAN" panose="02000000000000000000" pitchFamily="2" charset="0"/>
                <a:cs typeface="NikoshBAN" pitchFamily="2" charset="0"/>
              </a:rPr>
              <a:t>গুলো</a:t>
            </a:r>
            <a:r>
              <a:rPr lang="en-US" sz="3600" dirty="0" smtClean="0">
                <a:effectLst>
                  <a:outerShdw blurRad="38100" dist="38100" dir="2700000" algn="tl">
                    <a:srgbClr val="000000">
                      <a:alpha val="43137"/>
                    </a:srgbClr>
                  </a:outerShdw>
                </a:effectLst>
                <a:latin typeface="NikoshBAN" panose="02000000000000000000" pitchFamily="2" charset="0"/>
                <a:cs typeface="NikoshBAN" pitchFamily="2" charset="0"/>
              </a:rPr>
              <a:t> ব্যাখ্যা </a:t>
            </a:r>
            <a:r>
              <a:rPr lang="en-US" sz="3600" dirty="0" err="1" smtClean="0">
                <a:effectLst>
                  <a:outerShdw blurRad="38100" dist="38100" dir="2700000" algn="tl">
                    <a:srgbClr val="000000">
                      <a:alpha val="43137"/>
                    </a:srgbClr>
                  </a:outerShdw>
                </a:effectLst>
                <a:latin typeface="NikoshBAN" panose="02000000000000000000" pitchFamily="2" charset="0"/>
                <a:cs typeface="NikoshBAN" pitchFamily="2" charset="0"/>
              </a:rPr>
              <a:t>করতে</a:t>
            </a:r>
            <a:r>
              <a:rPr lang="bn-IN" sz="3600" dirty="0" smtClean="0">
                <a:effectLst>
                  <a:outerShdw blurRad="38100" dist="38100" dir="2700000" algn="tl">
                    <a:srgbClr val="000000">
                      <a:alpha val="43137"/>
                    </a:srgbClr>
                  </a:outerShdw>
                </a:effectLst>
                <a:latin typeface="NikoshBAN" panose="02000000000000000000" pitchFamily="2" charset="0"/>
                <a:cs typeface="NikoshBAN" pitchFamily="2" charset="0"/>
              </a:rPr>
              <a:t> </a:t>
            </a:r>
            <a:r>
              <a:rPr lang="bn-IN" sz="3600" dirty="0">
                <a:effectLst>
                  <a:outerShdw blurRad="38100" dist="38100" dir="2700000" algn="tl">
                    <a:srgbClr val="000000">
                      <a:alpha val="43137"/>
                    </a:srgbClr>
                  </a:outerShdw>
                </a:effectLst>
                <a:latin typeface="NikoshBAN" panose="02000000000000000000" pitchFamily="2" charset="0"/>
                <a:cs typeface="NikoshBAN" pitchFamily="2" charset="0"/>
              </a:rPr>
              <a:t>পারবে।</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5989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78181" y="193964"/>
            <a:ext cx="8215745" cy="744627"/>
          </a:xfrm>
          <a:prstGeom prst="rect">
            <a:avLst/>
          </a:prstGeom>
          <a:noFill/>
        </p:spPr>
        <p:txBody>
          <a:bodyPr wrap="square" lIns="66865" tIns="33433" rIns="66865" bIns="33433" rtlCol="0">
            <a:spAutoFit/>
          </a:bodyPr>
          <a:lstStyle/>
          <a:p>
            <a:pPr algn="ctr"/>
            <a:r>
              <a:rPr lang="bn-IN"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চিত্রগুলোতে কি দেখতে পাচ্ছি?</a:t>
            </a:r>
            <a:endParaRPr lang="en-US" sz="44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1918199" y="4694468"/>
            <a:ext cx="1551709"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ইট</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5150667" y="4647003"/>
            <a:ext cx="1565564"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প্লাস্টিক</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1903411" y="4745274"/>
            <a:ext cx="1607127"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পাথর</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7" name="Group 16"/>
          <p:cNvGrpSpPr/>
          <p:nvPr/>
        </p:nvGrpSpPr>
        <p:grpSpPr>
          <a:xfrm>
            <a:off x="1600277" y="1616116"/>
            <a:ext cx="8564600" cy="2853829"/>
            <a:chOff x="1873374" y="1551919"/>
            <a:chExt cx="8564600" cy="2853829"/>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374" y="1551919"/>
              <a:ext cx="2589068" cy="2840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288" y="1565569"/>
              <a:ext cx="2466975" cy="2840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561" y="1565570"/>
              <a:ext cx="2651413" cy="2840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9" name="TextBox 18"/>
          <p:cNvSpPr txBox="1"/>
          <p:nvPr/>
        </p:nvSpPr>
        <p:spPr>
          <a:xfrm>
            <a:off x="7977343" y="4647002"/>
            <a:ext cx="1553029"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রাবার</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1600277" y="1568649"/>
            <a:ext cx="8589741" cy="2887647"/>
            <a:chOff x="23800" y="249520"/>
            <a:chExt cx="8589741" cy="2887647"/>
          </a:xfrm>
        </p:grpSpPr>
        <p:pic>
          <p:nvPicPr>
            <p:cNvPr id="15" name="Picture 14" descr="Image result for tree">
              <a:extLst>
                <a:ext uri="{FF2B5EF4-FFF2-40B4-BE49-F238E27FC236}">
                  <a16:creationId xmlns="" xmlns:a16="http://schemas.microsoft.com/office/drawing/2014/main" id="{7F967212-9FCF-49A0-9A54-792F8635C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30" y="249520"/>
              <a:ext cx="2564740" cy="2840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00" y="296984"/>
              <a:ext cx="2589068" cy="2840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6987" y="296983"/>
              <a:ext cx="2676554" cy="2840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2" name="TextBox 11"/>
          <p:cNvSpPr txBox="1"/>
          <p:nvPr/>
        </p:nvSpPr>
        <p:spPr>
          <a:xfrm>
            <a:off x="4760257" y="4693433"/>
            <a:ext cx="2312842"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গাছ</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7977343" y="4669169"/>
            <a:ext cx="1517939"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89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6" presetClass="exit" presetSubtype="21" fill="hold" grpId="1" nodeType="withEffect">
                                  <p:stCondLst>
                                    <p:cond delay="0"/>
                                  </p:stCondLst>
                                  <p:childTnLst>
                                    <p:animEffect transition="out" filter="barn(inVertic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16" presetClass="exit" presetSubtype="21" fill="hold" grpId="1" nodeType="withEffect">
                                  <p:stCondLst>
                                    <p:cond delay="0"/>
                                  </p:stCondLst>
                                  <p:childTnLst>
                                    <p:animEffect transition="out" filter="barn(inVertical)">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80">
                                          <p:stCondLst>
                                            <p:cond delay="0"/>
                                          </p:stCondLst>
                                        </p:cTn>
                                        <p:tgtEl>
                                          <p:spTgt spid="17"/>
                                        </p:tgtEl>
                                      </p:cBhvr>
                                    </p:animEffect>
                                    <p:anim calcmode="lin" valueType="num">
                                      <p:cBhvr>
                                        <p:cTn id="3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4" dur="26">
                                          <p:stCondLst>
                                            <p:cond delay="650"/>
                                          </p:stCondLst>
                                        </p:cTn>
                                        <p:tgtEl>
                                          <p:spTgt spid="17"/>
                                        </p:tgtEl>
                                      </p:cBhvr>
                                      <p:to x="100000" y="60000"/>
                                    </p:animScale>
                                    <p:animScale>
                                      <p:cBhvr>
                                        <p:cTn id="45" dur="166" decel="50000">
                                          <p:stCondLst>
                                            <p:cond delay="676"/>
                                          </p:stCondLst>
                                        </p:cTn>
                                        <p:tgtEl>
                                          <p:spTgt spid="17"/>
                                        </p:tgtEl>
                                      </p:cBhvr>
                                      <p:to x="100000" y="100000"/>
                                    </p:animScale>
                                    <p:animScale>
                                      <p:cBhvr>
                                        <p:cTn id="46" dur="26">
                                          <p:stCondLst>
                                            <p:cond delay="1312"/>
                                          </p:stCondLst>
                                        </p:cTn>
                                        <p:tgtEl>
                                          <p:spTgt spid="17"/>
                                        </p:tgtEl>
                                      </p:cBhvr>
                                      <p:to x="100000" y="80000"/>
                                    </p:animScale>
                                    <p:animScale>
                                      <p:cBhvr>
                                        <p:cTn id="47" dur="166" decel="50000">
                                          <p:stCondLst>
                                            <p:cond delay="1338"/>
                                          </p:stCondLst>
                                        </p:cTn>
                                        <p:tgtEl>
                                          <p:spTgt spid="17"/>
                                        </p:tgtEl>
                                      </p:cBhvr>
                                      <p:to x="100000" y="100000"/>
                                    </p:animScale>
                                    <p:animScale>
                                      <p:cBhvr>
                                        <p:cTn id="48" dur="26">
                                          <p:stCondLst>
                                            <p:cond delay="1642"/>
                                          </p:stCondLst>
                                        </p:cTn>
                                        <p:tgtEl>
                                          <p:spTgt spid="17"/>
                                        </p:tgtEl>
                                      </p:cBhvr>
                                      <p:to x="100000" y="90000"/>
                                    </p:animScale>
                                    <p:animScale>
                                      <p:cBhvr>
                                        <p:cTn id="49" dur="166" decel="50000">
                                          <p:stCondLst>
                                            <p:cond delay="1668"/>
                                          </p:stCondLst>
                                        </p:cTn>
                                        <p:tgtEl>
                                          <p:spTgt spid="17"/>
                                        </p:tgtEl>
                                      </p:cBhvr>
                                      <p:to x="100000" y="100000"/>
                                    </p:animScale>
                                    <p:animScale>
                                      <p:cBhvr>
                                        <p:cTn id="50" dur="26">
                                          <p:stCondLst>
                                            <p:cond delay="1808"/>
                                          </p:stCondLst>
                                        </p:cTn>
                                        <p:tgtEl>
                                          <p:spTgt spid="17"/>
                                        </p:tgtEl>
                                      </p:cBhvr>
                                      <p:to x="100000" y="95000"/>
                                    </p:animScale>
                                    <p:animScale>
                                      <p:cBhvr>
                                        <p:cTn id="51" dur="166" decel="50000">
                                          <p:stCondLst>
                                            <p:cond delay="1834"/>
                                          </p:stCondLst>
                                        </p:cTn>
                                        <p:tgtEl>
                                          <p:spTgt spid="17"/>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anim calcmode="lin" valueType="num">
                                      <p:cBhvr>
                                        <p:cTn id="57" dur="2000" fill="hold"/>
                                        <p:tgtEl>
                                          <p:spTgt spid="11"/>
                                        </p:tgtEl>
                                        <p:attrNameLst>
                                          <p:attrName>ppt_w</p:attrName>
                                        </p:attrNameLst>
                                      </p:cBhvr>
                                      <p:tavLst>
                                        <p:tav tm="0" fmla="#ppt_w*sin(2.5*pi*$)">
                                          <p:val>
                                            <p:fltVal val="0"/>
                                          </p:val>
                                        </p:tav>
                                        <p:tav tm="100000">
                                          <p:val>
                                            <p:fltVal val="1"/>
                                          </p:val>
                                        </p:tav>
                                      </p:tavLst>
                                    </p:anim>
                                    <p:anim calcmode="lin" valueType="num">
                                      <p:cBhvr>
                                        <p:cTn id="58" dur="2000" fill="hold"/>
                                        <p:tgtEl>
                                          <p:spTgt spid="11"/>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2000"/>
                                        <p:tgtEl>
                                          <p:spTgt spid="10"/>
                                        </p:tgtEl>
                                      </p:cBhvr>
                                    </p:animEffect>
                                    <p:anim calcmode="lin" valueType="num">
                                      <p:cBhvr>
                                        <p:cTn id="62" dur="2000" fill="hold"/>
                                        <p:tgtEl>
                                          <p:spTgt spid="10"/>
                                        </p:tgtEl>
                                        <p:attrNameLst>
                                          <p:attrName>ppt_w</p:attrName>
                                        </p:attrNameLst>
                                      </p:cBhvr>
                                      <p:tavLst>
                                        <p:tav tm="0" fmla="#ppt_w*sin(2.5*pi*$)">
                                          <p:val>
                                            <p:fltVal val="0"/>
                                          </p:val>
                                        </p:tav>
                                        <p:tav tm="100000">
                                          <p:val>
                                            <p:fltVal val="1"/>
                                          </p:val>
                                        </p:tav>
                                      </p:tavLst>
                                    </p:anim>
                                    <p:anim calcmode="lin" valueType="num">
                                      <p:cBhvr>
                                        <p:cTn id="63" dur="2000" fill="hold"/>
                                        <p:tgtEl>
                                          <p:spTgt spid="1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000"/>
                                        <p:tgtEl>
                                          <p:spTgt spid="19"/>
                                        </p:tgtEl>
                                      </p:cBhvr>
                                    </p:animEffect>
                                    <p:anim calcmode="lin" valueType="num">
                                      <p:cBhvr>
                                        <p:cTn id="67" dur="2000" fill="hold"/>
                                        <p:tgtEl>
                                          <p:spTgt spid="19"/>
                                        </p:tgtEl>
                                        <p:attrNameLst>
                                          <p:attrName>ppt_w</p:attrName>
                                        </p:attrNameLst>
                                      </p:cBhvr>
                                      <p:tavLst>
                                        <p:tav tm="0" fmla="#ppt_w*sin(2.5*pi*$)">
                                          <p:val>
                                            <p:fltVal val="0"/>
                                          </p:val>
                                        </p:tav>
                                        <p:tav tm="100000">
                                          <p:val>
                                            <p:fltVal val="1"/>
                                          </p:val>
                                        </p:tav>
                                      </p:tavLst>
                                    </p:anim>
                                    <p:anim calcmode="lin" valueType="num">
                                      <p:cBhvr>
                                        <p:cTn id="68"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3" grpId="1"/>
      <p:bldP spid="19" grpId="0"/>
      <p:bldP spid="12" grpId="0"/>
      <p:bldP spid="12" grpId="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0984" y="5472836"/>
            <a:ext cx="11380160" cy="1200329"/>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এগুলোকে আমরা প্রাকৃতিক সম্পদ এবং মানবসৃষ্ট সম্পদএই দুইভাগে ভাগ করতে পারি।।মানবসৃষ্ট সকল সম্পদ ই প্রাকৃতিক সম্পদ ব্যবহার করে তৈরি করা হয়।</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a:extLst>
              <a:ext uri="{FF2B5EF4-FFF2-40B4-BE49-F238E27FC236}">
                <a16:creationId xmlns="" xmlns:a16="http://schemas.microsoft.com/office/drawing/2014/main" id="{8426B079-CA73-40A8-A30F-0F37B6E81215}"/>
              </a:ext>
            </a:extLst>
          </p:cNvPr>
          <p:cNvSpPr txBox="1"/>
          <p:nvPr/>
        </p:nvSpPr>
        <p:spPr>
          <a:xfrm>
            <a:off x="3220579" y="338051"/>
            <a:ext cx="5957844" cy="621517"/>
          </a:xfrm>
          <a:prstGeom prst="rect">
            <a:avLst/>
          </a:prstGeom>
          <a:noFill/>
        </p:spPr>
        <p:txBody>
          <a:bodyPr wrap="square" lIns="66865" tIns="33433" rIns="66865" bIns="33433"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চিত্রগুলোতে 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দেখতে পাচ্ছ?</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 xmlns:a16="http://schemas.microsoft.com/office/drawing/2014/main" id="{0BEA0821-E451-4C4A-9526-E18E9C0B6595}"/>
              </a:ext>
            </a:extLst>
          </p:cNvPr>
          <p:cNvSpPr txBox="1"/>
          <p:nvPr/>
        </p:nvSpPr>
        <p:spPr>
          <a:xfrm>
            <a:off x="3321437" y="488569"/>
            <a:ext cx="6474791" cy="621517"/>
          </a:xfrm>
          <a:prstGeom prst="rect">
            <a:avLst/>
          </a:prstGeom>
          <a:noFill/>
        </p:spPr>
        <p:txBody>
          <a:bodyPr wrap="square" lIns="66865" tIns="33433" rIns="66865" bIns="33433" rtlCol="0">
            <a:spAutoFit/>
          </a:bodyPr>
          <a:lstStyle/>
          <a:p>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এগুলো আমরা কোথায় দেখতে পাই?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 xmlns:a16="http://schemas.microsoft.com/office/drawing/2014/main" id="{E2543F72-BBE6-45BC-AA6A-7450DA6B8761}"/>
              </a:ext>
            </a:extLst>
          </p:cNvPr>
          <p:cNvSpPr/>
          <p:nvPr/>
        </p:nvSpPr>
        <p:spPr>
          <a:xfrm>
            <a:off x="1768494" y="4516048"/>
            <a:ext cx="2029723" cy="646331"/>
          </a:xfrm>
          <a:prstGeom prst="rect">
            <a:avLst/>
          </a:prstGeom>
        </p:spPr>
        <p:txBody>
          <a:bodyPr wrap="non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সুর্যের আলো </a:t>
            </a:r>
            <a:endParaRPr lang="en-US" sz="3600" dirty="0">
              <a:effectLst>
                <a:outerShdw blurRad="38100" dist="38100" dir="2700000" algn="tl">
                  <a:srgbClr val="000000">
                    <a:alpha val="43137"/>
                  </a:srgbClr>
                </a:outerShdw>
              </a:effectLst>
            </a:endParaRPr>
          </a:p>
        </p:txBody>
      </p:sp>
      <p:sp>
        <p:nvSpPr>
          <p:cNvPr id="15" name="Rectangle 14">
            <a:extLst>
              <a:ext uri="{FF2B5EF4-FFF2-40B4-BE49-F238E27FC236}">
                <a16:creationId xmlns="" xmlns:a16="http://schemas.microsoft.com/office/drawing/2014/main" id="{F626CA09-C94E-49A7-9D63-D31480A1539A}"/>
              </a:ext>
            </a:extLst>
          </p:cNvPr>
          <p:cNvSpPr/>
          <p:nvPr/>
        </p:nvSpPr>
        <p:spPr>
          <a:xfrm>
            <a:off x="5819515" y="4527877"/>
            <a:ext cx="793807" cy="646331"/>
          </a:xfrm>
          <a:prstGeom prst="rect">
            <a:avLst/>
          </a:prstGeom>
        </p:spPr>
        <p:txBody>
          <a:bodyPr wrap="non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মাটি</a:t>
            </a:r>
            <a:endParaRPr lang="en-US" sz="3600" dirty="0">
              <a:effectLst>
                <a:outerShdw blurRad="38100" dist="38100" dir="2700000" algn="tl">
                  <a:srgbClr val="000000">
                    <a:alpha val="43137"/>
                  </a:srgbClr>
                </a:outerShdw>
              </a:effectLst>
            </a:endParaRPr>
          </a:p>
        </p:txBody>
      </p:sp>
      <p:sp>
        <p:nvSpPr>
          <p:cNvPr id="16" name="Rectangle 15">
            <a:extLst>
              <a:ext uri="{FF2B5EF4-FFF2-40B4-BE49-F238E27FC236}">
                <a16:creationId xmlns="" xmlns:a16="http://schemas.microsoft.com/office/drawing/2014/main" id="{9D9DCAD3-047A-4695-975B-DCC4981BBED8}"/>
              </a:ext>
            </a:extLst>
          </p:cNvPr>
          <p:cNvSpPr/>
          <p:nvPr/>
        </p:nvSpPr>
        <p:spPr>
          <a:xfrm>
            <a:off x="12955327" y="6990592"/>
            <a:ext cx="837089" cy="646331"/>
          </a:xfrm>
          <a:prstGeom prst="rect">
            <a:avLst/>
          </a:prstGeom>
        </p:spPr>
        <p:txBody>
          <a:bodyPr wrap="none">
            <a:spAutoFit/>
          </a:bodyPr>
          <a:lstStyle/>
          <a:p>
            <a:pPr algn="ctr"/>
            <a:r>
              <a:rPr lang="bn-IN" sz="3600" dirty="0">
                <a:solidFill>
                  <a:schemeClr val="bg1"/>
                </a:solidFill>
                <a:latin typeface="NikoshBAN" pitchFamily="2" charset="0"/>
                <a:cs typeface="NikoshBAN" pitchFamily="2" charset="0"/>
              </a:rPr>
              <a:t>পানি</a:t>
            </a:r>
            <a:endParaRPr lang="en-US" sz="3600" dirty="0">
              <a:solidFill>
                <a:schemeClr val="bg1"/>
              </a:solidFill>
            </a:endParaRPr>
          </a:p>
        </p:txBody>
      </p:sp>
      <p:sp>
        <p:nvSpPr>
          <p:cNvPr id="18" name="Rectangle 17">
            <a:extLst>
              <a:ext uri="{FF2B5EF4-FFF2-40B4-BE49-F238E27FC236}">
                <a16:creationId xmlns="" xmlns:a16="http://schemas.microsoft.com/office/drawing/2014/main" id="{D687A844-D6F1-48D9-BB92-B8642F224E8F}"/>
              </a:ext>
            </a:extLst>
          </p:cNvPr>
          <p:cNvSpPr/>
          <p:nvPr/>
        </p:nvSpPr>
        <p:spPr>
          <a:xfrm>
            <a:off x="8862929" y="4674174"/>
            <a:ext cx="1132041" cy="646331"/>
          </a:xfrm>
          <a:prstGeom prst="rect">
            <a:avLst/>
          </a:prstGeom>
        </p:spPr>
        <p:txBody>
          <a:bodyPr wrap="square">
            <a:spAutoFit/>
          </a:bodyPr>
          <a:lstStyle/>
          <a:p>
            <a:pPr algn="ctr"/>
            <a:r>
              <a:rPr lang="bn-IN" sz="3600" dirty="0">
                <a:effectLst>
                  <a:outerShdw blurRad="38100" dist="38100" dir="2700000" algn="tl">
                    <a:srgbClr val="000000">
                      <a:alpha val="43137"/>
                    </a:srgbClr>
                  </a:outerShdw>
                </a:effectLst>
                <a:latin typeface="NikoshBAN" pitchFamily="2" charset="0"/>
                <a:cs typeface="NikoshBAN" pitchFamily="2" charset="0"/>
              </a:rPr>
              <a:t>পানি</a:t>
            </a:r>
            <a:endParaRPr lang="en-US" sz="3600" dirty="0">
              <a:effectLst>
                <a:outerShdw blurRad="38100" dist="38100" dir="2700000" algn="tl">
                  <a:srgbClr val="000000">
                    <a:alpha val="43137"/>
                  </a:srgbClr>
                </a:outerShdw>
              </a:effectLst>
            </a:endParaRPr>
          </a:p>
        </p:txBody>
      </p:sp>
      <p:sp>
        <p:nvSpPr>
          <p:cNvPr id="4" name="TextBox 3">
            <a:extLst>
              <a:ext uri="{FF2B5EF4-FFF2-40B4-BE49-F238E27FC236}">
                <a16:creationId xmlns="" xmlns:a16="http://schemas.microsoft.com/office/drawing/2014/main" id="{7D405DCF-C19A-449B-8D25-BB51C96E0DBF}"/>
              </a:ext>
            </a:extLst>
          </p:cNvPr>
          <p:cNvSpPr txBox="1"/>
          <p:nvPr/>
        </p:nvSpPr>
        <p:spPr>
          <a:xfrm>
            <a:off x="2339694" y="5640195"/>
            <a:ext cx="7719614" cy="646331"/>
          </a:xfrm>
          <a:prstGeom prst="rect">
            <a:avLst/>
          </a:prstGeom>
          <a:noFill/>
        </p:spPr>
        <p:txBody>
          <a:bodyPr wrap="square" rtlCol="0">
            <a:spAutoFit/>
          </a:bodyPr>
          <a:lstStyle/>
          <a:p>
            <a:pPr algn="ct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 চারপাশ তাকালে আমরা এগুলো দেখতে </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পাই</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1698878" y="1124214"/>
            <a:ext cx="9001246" cy="3279966"/>
            <a:chOff x="1081609" y="847745"/>
            <a:chExt cx="9001246" cy="327996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09" y="875308"/>
              <a:ext cx="2966961" cy="3252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544" y="847745"/>
              <a:ext cx="2951699" cy="3279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244" y="875308"/>
              <a:ext cx="3008611" cy="3252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4" name="TextBox 23"/>
          <p:cNvSpPr txBox="1"/>
          <p:nvPr/>
        </p:nvSpPr>
        <p:spPr>
          <a:xfrm>
            <a:off x="2339694" y="4446694"/>
            <a:ext cx="1016000"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কাঠ</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p:cNvSpPr txBox="1"/>
          <p:nvPr/>
        </p:nvSpPr>
        <p:spPr>
          <a:xfrm>
            <a:off x="5363921" y="4528921"/>
            <a:ext cx="1814286"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কাগজ</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TextBox 25"/>
          <p:cNvSpPr txBox="1"/>
          <p:nvPr/>
        </p:nvSpPr>
        <p:spPr>
          <a:xfrm>
            <a:off x="8797577" y="4581549"/>
            <a:ext cx="1262743" cy="621517"/>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কাঁচ</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1768494" y="1151777"/>
            <a:ext cx="9359601" cy="3201170"/>
            <a:chOff x="1584170" y="1054409"/>
            <a:chExt cx="7025879" cy="2770287"/>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570" y="1054409"/>
              <a:ext cx="2259934" cy="2753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0" descr="Image result for sun light">
              <a:extLst>
                <a:ext uri="{FF2B5EF4-FFF2-40B4-BE49-F238E27FC236}">
                  <a16:creationId xmlns="" xmlns:a16="http://schemas.microsoft.com/office/drawing/2014/main" id="{0009DF7C-B0EB-46A1-A73A-D3B12D3569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170" y="1054409"/>
              <a:ext cx="2314723" cy="2753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7" cstate="print">
              <a:extLst>
                <a:ext uri="{28A0092B-C50C-407E-A947-70E740481C1C}">
                  <a14:useLocalDpi xmlns:a14="http://schemas.microsoft.com/office/drawing/2010/main" val="0"/>
                </a:ext>
              </a:extLst>
            </a:blip>
            <a:srcRect b="1909"/>
            <a:stretch/>
          </p:blipFill>
          <p:spPr>
            <a:xfrm>
              <a:off x="6244135" y="1071478"/>
              <a:ext cx="2365914" cy="2753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1679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1"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24"/>
                                        </p:tgtEl>
                                        <p:attrNameLst>
                                          <p:attrName>ppt_x</p:attrName>
                                        </p:attrNameLst>
                                      </p:cBhvr>
                                      <p:tavLst>
                                        <p:tav tm="0">
                                          <p:val>
                                            <p:strVal val="ppt_x"/>
                                          </p:val>
                                        </p:tav>
                                        <p:tav tm="100000">
                                          <p:val>
                                            <p:strVal val="ppt_x"/>
                                          </p:val>
                                        </p:tav>
                                      </p:tavLst>
                                    </p:anim>
                                    <p:anim calcmode="lin" valueType="num">
                                      <p:cBhvr additive="base">
                                        <p:cTn id="31" dur="500"/>
                                        <p:tgtEl>
                                          <p:spTgt spid="24"/>
                                        </p:tgtEl>
                                        <p:attrNameLst>
                                          <p:attrName>ppt_y</p:attrName>
                                        </p:attrNameLst>
                                      </p:cBhvr>
                                      <p:tavLst>
                                        <p:tav tm="0">
                                          <p:val>
                                            <p:strVal val="ppt_y"/>
                                          </p:val>
                                        </p:tav>
                                        <p:tav tm="100000">
                                          <p:val>
                                            <p:strVal val="1+ppt_h/2"/>
                                          </p:val>
                                        </p:tav>
                                      </p:tavLst>
                                    </p:anim>
                                    <p:set>
                                      <p:cBhvr>
                                        <p:cTn id="32" dur="1" fill="hold">
                                          <p:stCondLst>
                                            <p:cond delay="499"/>
                                          </p:stCondLst>
                                        </p:cTn>
                                        <p:tgtEl>
                                          <p:spTgt spid="24"/>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2" presetClass="exit" presetSubtype="4" fill="hold" grpId="0" nodeType="withEffect">
                                  <p:stCondLst>
                                    <p:cond delay="0"/>
                                  </p:stCondLst>
                                  <p:childTnLst>
                                    <p:anim calcmode="lin" valueType="num">
                                      <p:cBhvr additive="base">
                                        <p:cTn id="38" dur="500"/>
                                        <p:tgtEl>
                                          <p:spTgt spid="26"/>
                                        </p:tgtEl>
                                        <p:attrNameLst>
                                          <p:attrName>ppt_x</p:attrName>
                                        </p:attrNameLst>
                                      </p:cBhvr>
                                      <p:tavLst>
                                        <p:tav tm="0">
                                          <p:val>
                                            <p:strVal val="ppt_x"/>
                                          </p:val>
                                        </p:tav>
                                        <p:tav tm="100000">
                                          <p:val>
                                            <p:strVal val="ppt_x"/>
                                          </p:val>
                                        </p:tav>
                                      </p:tavLst>
                                    </p:anim>
                                    <p:anim calcmode="lin" valueType="num">
                                      <p:cBhvr additive="base">
                                        <p:cTn id="39" dur="500"/>
                                        <p:tgtEl>
                                          <p:spTgt spid="26"/>
                                        </p:tgtEl>
                                        <p:attrNameLst>
                                          <p:attrName>ppt_y</p:attrName>
                                        </p:attrNameLst>
                                      </p:cBhvr>
                                      <p:tavLst>
                                        <p:tav tm="0">
                                          <p:val>
                                            <p:strVal val="ppt_y"/>
                                          </p:val>
                                        </p:tav>
                                        <p:tav tm="100000">
                                          <p:val>
                                            <p:strVal val="1+ppt_h/2"/>
                                          </p:val>
                                        </p:tav>
                                      </p:tavLst>
                                    </p:anim>
                                    <p:set>
                                      <p:cBhvr>
                                        <p:cTn id="40" dur="1" fill="hold">
                                          <p:stCondLst>
                                            <p:cond delay="499"/>
                                          </p:stCondLst>
                                        </p:cTn>
                                        <p:tgtEl>
                                          <p:spTgt spid="26"/>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80">
                                          <p:stCondLst>
                                            <p:cond delay="0"/>
                                          </p:stCondLst>
                                        </p:cTn>
                                        <p:tgtEl>
                                          <p:spTgt spid="3"/>
                                        </p:tgtEl>
                                      </p:cBhvr>
                                    </p:animEffect>
                                    <p:anim calcmode="lin" valueType="num">
                                      <p:cBhvr>
                                        <p:cTn id="5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gtEl>
                                      </p:cBhvr>
                                      <p:to x="100000" y="60000"/>
                                    </p:animScale>
                                    <p:animScale>
                                      <p:cBhvr>
                                        <p:cTn id="56" dur="166" decel="50000">
                                          <p:stCondLst>
                                            <p:cond delay="676"/>
                                          </p:stCondLst>
                                        </p:cTn>
                                        <p:tgtEl>
                                          <p:spTgt spid="3"/>
                                        </p:tgtEl>
                                      </p:cBhvr>
                                      <p:to x="100000" y="100000"/>
                                    </p:animScale>
                                    <p:animScale>
                                      <p:cBhvr>
                                        <p:cTn id="57" dur="26">
                                          <p:stCondLst>
                                            <p:cond delay="1312"/>
                                          </p:stCondLst>
                                        </p:cTn>
                                        <p:tgtEl>
                                          <p:spTgt spid="3"/>
                                        </p:tgtEl>
                                      </p:cBhvr>
                                      <p:to x="100000" y="80000"/>
                                    </p:animScale>
                                    <p:animScale>
                                      <p:cBhvr>
                                        <p:cTn id="58" dur="166" decel="50000">
                                          <p:stCondLst>
                                            <p:cond delay="1338"/>
                                          </p:stCondLst>
                                        </p:cTn>
                                        <p:tgtEl>
                                          <p:spTgt spid="3"/>
                                        </p:tgtEl>
                                      </p:cBhvr>
                                      <p:to x="100000" y="100000"/>
                                    </p:animScale>
                                    <p:animScale>
                                      <p:cBhvr>
                                        <p:cTn id="59" dur="26">
                                          <p:stCondLst>
                                            <p:cond delay="1642"/>
                                          </p:stCondLst>
                                        </p:cTn>
                                        <p:tgtEl>
                                          <p:spTgt spid="3"/>
                                        </p:tgtEl>
                                      </p:cBhvr>
                                      <p:to x="100000" y="90000"/>
                                    </p:animScale>
                                    <p:animScale>
                                      <p:cBhvr>
                                        <p:cTn id="60" dur="166" decel="50000">
                                          <p:stCondLst>
                                            <p:cond delay="1668"/>
                                          </p:stCondLst>
                                        </p:cTn>
                                        <p:tgtEl>
                                          <p:spTgt spid="3"/>
                                        </p:tgtEl>
                                      </p:cBhvr>
                                      <p:to x="100000" y="100000"/>
                                    </p:animScale>
                                    <p:animScale>
                                      <p:cBhvr>
                                        <p:cTn id="61" dur="26">
                                          <p:stCondLst>
                                            <p:cond delay="1808"/>
                                          </p:stCondLst>
                                        </p:cTn>
                                        <p:tgtEl>
                                          <p:spTgt spid="3"/>
                                        </p:tgtEl>
                                      </p:cBhvr>
                                      <p:to x="100000" y="95000"/>
                                    </p:animScale>
                                    <p:animScale>
                                      <p:cBhvr>
                                        <p:cTn id="62" dur="166" decel="50000">
                                          <p:stCondLst>
                                            <p:cond delay="1834"/>
                                          </p:stCondLst>
                                        </p:cTn>
                                        <p:tgtEl>
                                          <p:spTgt spid="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80">
                                          <p:stCondLst>
                                            <p:cond delay="0"/>
                                          </p:stCondLst>
                                        </p:cTn>
                                        <p:tgtEl>
                                          <p:spTgt spid="18"/>
                                        </p:tgtEl>
                                      </p:cBhvr>
                                    </p:animEffect>
                                    <p:anim calcmode="lin" valueType="num">
                                      <p:cBhvr>
                                        <p:cTn id="6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3" dur="26">
                                          <p:stCondLst>
                                            <p:cond delay="650"/>
                                          </p:stCondLst>
                                        </p:cTn>
                                        <p:tgtEl>
                                          <p:spTgt spid="18"/>
                                        </p:tgtEl>
                                      </p:cBhvr>
                                      <p:to x="100000" y="60000"/>
                                    </p:animScale>
                                    <p:animScale>
                                      <p:cBhvr>
                                        <p:cTn id="74" dur="166" decel="50000">
                                          <p:stCondLst>
                                            <p:cond delay="67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down)">
                                      <p:cBhvr>
                                        <p:cTn id="83" dur="580">
                                          <p:stCondLst>
                                            <p:cond delay="0"/>
                                          </p:stCondLst>
                                        </p:cTn>
                                        <p:tgtEl>
                                          <p:spTgt spid="15"/>
                                        </p:tgtEl>
                                      </p:cBhvr>
                                    </p:animEffect>
                                    <p:anim calcmode="lin" valueType="num">
                                      <p:cBhvr>
                                        <p:cTn id="8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9" dur="26">
                                          <p:stCondLst>
                                            <p:cond delay="650"/>
                                          </p:stCondLst>
                                        </p:cTn>
                                        <p:tgtEl>
                                          <p:spTgt spid="15"/>
                                        </p:tgtEl>
                                      </p:cBhvr>
                                      <p:to x="100000" y="60000"/>
                                    </p:animScale>
                                    <p:animScale>
                                      <p:cBhvr>
                                        <p:cTn id="90" dur="166" decel="50000">
                                          <p:stCondLst>
                                            <p:cond delay="676"/>
                                          </p:stCondLst>
                                        </p:cTn>
                                        <p:tgtEl>
                                          <p:spTgt spid="15"/>
                                        </p:tgtEl>
                                      </p:cBhvr>
                                      <p:to x="100000" y="100000"/>
                                    </p:animScale>
                                    <p:animScale>
                                      <p:cBhvr>
                                        <p:cTn id="91" dur="26">
                                          <p:stCondLst>
                                            <p:cond delay="1312"/>
                                          </p:stCondLst>
                                        </p:cTn>
                                        <p:tgtEl>
                                          <p:spTgt spid="15"/>
                                        </p:tgtEl>
                                      </p:cBhvr>
                                      <p:to x="100000" y="80000"/>
                                    </p:animScale>
                                    <p:animScale>
                                      <p:cBhvr>
                                        <p:cTn id="92" dur="166" decel="50000">
                                          <p:stCondLst>
                                            <p:cond delay="1338"/>
                                          </p:stCondLst>
                                        </p:cTn>
                                        <p:tgtEl>
                                          <p:spTgt spid="15"/>
                                        </p:tgtEl>
                                      </p:cBhvr>
                                      <p:to x="100000" y="100000"/>
                                    </p:animScale>
                                    <p:animScale>
                                      <p:cBhvr>
                                        <p:cTn id="93" dur="26">
                                          <p:stCondLst>
                                            <p:cond delay="1642"/>
                                          </p:stCondLst>
                                        </p:cTn>
                                        <p:tgtEl>
                                          <p:spTgt spid="15"/>
                                        </p:tgtEl>
                                      </p:cBhvr>
                                      <p:to x="100000" y="90000"/>
                                    </p:animScale>
                                    <p:animScale>
                                      <p:cBhvr>
                                        <p:cTn id="94" dur="166" decel="50000">
                                          <p:stCondLst>
                                            <p:cond delay="1668"/>
                                          </p:stCondLst>
                                        </p:cTn>
                                        <p:tgtEl>
                                          <p:spTgt spid="15"/>
                                        </p:tgtEl>
                                      </p:cBhvr>
                                      <p:to x="100000" y="100000"/>
                                    </p:animScale>
                                    <p:animScale>
                                      <p:cBhvr>
                                        <p:cTn id="95" dur="26">
                                          <p:stCondLst>
                                            <p:cond delay="1808"/>
                                          </p:stCondLst>
                                        </p:cTn>
                                        <p:tgtEl>
                                          <p:spTgt spid="15"/>
                                        </p:tgtEl>
                                      </p:cBhvr>
                                      <p:to x="100000" y="95000"/>
                                    </p:animScale>
                                    <p:animScale>
                                      <p:cBhvr>
                                        <p:cTn id="96" dur="166" decel="50000">
                                          <p:stCondLst>
                                            <p:cond delay="1834"/>
                                          </p:stCondLst>
                                        </p:cTn>
                                        <p:tgtEl>
                                          <p:spTgt spid="15"/>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down)">
                                      <p:cBhvr>
                                        <p:cTn id="99" dur="580">
                                          <p:stCondLst>
                                            <p:cond delay="0"/>
                                          </p:stCondLst>
                                        </p:cTn>
                                        <p:tgtEl>
                                          <p:spTgt spid="14"/>
                                        </p:tgtEl>
                                      </p:cBhvr>
                                    </p:animEffect>
                                    <p:anim calcmode="lin" valueType="num">
                                      <p:cBhvr>
                                        <p:cTn id="10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5" dur="26">
                                          <p:stCondLst>
                                            <p:cond delay="650"/>
                                          </p:stCondLst>
                                        </p:cTn>
                                        <p:tgtEl>
                                          <p:spTgt spid="14"/>
                                        </p:tgtEl>
                                      </p:cBhvr>
                                      <p:to x="100000" y="60000"/>
                                    </p:animScale>
                                    <p:animScale>
                                      <p:cBhvr>
                                        <p:cTn id="106" dur="166" decel="50000">
                                          <p:stCondLst>
                                            <p:cond delay="676"/>
                                          </p:stCondLst>
                                        </p:cTn>
                                        <p:tgtEl>
                                          <p:spTgt spid="14"/>
                                        </p:tgtEl>
                                      </p:cBhvr>
                                      <p:to x="100000" y="100000"/>
                                    </p:animScale>
                                    <p:animScale>
                                      <p:cBhvr>
                                        <p:cTn id="107" dur="26">
                                          <p:stCondLst>
                                            <p:cond delay="1312"/>
                                          </p:stCondLst>
                                        </p:cTn>
                                        <p:tgtEl>
                                          <p:spTgt spid="14"/>
                                        </p:tgtEl>
                                      </p:cBhvr>
                                      <p:to x="100000" y="80000"/>
                                    </p:animScale>
                                    <p:animScale>
                                      <p:cBhvr>
                                        <p:cTn id="108" dur="166" decel="50000">
                                          <p:stCondLst>
                                            <p:cond delay="1338"/>
                                          </p:stCondLst>
                                        </p:cTn>
                                        <p:tgtEl>
                                          <p:spTgt spid="14"/>
                                        </p:tgtEl>
                                      </p:cBhvr>
                                      <p:to x="100000" y="100000"/>
                                    </p:animScale>
                                    <p:animScale>
                                      <p:cBhvr>
                                        <p:cTn id="109" dur="26">
                                          <p:stCondLst>
                                            <p:cond delay="1642"/>
                                          </p:stCondLst>
                                        </p:cTn>
                                        <p:tgtEl>
                                          <p:spTgt spid="14"/>
                                        </p:tgtEl>
                                      </p:cBhvr>
                                      <p:to x="100000" y="90000"/>
                                    </p:animScale>
                                    <p:animScale>
                                      <p:cBhvr>
                                        <p:cTn id="110" dur="166" decel="50000">
                                          <p:stCondLst>
                                            <p:cond delay="1668"/>
                                          </p:stCondLst>
                                        </p:cTn>
                                        <p:tgtEl>
                                          <p:spTgt spid="14"/>
                                        </p:tgtEl>
                                      </p:cBhvr>
                                      <p:to x="100000" y="100000"/>
                                    </p:animScale>
                                    <p:animScale>
                                      <p:cBhvr>
                                        <p:cTn id="111" dur="26">
                                          <p:stCondLst>
                                            <p:cond delay="1808"/>
                                          </p:stCondLst>
                                        </p:cTn>
                                        <p:tgtEl>
                                          <p:spTgt spid="14"/>
                                        </p:tgtEl>
                                      </p:cBhvr>
                                      <p:to x="100000" y="95000"/>
                                    </p:animScale>
                                    <p:animScale>
                                      <p:cBhvr>
                                        <p:cTn id="112" dur="166" decel="50000">
                                          <p:stCondLst>
                                            <p:cond delay="1834"/>
                                          </p:stCondLst>
                                        </p:cTn>
                                        <p:tgtEl>
                                          <p:spTgt spid="14"/>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42" presetClass="exit" presetSubtype="0" fill="hold" grpId="0" nodeType="clickEffect">
                                  <p:stCondLst>
                                    <p:cond delay="0"/>
                                  </p:stCondLst>
                                  <p:childTnLst>
                                    <p:animEffect transition="out" filter="fade">
                                      <p:cBhvr>
                                        <p:cTn id="116" dur="1000"/>
                                        <p:tgtEl>
                                          <p:spTgt spid="8"/>
                                        </p:tgtEl>
                                      </p:cBhvr>
                                    </p:animEffect>
                                    <p:anim calcmode="lin" valueType="num">
                                      <p:cBhvr>
                                        <p:cTn id="117" dur="1000"/>
                                        <p:tgtEl>
                                          <p:spTgt spid="8"/>
                                        </p:tgtEl>
                                        <p:attrNameLst>
                                          <p:attrName>ppt_x</p:attrName>
                                        </p:attrNameLst>
                                      </p:cBhvr>
                                      <p:tavLst>
                                        <p:tav tm="0">
                                          <p:val>
                                            <p:strVal val="ppt_x"/>
                                          </p:val>
                                        </p:tav>
                                        <p:tav tm="100000">
                                          <p:val>
                                            <p:strVal val="ppt_x"/>
                                          </p:val>
                                        </p:tav>
                                      </p:tavLst>
                                    </p:anim>
                                    <p:anim calcmode="lin" valueType="num">
                                      <p:cBhvr>
                                        <p:cTn id="118" dur="1000"/>
                                        <p:tgtEl>
                                          <p:spTgt spid="8"/>
                                        </p:tgtEl>
                                        <p:attrNameLst>
                                          <p:attrName>ppt_y</p:attrName>
                                        </p:attrNameLst>
                                      </p:cBhvr>
                                      <p:tavLst>
                                        <p:tav tm="0">
                                          <p:val>
                                            <p:strVal val="ppt_y"/>
                                          </p:val>
                                        </p:tav>
                                        <p:tav tm="100000">
                                          <p:val>
                                            <p:strVal val="ppt_y+.1"/>
                                          </p:val>
                                        </p:tav>
                                      </p:tavLst>
                                    </p:anim>
                                    <p:set>
                                      <p:cBhvr>
                                        <p:cTn id="119" dur="1" fill="hold">
                                          <p:stCondLst>
                                            <p:cond delay="999"/>
                                          </p:stCondLst>
                                        </p:cTn>
                                        <p:tgtEl>
                                          <p:spTgt spid="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grpId="0" nodeType="click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randombar(horizontal)">
                                      <p:cBhvr>
                                        <p:cTn id="129" dur="500"/>
                                        <p:tgtEl>
                                          <p:spTgt spid="4"/>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xit" presetSubtype="0" fill="hold" grpId="1" nodeType="clickEffect">
                                  <p:stCondLst>
                                    <p:cond delay="0"/>
                                  </p:stCondLst>
                                  <p:childTnLst>
                                    <p:animEffect transition="out" filter="fade">
                                      <p:cBhvr>
                                        <p:cTn id="133" dur="1000"/>
                                        <p:tgtEl>
                                          <p:spTgt spid="4"/>
                                        </p:tgtEl>
                                      </p:cBhvr>
                                    </p:animEffect>
                                    <p:anim calcmode="lin" valueType="num">
                                      <p:cBhvr>
                                        <p:cTn id="134" dur="1000"/>
                                        <p:tgtEl>
                                          <p:spTgt spid="4"/>
                                        </p:tgtEl>
                                        <p:attrNameLst>
                                          <p:attrName>ppt_x</p:attrName>
                                        </p:attrNameLst>
                                      </p:cBhvr>
                                      <p:tavLst>
                                        <p:tav tm="0">
                                          <p:val>
                                            <p:strVal val="ppt_x"/>
                                          </p:val>
                                        </p:tav>
                                        <p:tav tm="100000">
                                          <p:val>
                                            <p:strVal val="ppt_x"/>
                                          </p:val>
                                        </p:tav>
                                      </p:tavLst>
                                    </p:anim>
                                    <p:anim calcmode="lin" valueType="num">
                                      <p:cBhvr>
                                        <p:cTn id="135" dur="1000"/>
                                        <p:tgtEl>
                                          <p:spTgt spid="4"/>
                                        </p:tgtEl>
                                        <p:attrNameLst>
                                          <p:attrName>ppt_y</p:attrName>
                                        </p:attrNameLst>
                                      </p:cBhvr>
                                      <p:tavLst>
                                        <p:tav tm="0">
                                          <p:val>
                                            <p:strVal val="ppt_y"/>
                                          </p:val>
                                        </p:tav>
                                        <p:tav tm="100000">
                                          <p:val>
                                            <p:strVal val="ppt_y+.1"/>
                                          </p:val>
                                        </p:tav>
                                      </p:tavLst>
                                    </p:anim>
                                    <p:set>
                                      <p:cBhvr>
                                        <p:cTn id="136" dur="1" fill="hold">
                                          <p:stCondLst>
                                            <p:cond delay="999"/>
                                          </p:stCondLst>
                                        </p:cTn>
                                        <p:tgtEl>
                                          <p:spTgt spid="4"/>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6"/>
                                        </p:tgtEl>
                                        <p:attrNameLst>
                                          <p:attrName>style.visibility</p:attrName>
                                        </p:attrNameLst>
                                      </p:cBhvr>
                                      <p:to>
                                        <p:strVal val="visible"/>
                                      </p:to>
                                    </p:set>
                                    <p:anim calcmode="lin" valueType="num">
                                      <p:cBhvr additive="base">
                                        <p:cTn id="141" dur="500" fill="hold"/>
                                        <p:tgtEl>
                                          <p:spTgt spid="6"/>
                                        </p:tgtEl>
                                        <p:attrNameLst>
                                          <p:attrName>ppt_x</p:attrName>
                                        </p:attrNameLst>
                                      </p:cBhvr>
                                      <p:tavLst>
                                        <p:tav tm="0">
                                          <p:val>
                                            <p:strVal val="#ppt_x"/>
                                          </p:val>
                                        </p:tav>
                                        <p:tav tm="100000">
                                          <p:val>
                                            <p:strVal val="#ppt_x"/>
                                          </p:val>
                                        </p:tav>
                                      </p:tavLst>
                                    </p:anim>
                                    <p:anim calcmode="lin" valueType="num">
                                      <p:cBhvr additive="base">
                                        <p:cTn id="1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4" grpId="0"/>
      <p:bldP spid="15" grpId="0"/>
      <p:bldP spid="18" grpId="0"/>
      <p:bldP spid="4" grpId="0"/>
      <p:bldP spid="4" grpId="1"/>
      <p:bldP spid="24" grpId="0"/>
      <p:bldP spid="24" grpId="1"/>
      <p:bldP spid="25" grpId="0"/>
      <p:bldP spid="25" grpId="1"/>
      <p:bldP spid="26" grpId="0"/>
      <p:bldP spid="2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171" y="1448231"/>
            <a:ext cx="4059238" cy="3807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848899" y="5564263"/>
            <a:ext cx="5735781" cy="683072"/>
          </a:xfrm>
          <a:prstGeom prst="rect">
            <a:avLst/>
          </a:prstGeom>
          <a:noFill/>
        </p:spPr>
        <p:txBody>
          <a:bodyPr wrap="square" lIns="66865" tIns="33433" rIns="66865" bIns="33433" rtlCol="0">
            <a:spAutoFit/>
          </a:bodyPr>
          <a:lstStyle/>
          <a:p>
            <a:pPr marL="571500" indent="-571500" algn="ctr">
              <a:buFont typeface="Wingdings" panose="05000000000000000000" pitchFamily="2" charset="2"/>
              <a:buChar char="q"/>
            </a:pPr>
            <a:r>
              <a:rPr lang="bn-IN"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 </a:t>
            </a:r>
            <a:r>
              <a:rPr lang="bn-IN" sz="40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en-US" sz="40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endParaRPr lang="en-US" sz="40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4531754" y="221407"/>
            <a:ext cx="2691763" cy="923330"/>
          </a:xfrm>
          <a:prstGeom prst="rect">
            <a:avLst/>
          </a:prstGeom>
        </p:spPr>
        <p:txBody>
          <a:bodyPr wrap="none">
            <a:spAutoFit/>
          </a:bodyPr>
          <a:lstStyle/>
          <a:p>
            <a:pPr lvl="0" algn="ctr"/>
            <a:r>
              <a:rPr lang="bn-IN" sz="5400" dirty="0">
                <a:solidFill>
                  <a:prstClr val="black"/>
                </a:solidFill>
                <a:effectLst>
                  <a:outerShdw blurRad="38100" dist="38100" dir="2700000" algn="tl">
                    <a:srgbClr val="000000">
                      <a:alpha val="43137"/>
                    </a:srgbClr>
                  </a:outerShdw>
                </a:effectLst>
                <a:latin typeface="NikoshBAN" pitchFamily="2" charset="0"/>
                <a:cs typeface="NikoshBAN" pitchFamily="2" charset="0"/>
              </a:rPr>
              <a:t>একক কাজ </a:t>
            </a:r>
            <a:endParaRPr lang="en-US" sz="54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033444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454" y="1246910"/>
            <a:ext cx="3366655" cy="4087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87928" y="659245"/>
            <a:ext cx="7287490" cy="1729512"/>
          </a:xfrm>
          <a:prstGeom prst="rect">
            <a:avLst/>
          </a:prstGeom>
          <a:noFill/>
        </p:spPr>
        <p:txBody>
          <a:bodyPr wrap="square" lIns="66865" tIns="33433" rIns="66865" bIns="33433" rtlCol="0">
            <a:spAutoFit/>
          </a:bodyPr>
          <a:lstStyle/>
          <a:p>
            <a:pPr algn="ct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সম্পদ হলো এমন কিছু যা মানুষ ব্যবহার করে উপকৃত হয়।সম্পদ দুই প্রকার।যথাঃপ্রাকৃতিক সম্পদ ওমানবসৃষ্ট সম্পদ।</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232228" y="2646218"/>
            <a:ext cx="8011225" cy="3391506"/>
          </a:xfrm>
          <a:prstGeom prst="rect">
            <a:avLst/>
          </a:prstGeom>
          <a:noFill/>
        </p:spPr>
        <p:txBody>
          <a:bodyPr wrap="square" lIns="66865" tIns="33433" rIns="66865" bIns="33433" rtlCol="0">
            <a:spAutoFit/>
          </a:bodyPr>
          <a:lstStyle/>
          <a:p>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প্রকৃতিতে পাওয়া যে সকল সম্পদ মানুষ তার চাহিদা পুরণের জন্য ব্যবহার করে থাকে তাই </a:t>
            </a:r>
            <a:r>
              <a:rPr lang="bn-IN" sz="36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প্রাকৃতিক সম্পদ</a:t>
            </a:r>
            <a:r>
              <a:rPr lang="bn-IN"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।মানুষ প্রাকৃতিক সম্পদ তৈরি করতে পারে না।মাটি,পানি,সুর্যের আলো  ইত্যাদি প্রাকৃতিক সম্পদ।প্রাকৃতিক সম্পদ থেকে আমরা খাদ্য,বস্ত্র,বাসস্থান ওশক্তি পেয়ে থাকি। </a:t>
            </a:r>
            <a:endParaRPr lang="en-US" sz="3600"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895034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66865" tIns="33433" rIns="66865" bIns="33433" rtlCol="0">
        <a:spAutoFit/>
      </a:bodyPr>
      <a:lstStyle>
        <a:defPPr algn="ctr">
          <a:defRPr sz="3600"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TotalTime>
  <Words>451</Words>
  <Application>Microsoft Office PowerPoint</Application>
  <PresentationFormat>Custom</PresentationFormat>
  <Paragraphs>89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Safar</cp:lastModifiedBy>
  <cp:revision>213</cp:revision>
  <dcterms:created xsi:type="dcterms:W3CDTF">2019-10-12T03:47:39Z</dcterms:created>
  <dcterms:modified xsi:type="dcterms:W3CDTF">2020-04-08T06:14:39Z</dcterms:modified>
</cp:coreProperties>
</file>