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0" r:id="rId3"/>
    <p:sldId id="257" r:id="rId4"/>
    <p:sldId id="264" r:id="rId5"/>
    <p:sldId id="27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6" autoAdjust="0"/>
    <p:restoredTop sz="86471" autoAdjust="0"/>
  </p:normalViewPr>
  <p:slideViewPr>
    <p:cSldViewPr snapToGrid="0">
      <p:cViewPr varScale="1">
        <p:scale>
          <a:sx n="68" d="100"/>
          <a:sy n="68" d="100"/>
        </p:scale>
        <p:origin x="6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0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D5EE95-BEB2-4558-9178-64017B80F0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5EB9E-C949-4E24-8D5A-34C36BDDCF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E689E-B6A2-45D9-9230-CF8C434ED351}" type="datetimeFigureOut">
              <a:rPr lang="en-US" smtClean="0"/>
              <a:t>06-Apr-20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A6AA8-E214-4234-8EF3-9EF2818C3B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FA4AA-3B9D-40E5-BC01-F46894559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2CAC9-D622-4DDC-95C2-11E4F7389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19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0C1B8-18D9-43B5-843C-EBD65B26B20E}" type="datetimeFigureOut">
              <a:rPr lang="en-US" smtClean="0"/>
              <a:t>06-Apr-20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4F8F7-D2F2-4587-8BE8-03D2B8C0B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80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59BEE-B849-464A-96EE-33EACDB10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CA114-042C-4B55-A292-6DCD592C4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E0F0D-3A5E-4F13-AC7F-75B08038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C657-F112-46DB-8020-A254F0E77F32}" type="datetimeFigureOut">
              <a:rPr lang="en-US" smtClean="0"/>
              <a:t>06-Apr-20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B8E6A-05C9-4647-8592-2DCDFC5F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7201D-F9E2-4C1E-8022-A4A500AB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6207-124C-4E4D-9969-DB778EA49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03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curtains"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71CB-F5CE-4F50-82A2-AEF1236E1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D72E9-D822-40DB-933C-B9C56CFE1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3B800-A1EB-4B4B-96E6-2172EED7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C657-F112-46DB-8020-A254F0E77F32}" type="datetimeFigureOut">
              <a:rPr lang="en-US" smtClean="0"/>
              <a:t>06-Apr-20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436E8-036C-441D-99E7-C15F42905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2DE4-FB69-4AE1-9CC5-EE02FABB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6207-124C-4E4D-9969-DB778EA49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22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curtains"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2BA37-52FC-4D3A-93C1-020D8DE57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C2AEE-7A56-4C50-9317-02F68E317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CEFFC-32E2-4261-BCEB-4AE66793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C657-F112-46DB-8020-A254F0E77F32}" type="datetimeFigureOut">
              <a:rPr lang="en-US" smtClean="0"/>
              <a:t>06-Apr-20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40960-881E-4859-AD61-793FD19B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DD7D6-44A1-4B05-B1AC-BC5CA188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6207-124C-4E4D-9969-DB778EA49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39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curtains"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EF32D-3D4A-427A-B616-F5C0F41E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99434-832C-417F-A7A7-30035AC15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97C96-F6D4-4807-A90B-67AD25F05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C657-F112-46DB-8020-A254F0E77F32}" type="datetimeFigureOut">
              <a:rPr lang="en-US" smtClean="0"/>
              <a:t>06-Apr-20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B2FD2-4EA2-433E-9F9A-CA163E11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63E7C-740C-49A2-BAF5-0BC7EBF2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6207-124C-4E4D-9969-DB778EA49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91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curtains"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C1F3-824F-4626-AD9A-5F685AB0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6D5CE-5F68-4D86-A7B9-7E2BE0B22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A8B39-F15C-410B-8942-17EB99EF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C657-F112-46DB-8020-A254F0E77F32}" type="datetimeFigureOut">
              <a:rPr lang="en-US" smtClean="0"/>
              <a:t>06-Apr-20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69B3-8D8D-4814-B834-2D9E75E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D5E48-2A5E-476D-AB5F-96434551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6207-124C-4E4D-9969-DB778EA49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38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curtains"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A199-BE28-472C-9794-DFE13043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DBAB1-374A-4EF1-B9FD-05C4F1FF8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E18C4-0BC9-4965-8AF0-127C863C3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94FE6-8AA0-4415-83DF-D9C8A58BB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C657-F112-46DB-8020-A254F0E77F32}" type="datetimeFigureOut">
              <a:rPr lang="en-US" smtClean="0"/>
              <a:t>06-Apr-20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EB74B-7054-41D2-85FC-098D2D8F4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D04AD-BD9C-48BE-9821-021B0169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6207-124C-4E4D-9969-DB778EA49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52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curtains"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A9EA-55E1-4BFB-976F-764F010A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11055-B308-4644-8F1C-DEFDCAB61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89243-C5ED-4C26-8F2E-241EFA4DF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B3DF8-E315-4A2D-AE7D-C555A5759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4A3B0-5959-47C9-8906-DA4DE1B67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637C80-6C27-4591-B451-996823BFC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C657-F112-46DB-8020-A254F0E77F32}" type="datetimeFigureOut">
              <a:rPr lang="en-US" smtClean="0"/>
              <a:t>06-Apr-20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C3988E-00F4-4DE9-BB0F-E488EC96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FBC95-7FC1-413F-86CF-A3311FE4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6207-124C-4E4D-9969-DB778EA49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70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curtains"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6D45-059B-4A43-AEEF-FE92C80C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B913D-DBC6-432D-BA60-9895A548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C657-F112-46DB-8020-A254F0E77F32}" type="datetimeFigureOut">
              <a:rPr lang="en-US" smtClean="0"/>
              <a:t>06-Apr-20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07BA7-7F19-4137-9271-06419715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0615E-56BB-4C82-9560-5F1838BB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6207-124C-4E4D-9969-DB778EA49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15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curtains"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F4518-E5ED-4563-8709-2EAF9DCA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C657-F112-46DB-8020-A254F0E77F32}" type="datetimeFigureOut">
              <a:rPr lang="en-US" smtClean="0"/>
              <a:t>06-Apr-20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2F533C-269B-4B35-ACE0-8E25EF17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45C32-0682-40C6-B53B-E19206F1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6207-124C-4E4D-9969-DB778EA49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53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curtains"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1E785-48C2-48C1-AC1B-3272AC28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F00E0-8556-414C-A489-11EE495F1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679CC-7F09-44D0-B0FA-122A60D82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F9A1C-A27B-4EF7-B163-3E2082A0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C657-F112-46DB-8020-A254F0E77F32}" type="datetimeFigureOut">
              <a:rPr lang="en-US" smtClean="0"/>
              <a:t>06-Apr-20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6918F-89B2-457A-AF76-4C473D8C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8DE65-8443-42F2-A5A8-FFDC1F1D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6207-124C-4E4D-9969-DB778EA49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21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curtains"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A1DC-8635-4725-9587-F2305A5E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DB794-410B-4414-B99B-26A7287229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1D96C-0539-45BC-B271-49219D35A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74EE1-F877-47F4-B825-3689A305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C657-F112-46DB-8020-A254F0E77F32}" type="datetimeFigureOut">
              <a:rPr lang="en-US" smtClean="0"/>
              <a:t>06-Apr-20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0074-AB91-4DAA-B84B-49F23801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F99AF-AC80-461A-8172-D9CBF0D5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6207-124C-4E4D-9969-DB778EA49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10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curtains"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F7419-DC8C-4FBB-9933-7872AA88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33B74-C252-4892-9939-8977B85EE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27D3D-A25A-4815-BD31-CC42E0D31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1C657-F112-46DB-8020-A254F0E77F32}" type="datetimeFigureOut">
              <a:rPr lang="en-US" smtClean="0"/>
              <a:t>06-Apr-20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00D57-0ADF-4052-BE27-479C1D06A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1A715-724F-499C-A3F2-33AA3F2D3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76207-124C-4E4D-9969-DB778EA49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5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spd="med">
        <p15:prstTrans prst="curtains"/>
        <p:sndAc>
          <p:stSnd>
            <p:snd r:embed="rId13" name="click.wav"/>
          </p:stSnd>
        </p:sndAc>
      </p:transition>
    </mc:Choice>
    <mc:Fallback>
      <p:transition spd="med">
        <p:fade/>
        <p:sndAc>
          <p:stSnd>
            <p:snd r:embed="rId13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5B040-A4F6-4803-923C-C076FBD8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56CF-EBF3-4F59-A6A6-A00737C47B11}" type="datetime1">
              <a:rPr lang="en-US" sz="2800" smtClean="0">
                <a:solidFill>
                  <a:srgbClr val="0070C0"/>
                </a:solidFill>
              </a:rPr>
              <a:t>06-Apr-20</a:t>
            </a:fld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6B3A42-19F6-44A7-BE8A-3BB5B7521FE3}"/>
              </a:ext>
            </a:extLst>
          </p:cNvPr>
          <p:cNvGrpSpPr/>
          <p:nvPr/>
        </p:nvGrpSpPr>
        <p:grpSpPr>
          <a:xfrm>
            <a:off x="792480" y="780757"/>
            <a:ext cx="10698480" cy="5577840"/>
            <a:chOff x="801859" y="773724"/>
            <a:chExt cx="10550769" cy="5458264"/>
          </a:xfrm>
          <a:scene3d>
            <a:camera prst="isometricOffAxis1Right"/>
            <a:lightRig rig="threePt" dir="t"/>
          </a:scene3d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BB9DFC7-3DA6-42D3-994F-A87208517BB0}"/>
                </a:ext>
              </a:extLst>
            </p:cNvPr>
            <p:cNvSpPr/>
            <p:nvPr/>
          </p:nvSpPr>
          <p:spPr>
            <a:xfrm>
              <a:off x="801859" y="773724"/>
              <a:ext cx="10550769" cy="54582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864115E-DD5F-4197-982D-CD09778AA884}"/>
                </a:ext>
              </a:extLst>
            </p:cNvPr>
            <p:cNvSpPr/>
            <p:nvPr/>
          </p:nvSpPr>
          <p:spPr>
            <a:xfrm>
              <a:off x="1305951" y="1277816"/>
              <a:ext cx="9723119" cy="427892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75CEF6-1741-4862-9FE3-60495BE4E062}"/>
                </a:ext>
              </a:extLst>
            </p:cNvPr>
            <p:cNvSpPr/>
            <p:nvPr/>
          </p:nvSpPr>
          <p:spPr>
            <a:xfrm>
              <a:off x="2218007" y="1795976"/>
              <a:ext cx="8009206" cy="308551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44797AC-1260-44DB-BE77-35D64173D6E3}"/>
              </a:ext>
            </a:extLst>
          </p:cNvPr>
          <p:cNvGrpSpPr/>
          <p:nvPr/>
        </p:nvGrpSpPr>
        <p:grpSpPr>
          <a:xfrm>
            <a:off x="-391550" y="351692"/>
            <a:ext cx="8663353" cy="5001064"/>
            <a:chOff x="801859" y="773724"/>
            <a:chExt cx="10550769" cy="5458264"/>
          </a:xfrm>
          <a:scene3d>
            <a:camera prst="isometricOffAxis1Right"/>
            <a:lightRig rig="threePt" dir="t"/>
          </a:scene3d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DF40859-FCB3-41D3-A388-0485DAED7C0A}"/>
                </a:ext>
              </a:extLst>
            </p:cNvPr>
            <p:cNvSpPr/>
            <p:nvPr/>
          </p:nvSpPr>
          <p:spPr>
            <a:xfrm>
              <a:off x="801859" y="773724"/>
              <a:ext cx="10550769" cy="54582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70AA7F-9767-4123-92E0-EEE743EA9038}"/>
                </a:ext>
              </a:extLst>
            </p:cNvPr>
            <p:cNvSpPr/>
            <p:nvPr/>
          </p:nvSpPr>
          <p:spPr>
            <a:xfrm>
              <a:off x="1305951" y="1277816"/>
              <a:ext cx="9723119" cy="427892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585263-8F40-4689-A1E0-85AFAAA93764}"/>
                </a:ext>
              </a:extLst>
            </p:cNvPr>
            <p:cNvSpPr/>
            <p:nvPr/>
          </p:nvSpPr>
          <p:spPr>
            <a:xfrm>
              <a:off x="2218007" y="1795976"/>
              <a:ext cx="8009206" cy="308551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3A8BF2-337A-40B1-AAD2-31F571ABD769}"/>
              </a:ext>
            </a:extLst>
          </p:cNvPr>
          <p:cNvGrpSpPr/>
          <p:nvPr/>
        </p:nvGrpSpPr>
        <p:grpSpPr>
          <a:xfrm rot="1662173">
            <a:off x="4656409" y="1842868"/>
            <a:ext cx="7821636" cy="4923692"/>
            <a:chOff x="801859" y="773724"/>
            <a:chExt cx="10550769" cy="5458264"/>
          </a:xfrm>
          <a:scene3d>
            <a:camera prst="isometricOffAxis1Right"/>
            <a:lightRig rig="threePt" dir="t"/>
          </a:scene3d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D7DDC9B-9A6F-4B9B-A8E2-96616D110DBB}"/>
                </a:ext>
              </a:extLst>
            </p:cNvPr>
            <p:cNvSpPr/>
            <p:nvPr/>
          </p:nvSpPr>
          <p:spPr>
            <a:xfrm>
              <a:off x="801859" y="773724"/>
              <a:ext cx="10550769" cy="54582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4071A2F-CA75-4C80-9D39-3A7195A7F1AE}"/>
                </a:ext>
              </a:extLst>
            </p:cNvPr>
            <p:cNvSpPr/>
            <p:nvPr/>
          </p:nvSpPr>
          <p:spPr>
            <a:xfrm>
              <a:off x="1305951" y="1277816"/>
              <a:ext cx="9723119" cy="427892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13BD65D-A167-438E-BEBF-397F38ED4AF7}"/>
                </a:ext>
              </a:extLst>
            </p:cNvPr>
            <p:cNvSpPr/>
            <p:nvPr/>
          </p:nvSpPr>
          <p:spPr>
            <a:xfrm>
              <a:off x="2218007" y="1795976"/>
              <a:ext cx="8009206" cy="308551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377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click.wav"/>
          </p:stSnd>
        </p:sndAc>
      </p:transition>
    </mc:Choice>
    <mc:Fallback>
      <p:transition>
        <p:sndAc>
          <p:stSnd>
            <p:snd r:embed="rId2" name="click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432C05-8947-4937-B74F-05170AA33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4" y="271361"/>
            <a:ext cx="6160881" cy="6213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333F2F-8DF5-401A-820D-31DE644E6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30" y="323753"/>
            <a:ext cx="5268673" cy="62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6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B1913-D505-4F6F-90E8-911C21DE170D}"/>
              </a:ext>
            </a:extLst>
          </p:cNvPr>
          <p:cNvSpPr/>
          <p:nvPr/>
        </p:nvSpPr>
        <p:spPr>
          <a:xfrm>
            <a:off x="2546917" y="225083"/>
            <a:ext cx="7398942" cy="1181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Inverted">
              <a:avLst/>
            </a:prstTxWarp>
            <a:noAutofit/>
          </a:bodyPr>
          <a:lstStyle/>
          <a:p>
            <a:pPr algn="ctr"/>
            <a:r>
              <a:rPr lang="bn-IN" sz="6600" b="1" u="sng" dirty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এসো বলিঃ</a:t>
            </a:r>
            <a:endParaRPr lang="en-US" sz="6600" b="1" u="sng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99B9D6-3010-437E-83C7-4007B5ECEACD}"/>
              </a:ext>
            </a:extLst>
          </p:cNvPr>
          <p:cNvSpPr/>
          <p:nvPr/>
        </p:nvSpPr>
        <p:spPr>
          <a:xfrm>
            <a:off x="1266093" y="1709225"/>
            <a:ext cx="9186205" cy="514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ক) পেশা বলতে কী বুঝ?</a:t>
            </a:r>
          </a:p>
          <a:p>
            <a:pPr algn="ctr"/>
            <a:endParaRPr lang="bn-IN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খ)উৎপাদন কাজের সাথে জড়িত দুটি পেশার নাম বল ?</a:t>
            </a:r>
          </a:p>
          <a:p>
            <a:pPr algn="ctr"/>
            <a:endParaRPr lang="bn-IN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গ)কৃষক উৎপাদন করে এমন পাঁচটি ফসলের নাম বল?</a:t>
            </a:r>
          </a:p>
          <a:p>
            <a:pPr algn="ctr"/>
            <a:endParaRPr lang="bn-IN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ঘ)কোথায় মাছ ধরা হয়?</a:t>
            </a:r>
          </a:p>
          <a:p>
            <a:pPr algn="ctr"/>
            <a:endParaRPr lang="bn-IN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ঙ) জেলেরা কি কাজ করেন?</a:t>
            </a:r>
          </a:p>
          <a:p>
            <a:pPr algn="ctr"/>
            <a:endParaRPr lang="bn-IN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চ) শিক্ষক আমাদের কীভাবে সাহায্য করেন?  </a:t>
            </a:r>
          </a:p>
          <a:p>
            <a:pPr algn="ctr"/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1A95490E-76F3-4453-96FB-3A83212CDF66}"/>
              </a:ext>
            </a:extLst>
          </p:cNvPr>
          <p:cNvSpPr/>
          <p:nvPr/>
        </p:nvSpPr>
        <p:spPr>
          <a:xfrm>
            <a:off x="900333" y="379829"/>
            <a:ext cx="853607" cy="82999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rgbClr val="7030A0"/>
                </a:solidFill>
              </a:rPr>
              <a:t>🌛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7317E125-1C36-44FB-AF7F-499EAA7E35EA}"/>
              </a:ext>
            </a:extLst>
          </p:cNvPr>
          <p:cNvSpPr/>
          <p:nvPr/>
        </p:nvSpPr>
        <p:spPr>
          <a:xfrm>
            <a:off x="10421816" y="349349"/>
            <a:ext cx="853607" cy="82999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rgbClr val="7030A0"/>
                </a:solidFill>
              </a:rPr>
              <a:t>🌛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2109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809A22-E1FD-4566-ABCD-1777F46FD8A5}"/>
              </a:ext>
            </a:extLst>
          </p:cNvPr>
          <p:cNvSpPr/>
          <p:nvPr/>
        </p:nvSpPr>
        <p:spPr>
          <a:xfrm>
            <a:off x="1406769" y="436098"/>
            <a:ext cx="9344713" cy="1055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anDown">
              <a:avLst/>
            </a:prstTxWarp>
            <a:no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</a:rPr>
              <a:t> </a:t>
            </a:r>
            <a:r>
              <a:rPr lang="bn-IN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খালি ঘরে উপযুক্ত শব্দ বসাইঃ </a:t>
            </a:r>
            <a:endParaRPr lang="en-US" sz="24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8733-586C-466F-A875-2F75711121AA}"/>
              </a:ext>
            </a:extLst>
          </p:cNvPr>
          <p:cNvSpPr/>
          <p:nvPr/>
        </p:nvSpPr>
        <p:spPr>
          <a:xfrm>
            <a:off x="1406769" y="2152358"/>
            <a:ext cx="8876714" cy="3657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400" i="1" dirty="0">
                <a:solidFill>
                  <a:srgbClr val="002060"/>
                </a:solidFill>
              </a:rPr>
              <a:t>কুমার __________________   ব্যবহার করেন।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bn-IN" sz="2400" i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400" i="1" dirty="0">
                <a:solidFill>
                  <a:srgbClr val="002060"/>
                </a:solidFill>
              </a:rPr>
              <a:t>তাঁতি ________________________ ব্যবহার করেন।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bn-IN" sz="2400" i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400" i="1" dirty="0">
                <a:solidFill>
                  <a:srgbClr val="002060"/>
                </a:solidFill>
              </a:rPr>
              <a:t>দর্জি________________________ব্যবহার করেন।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bn-IN" sz="2400" i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400" i="1" dirty="0">
                <a:solidFill>
                  <a:srgbClr val="002060"/>
                </a:solidFill>
              </a:rPr>
              <a:t>রাজমিস্ত্রি ______________________ব্যবহার করেন।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031004-516C-4E24-8E23-04357CE08BEF}"/>
              </a:ext>
            </a:extLst>
          </p:cNvPr>
          <p:cNvSpPr/>
          <p:nvPr/>
        </p:nvSpPr>
        <p:spPr>
          <a:xfrm>
            <a:off x="4107765" y="2658794"/>
            <a:ext cx="2264899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কাঁদামাটি  </a:t>
            </a:r>
            <a:endParaRPr 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A83A1C-6605-43BF-8218-087A98FD1AE4}"/>
              </a:ext>
            </a:extLst>
          </p:cNvPr>
          <p:cNvSpPr/>
          <p:nvPr/>
        </p:nvSpPr>
        <p:spPr>
          <a:xfrm>
            <a:off x="3385625" y="3357490"/>
            <a:ext cx="377483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</a:rPr>
              <a:t> </a:t>
            </a:r>
            <a:r>
              <a:rPr lang="bn-IN" sz="2400" b="1" i="1" dirty="0">
                <a:solidFill>
                  <a:srgbClr val="002060"/>
                </a:solidFill>
              </a:rPr>
              <a:t>সুতি</a:t>
            </a:r>
            <a:r>
              <a:rPr lang="bn-IN" sz="2400" b="1" dirty="0">
                <a:solidFill>
                  <a:srgbClr val="002060"/>
                </a:solidFill>
              </a:rPr>
              <a:t>,রেশম ও পশমের সুতা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772010-0DAC-4935-A3B1-319CEA69BE96}"/>
              </a:ext>
            </a:extLst>
          </p:cNvPr>
          <p:cNvSpPr/>
          <p:nvPr/>
        </p:nvSpPr>
        <p:spPr>
          <a:xfrm>
            <a:off x="3390314" y="4002259"/>
            <a:ext cx="328672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>
                <a:solidFill>
                  <a:srgbClr val="002060"/>
                </a:solidFill>
              </a:rPr>
              <a:t> কাপড় ও সেলাই মেশিন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59D7C-A231-4B0A-8736-0E41F75705B5}"/>
              </a:ext>
            </a:extLst>
          </p:cNvPr>
          <p:cNvSpPr/>
          <p:nvPr/>
        </p:nvSpPr>
        <p:spPr>
          <a:xfrm>
            <a:off x="3896752" y="4801773"/>
            <a:ext cx="326481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>
                <a:solidFill>
                  <a:srgbClr val="002060"/>
                </a:solidFill>
              </a:rPr>
              <a:t>ইট,বালু,সিমেন্ট ও রড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7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34E718-711D-43E2-911A-DDBC62ED3CBE}"/>
              </a:ext>
            </a:extLst>
          </p:cNvPr>
          <p:cNvSpPr/>
          <p:nvPr/>
        </p:nvSpPr>
        <p:spPr>
          <a:xfrm>
            <a:off x="1364566" y="450165"/>
            <a:ext cx="883451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bn-IN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বাম পাশের সাথে ডান পাশের মিল কর?</a:t>
            </a:r>
            <a:endParaRPr lang="en-US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95085FD-41D9-46C8-9E3F-B9318416D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265428"/>
              </p:ext>
            </p:extLst>
          </p:nvPr>
        </p:nvGraphicFramePr>
        <p:xfrm>
          <a:off x="1652174" y="1943555"/>
          <a:ext cx="8546903" cy="409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4424">
                  <a:extLst>
                    <a:ext uri="{9D8B030D-6E8A-4147-A177-3AD203B41FA5}">
                      <a16:colId xmlns:a16="http://schemas.microsoft.com/office/drawing/2014/main" val="3606948765"/>
                    </a:ext>
                  </a:extLst>
                </a:gridCol>
                <a:gridCol w="3272479">
                  <a:extLst>
                    <a:ext uri="{9D8B030D-6E8A-4147-A177-3AD203B41FA5}">
                      <a16:colId xmlns:a16="http://schemas.microsoft.com/office/drawing/2014/main" val="481335464"/>
                    </a:ext>
                  </a:extLst>
                </a:gridCol>
              </a:tblGrid>
              <a:tr h="763833">
                <a:tc>
                  <a:txBody>
                    <a:bodyPr/>
                    <a:lstStyle/>
                    <a:p>
                      <a:pPr algn="ctr"/>
                      <a:r>
                        <a:rPr lang="bn-IN" sz="2000" b="1" i="1" dirty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bn-IN" sz="20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বাম পাশ </a:t>
                      </a:r>
                      <a:endParaRPr lang="en-US" sz="2000" b="1" i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ডান পাশ</a:t>
                      </a:r>
                      <a:endParaRPr lang="en-US" sz="2000" b="1" i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809977"/>
                  </a:ext>
                </a:extLst>
              </a:tr>
              <a:tr h="763833">
                <a:tc>
                  <a:txBody>
                    <a:bodyPr/>
                    <a:lstStyle/>
                    <a:p>
                      <a:r>
                        <a:rPr lang="bn-IN" sz="2000" b="1" i="1" dirty="0">
                          <a:solidFill>
                            <a:srgbClr val="002060"/>
                          </a:solidFill>
                        </a:rPr>
                        <a:t>ক।মাটি দিয়ে হাড়িঁ,কলস তৈরি করেন</a:t>
                      </a:r>
                      <a:endParaRPr lang="en-US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i="1" dirty="0">
                          <a:solidFill>
                            <a:srgbClr val="002060"/>
                          </a:solidFill>
                        </a:rPr>
                        <a:t> কৃষক</a:t>
                      </a:r>
                      <a:endParaRPr lang="en-US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881005"/>
                  </a:ext>
                </a:extLst>
              </a:tr>
              <a:tr h="763833">
                <a:tc>
                  <a:txBody>
                    <a:bodyPr/>
                    <a:lstStyle/>
                    <a:p>
                      <a:r>
                        <a:rPr lang="bn-IN" sz="2000" b="1" i="1" dirty="0">
                          <a:solidFill>
                            <a:srgbClr val="002060"/>
                          </a:solidFill>
                        </a:rPr>
                        <a:t>খ।রোগিকে ঔষধ ও পথ্য খাওয়ান</a:t>
                      </a:r>
                      <a:endParaRPr lang="en-US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i="1" dirty="0">
                          <a:solidFill>
                            <a:srgbClr val="002060"/>
                          </a:solidFill>
                        </a:rPr>
                        <a:t>কুমার</a:t>
                      </a:r>
                      <a:endParaRPr lang="en-US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754135"/>
                  </a:ext>
                </a:extLst>
              </a:tr>
              <a:tr h="1036153">
                <a:tc>
                  <a:txBody>
                    <a:bodyPr/>
                    <a:lstStyle/>
                    <a:p>
                      <a:r>
                        <a:rPr lang="bn-IN" sz="2000" b="1" i="1" dirty="0">
                          <a:solidFill>
                            <a:srgbClr val="002060"/>
                          </a:solidFill>
                        </a:rPr>
                        <a:t>গ।ফসল ও সবজি চাষ করেন</a:t>
                      </a:r>
                      <a:endParaRPr lang="en-US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i="1" dirty="0">
                          <a:solidFill>
                            <a:srgbClr val="002060"/>
                          </a:solidFill>
                        </a:rPr>
                        <a:t>রাজমিস্ত্রি</a:t>
                      </a:r>
                      <a:endParaRPr lang="en-US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280372"/>
                  </a:ext>
                </a:extLst>
              </a:tr>
              <a:tr h="763833">
                <a:tc>
                  <a:txBody>
                    <a:bodyPr/>
                    <a:lstStyle/>
                    <a:p>
                      <a:r>
                        <a:rPr lang="bn-IN" sz="2000" b="1" i="1" dirty="0">
                          <a:solidFill>
                            <a:srgbClr val="002060"/>
                          </a:solidFill>
                        </a:rPr>
                        <a:t>ঘ।ইট,সিমেন্ট দিয়ে বাড়িঁ তৈরি করেন</a:t>
                      </a:r>
                      <a:endParaRPr lang="en-US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i="1" dirty="0">
                          <a:solidFill>
                            <a:srgbClr val="002060"/>
                          </a:solidFill>
                        </a:rPr>
                        <a:t>নার্স</a:t>
                      </a:r>
                      <a:endParaRPr lang="en-US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35996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DE11E2-1434-490F-8FC7-998D9D3F7EC2}"/>
              </a:ext>
            </a:extLst>
          </p:cNvPr>
          <p:cNvCxnSpPr>
            <a:cxnSpLocks/>
          </p:cNvCxnSpPr>
          <p:nvPr/>
        </p:nvCxnSpPr>
        <p:spPr>
          <a:xfrm>
            <a:off x="5148775" y="2912012"/>
            <a:ext cx="1786597" cy="661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AE5523-5AC9-4C0F-8F4D-3DB7769639E2}"/>
              </a:ext>
            </a:extLst>
          </p:cNvPr>
          <p:cNvCxnSpPr>
            <a:cxnSpLocks/>
          </p:cNvCxnSpPr>
          <p:nvPr/>
        </p:nvCxnSpPr>
        <p:spPr>
          <a:xfrm>
            <a:off x="4867422" y="3685735"/>
            <a:ext cx="2124221" cy="1617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45DEB8-49B1-4217-9536-3750FF3AAEF1}"/>
              </a:ext>
            </a:extLst>
          </p:cNvPr>
          <p:cNvCxnSpPr>
            <a:cxnSpLocks/>
          </p:cNvCxnSpPr>
          <p:nvPr/>
        </p:nvCxnSpPr>
        <p:spPr>
          <a:xfrm flipV="1">
            <a:off x="4572000" y="3052689"/>
            <a:ext cx="2461846" cy="1420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B0CA9F-AC11-4CE5-9AE0-1E33F616CEBB}"/>
              </a:ext>
            </a:extLst>
          </p:cNvPr>
          <p:cNvCxnSpPr>
            <a:cxnSpLocks/>
          </p:cNvCxnSpPr>
          <p:nvPr/>
        </p:nvCxnSpPr>
        <p:spPr>
          <a:xfrm flipV="1">
            <a:off x="5261317" y="4572001"/>
            <a:ext cx="1716258" cy="942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2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F7CD42-A061-4F32-8D84-DF0AA2D002D0}"/>
              </a:ext>
            </a:extLst>
          </p:cNvPr>
          <p:cNvSpPr/>
          <p:nvPr/>
        </p:nvSpPr>
        <p:spPr>
          <a:xfrm>
            <a:off x="2110154" y="379827"/>
            <a:ext cx="744180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Inverted">
              <a:avLst/>
            </a:prstTxWarp>
            <a:noAutofit/>
          </a:bodyPr>
          <a:lstStyle/>
          <a:p>
            <a:pPr algn="ctr"/>
            <a:r>
              <a:rPr lang="bn-IN" dirty="0"/>
              <a:t> </a:t>
            </a:r>
            <a:r>
              <a:rPr lang="bn-IN" sz="6000" b="1" u="sng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 </a:t>
            </a:r>
            <a:endParaRPr lang="en-US" b="1" u="sng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257B84-EC93-45DF-85B6-C4B900E98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89055"/>
              </p:ext>
            </p:extLst>
          </p:nvPr>
        </p:nvGraphicFramePr>
        <p:xfrm>
          <a:off x="1989797" y="3364391"/>
          <a:ext cx="8127999" cy="222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083">
                  <a:extLst>
                    <a:ext uri="{9D8B030D-6E8A-4147-A177-3AD203B41FA5}">
                      <a16:colId xmlns:a16="http://schemas.microsoft.com/office/drawing/2014/main" val="2689081126"/>
                    </a:ext>
                  </a:extLst>
                </a:gridCol>
                <a:gridCol w="2653583">
                  <a:extLst>
                    <a:ext uri="{9D8B030D-6E8A-4147-A177-3AD203B41FA5}">
                      <a16:colId xmlns:a16="http://schemas.microsoft.com/office/drawing/2014/main" val="277468845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94993464"/>
                    </a:ext>
                  </a:extLst>
                </a:gridCol>
              </a:tblGrid>
              <a:tr h="1110241">
                <a:tc>
                  <a:txBody>
                    <a:bodyPr/>
                    <a:lstStyle/>
                    <a:p>
                      <a:r>
                        <a:rPr lang="bn-IN" dirty="0"/>
                        <a:t>যারা  উৎপাদন  করেন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যারা তৈরি করেন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যারা সাহায্য করেন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740768"/>
                  </a:ext>
                </a:extLst>
              </a:tr>
              <a:tr h="1110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0464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0CE757C-E509-4DA3-AD42-021CC9C9A66D}"/>
              </a:ext>
            </a:extLst>
          </p:cNvPr>
          <p:cNvSpPr/>
          <p:nvPr/>
        </p:nvSpPr>
        <p:spPr>
          <a:xfrm>
            <a:off x="2124222" y="1533378"/>
            <a:ext cx="794824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Down">
              <a:avLst/>
            </a:prstTxWarp>
            <a:noAutofit/>
          </a:bodyPr>
          <a:lstStyle/>
          <a:p>
            <a:pPr algn="ctr"/>
            <a:r>
              <a:rPr lang="bn-IN" u="sng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IN" sz="6000" b="1" i="1" u="sng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খাতায় লিখঃ</a:t>
            </a:r>
            <a:endParaRPr lang="en-US" b="1" i="1" u="sng" dirty="0"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645663"/>
      </p:ext>
    </p:extLst>
  </p:cSld>
  <p:clrMapOvr>
    <a:masterClrMapping/>
  </p:clrMapOvr>
  <p:transition spd="slow">
    <p:comb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D9C67-DEB3-4157-A2E7-11E35BD0D96C}"/>
              </a:ext>
            </a:extLst>
          </p:cNvPr>
          <p:cNvSpPr/>
          <p:nvPr/>
        </p:nvSpPr>
        <p:spPr>
          <a:xfrm>
            <a:off x="3910818" y="112540"/>
            <a:ext cx="476894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anUp">
              <a:avLst/>
            </a:prstTxWarp>
            <a:noAutofit/>
          </a:bodyPr>
          <a:lstStyle/>
          <a:p>
            <a:pPr algn="ctr"/>
            <a:r>
              <a:rPr lang="bn-IN" sz="4400" b="1" i="1" u="sng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কাজঃ</a:t>
            </a:r>
            <a:endParaRPr lang="en-US" sz="4400" b="1" i="1" u="sng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3004B0-FDDA-44D1-B76C-DACCB3B7A063}"/>
              </a:ext>
            </a:extLst>
          </p:cNvPr>
          <p:cNvSpPr/>
          <p:nvPr/>
        </p:nvSpPr>
        <p:spPr>
          <a:xfrm>
            <a:off x="1336431" y="2222695"/>
            <a:ext cx="8961120" cy="4192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কুমার কী কী  তৈরি করেন?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রাজমিস্ত্রি কী কী উপকরন ব্যহার করেন?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দর্জি কী করেন?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চালক আমাদের কীভাবে সাহায্য করেন?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ডাক্তার না থাকলে আমরা কী কী অসুবিধায় পড়তাম?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বাংলাদেশের বেশিরভাগ মানুষ কোথায় বাস করে বলে তুমি মনে কর?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মতিন সাহেব বেগুন,টমেটো,আলু উৎপাদন করেন। তাহলে মতিন সাহেবের পেশা কী?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1801C3-0F1F-46B7-9E37-E500120D6F9F}"/>
              </a:ext>
            </a:extLst>
          </p:cNvPr>
          <p:cNvSpPr/>
          <p:nvPr/>
        </p:nvSpPr>
        <p:spPr>
          <a:xfrm>
            <a:off x="2532185" y="1167618"/>
            <a:ext cx="742774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Inverted">
              <a:avLst/>
            </a:prstTxWarp>
            <a:noAutofit/>
          </a:bodyPr>
          <a:lstStyle/>
          <a:p>
            <a:pPr algn="ctr"/>
            <a:r>
              <a:rPr lang="bn-IN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600" b="1" i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প্রশ্নগুলোর উত্তর দাও?</a:t>
            </a:r>
            <a:endParaRPr lang="en-US" sz="2400" b="1" i="1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87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  <p:sndAc>
          <p:stSnd>
            <p:snd r:embed="rId2" name="click.wav"/>
          </p:stSnd>
        </p:sndAc>
      </p:transition>
    </mc:Choice>
    <mc:Fallback>
      <p:transition spd="slow">
        <p:random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46B545-BAB8-40B4-8848-F90C209342E8}"/>
              </a:ext>
            </a:extLst>
          </p:cNvPr>
          <p:cNvSpPr/>
          <p:nvPr/>
        </p:nvSpPr>
        <p:spPr>
          <a:xfrm>
            <a:off x="3151162" y="576776"/>
            <a:ext cx="5331656" cy="1589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oubleWave1">
              <a:avLst/>
            </a:prstTxWarp>
            <a:noAutofit/>
          </a:bodyPr>
          <a:lstStyle/>
          <a:p>
            <a:pPr algn="ctr"/>
            <a:r>
              <a:rPr lang="bn-IN" sz="54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IN" sz="7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বাড়ির</a:t>
            </a:r>
            <a:r>
              <a:rPr lang="bn-IN" sz="60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IN" sz="7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কাজঃ</a:t>
            </a:r>
            <a:endParaRPr lang="en-US" sz="54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F28059-0696-47FD-B7C8-BA5B0BFDFF68}"/>
              </a:ext>
            </a:extLst>
          </p:cNvPr>
          <p:cNvSpPr/>
          <p:nvPr/>
        </p:nvSpPr>
        <p:spPr>
          <a:xfrm>
            <a:off x="2082017" y="2729131"/>
            <a:ext cx="8117059" cy="3207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rgbClr val="7030A0"/>
                </a:solidFill>
              </a:rPr>
              <a:t>বড় হয়ে তুমি কী হতে চাও ?তোমার জীবনের লক্ষ্য নিয়ে দুটি বাক্য লিখে আনবে।       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73591"/>
      </p:ext>
    </p:extLst>
  </p:cSld>
  <p:clrMapOvr>
    <a:masterClrMapping/>
  </p:clrMapOvr>
  <p:transition spd="slow">
    <p:comb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CACE93-89B7-4C50-9F5F-A01864970E9C}"/>
              </a:ext>
            </a:extLst>
          </p:cNvPr>
          <p:cNvSpPr/>
          <p:nvPr/>
        </p:nvSpPr>
        <p:spPr>
          <a:xfrm>
            <a:off x="0" y="2419642"/>
            <a:ext cx="4825219" cy="2630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pPr algn="ctr"/>
            <a:r>
              <a:rPr lang="bn-IN" sz="8800" b="1" dirty="0">
                <a:solidFill>
                  <a:srgbClr val="0070C0"/>
                </a:solidFill>
              </a:rPr>
              <a:t> </a:t>
            </a:r>
            <a:r>
              <a:rPr lang="bn-IN" sz="6600" b="1" dirty="0">
                <a:solidFill>
                  <a:srgbClr val="0070C0"/>
                </a:solidFill>
              </a:rPr>
              <a:t>আবার দেখা হবে </a:t>
            </a:r>
            <a:endParaRPr lang="en-US" sz="8800" b="1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A5BE61-D178-4F37-945F-C0EC39AC0AC9}"/>
              </a:ext>
            </a:extLst>
          </p:cNvPr>
          <p:cNvSpPr/>
          <p:nvPr/>
        </p:nvSpPr>
        <p:spPr>
          <a:xfrm rot="20599086">
            <a:off x="5431714" y="3319972"/>
            <a:ext cx="6536125" cy="2520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2">
              <a:avLst/>
            </a:prstTxWarp>
            <a:noAutofit/>
          </a:bodyPr>
          <a:lstStyle/>
          <a:p>
            <a:pPr algn="ctr"/>
            <a:r>
              <a:rPr lang="bn-IN" sz="8800" b="1" dirty="0">
                <a:solidFill>
                  <a:srgbClr val="0070C0"/>
                </a:solidFill>
              </a:rPr>
              <a:t> ধন্যবাদ</a:t>
            </a:r>
            <a:endParaRPr lang="en-US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6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1B54CA-6147-439F-BE6D-E87212656960}"/>
              </a:ext>
            </a:extLst>
          </p:cNvPr>
          <p:cNvSpPr/>
          <p:nvPr/>
        </p:nvSpPr>
        <p:spPr>
          <a:xfrm>
            <a:off x="1589649" y="0"/>
            <a:ext cx="8412480" cy="2489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oubleWave1">
              <a:avLst/>
            </a:prstTxWarp>
            <a:noAutofit/>
          </a:bodyPr>
          <a:lstStyle/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স্বাগতম শিক্ষার্থীরা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DEA15A-BA96-4ED6-B239-7BDA35AC3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28" y="2545364"/>
            <a:ext cx="9509760" cy="3976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5863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6844A19-E56D-4A71-928D-72F60EDB2178}"/>
              </a:ext>
            </a:extLst>
          </p:cNvPr>
          <p:cNvCxnSpPr>
            <a:cxnSpLocks/>
          </p:cNvCxnSpPr>
          <p:nvPr/>
        </p:nvCxnSpPr>
        <p:spPr>
          <a:xfrm>
            <a:off x="6035040" y="1252024"/>
            <a:ext cx="0" cy="445945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0198EC1-3DD8-42C5-8151-3F68858AB77B}"/>
              </a:ext>
            </a:extLst>
          </p:cNvPr>
          <p:cNvSpPr/>
          <p:nvPr/>
        </p:nvSpPr>
        <p:spPr>
          <a:xfrm>
            <a:off x="4079630" y="168813"/>
            <a:ext cx="3896751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/>
            </a:prstTxWarp>
            <a:noAutofit/>
          </a:bodyPr>
          <a:lstStyle/>
          <a:p>
            <a:pPr algn="ctr"/>
            <a:r>
              <a:rPr lang="bn-BD" sz="66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পরিচিতি</a:t>
            </a:r>
            <a:endParaRPr lang="en-US" sz="66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9D4FA4-A698-4742-AC7C-A9D2428656BA}"/>
              </a:ext>
            </a:extLst>
          </p:cNvPr>
          <p:cNvSpPr/>
          <p:nvPr/>
        </p:nvSpPr>
        <p:spPr>
          <a:xfrm>
            <a:off x="590841" y="2982351"/>
            <a:ext cx="4093699" cy="3249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3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</a:rPr>
              <a:t>সিমতা রানী সূত্রধর </a:t>
            </a:r>
          </a:p>
          <a:p>
            <a:pPr algn="ctr"/>
            <a:r>
              <a:rPr lang="bn-IN" sz="3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</a:rPr>
              <a:t>সহকারী শিক্ষক </a:t>
            </a:r>
          </a:p>
          <a:p>
            <a:pPr algn="ctr"/>
            <a:r>
              <a:rPr lang="bn-IN" sz="3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</a:rPr>
              <a:t>কালাম্বরপুর সঃপ্রাঃবিঃ</a:t>
            </a:r>
          </a:p>
          <a:p>
            <a:pPr algn="ctr"/>
            <a:r>
              <a:rPr lang="bn-IN" sz="3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</a:rPr>
              <a:t>জগন্নাথপুর,সুনামগঞ্জ।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8ED70-B306-42C1-A2F3-0A6A5942F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 r="8225" b="9465"/>
          <a:stretch/>
        </p:blipFill>
        <p:spPr>
          <a:xfrm>
            <a:off x="1552458" y="646000"/>
            <a:ext cx="1950398" cy="26598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2FCA84-9CB3-42E3-8DCF-EF20DBB33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35" y="576777"/>
            <a:ext cx="2157934" cy="25462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43F2F6-2C7F-4A2D-9872-5C4041C34510}"/>
              </a:ext>
            </a:extLst>
          </p:cNvPr>
          <p:cNvSpPr/>
          <p:nvPr/>
        </p:nvSpPr>
        <p:spPr>
          <a:xfrm>
            <a:off x="6794695" y="3530991"/>
            <a:ext cx="4389120" cy="2912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তৃতীয় শ্রেণি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বাংলাদেশ ও বিশ্বপরিচয়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চতুর্থ অধ্যায়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পাঠঃ সমাজের বিভিন্ন পেশা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সময়ঃ৩৫ মিনিট </a:t>
            </a:r>
          </a:p>
          <a:p>
            <a:pPr algn="ctr"/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628656AB-3FFE-40BD-B7FF-B3223B880F26}"/>
              </a:ext>
            </a:extLst>
          </p:cNvPr>
          <p:cNvSpPr/>
          <p:nvPr/>
        </p:nvSpPr>
        <p:spPr>
          <a:xfrm>
            <a:off x="11015002" y="239151"/>
            <a:ext cx="853607" cy="82999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rgbClr val="7030A0"/>
                </a:solidFill>
              </a:rPr>
              <a:t>🌛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97C84039-37CE-49DE-A6F6-A593A6181683}"/>
              </a:ext>
            </a:extLst>
          </p:cNvPr>
          <p:cNvSpPr/>
          <p:nvPr/>
        </p:nvSpPr>
        <p:spPr>
          <a:xfrm>
            <a:off x="140677" y="323558"/>
            <a:ext cx="853607" cy="82999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rgbClr val="7030A0"/>
                </a:solidFill>
              </a:rPr>
              <a:t>🌛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08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7782F8-4B6D-4F20-BB6C-171D86FC5030}"/>
              </a:ext>
            </a:extLst>
          </p:cNvPr>
          <p:cNvSpPr/>
          <p:nvPr/>
        </p:nvSpPr>
        <p:spPr>
          <a:xfrm>
            <a:off x="3249638" y="464233"/>
            <a:ext cx="540199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anUp">
              <a:avLst/>
            </a:prstTxWarp>
            <a:noAutofit/>
          </a:bodyPr>
          <a:lstStyle/>
          <a:p>
            <a:pPr algn="ctr"/>
            <a:r>
              <a:rPr lang="bn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শিখনফলঃ</a:t>
            </a:r>
            <a:endParaRPr lang="en-US" sz="3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1929EBF6-0BE1-4CB7-8B1E-16F2E88FA12C}"/>
              </a:ext>
            </a:extLst>
          </p:cNvPr>
          <p:cNvSpPr/>
          <p:nvPr/>
        </p:nvSpPr>
        <p:spPr>
          <a:xfrm>
            <a:off x="1237957" y="2011681"/>
            <a:ext cx="9706708" cy="4403186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৬.১.১।সমাজের বিভিন্ন ধরনের পেশার তালিকা তৈরি করতে পারবে।</a:t>
            </a:r>
          </a:p>
          <a:p>
            <a:pPr algn="ctr"/>
            <a:r>
              <a:rPr lang="bn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৬.১.২।বিভিন্ন পেশারজীবীর কাজের বিবরণ দিতে পারবে ।</a:t>
            </a:r>
          </a:p>
          <a:p>
            <a:pPr algn="ctr"/>
            <a:r>
              <a:rPr lang="bn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৬.১.৩।সমাজে সব কাজ যে সমান গুরুত্বপূর্ণ তা উপলব্দি করবে।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CBC4F93D-7263-436D-9E0F-6703295B59EA}"/>
              </a:ext>
            </a:extLst>
          </p:cNvPr>
          <p:cNvSpPr/>
          <p:nvPr/>
        </p:nvSpPr>
        <p:spPr>
          <a:xfrm>
            <a:off x="900333" y="379829"/>
            <a:ext cx="853607" cy="82999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rgbClr val="7030A0"/>
                </a:solidFill>
              </a:rPr>
              <a:t>🌛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32DC13C4-0721-4C28-AC80-FF50E29FFE2F}"/>
              </a:ext>
            </a:extLst>
          </p:cNvPr>
          <p:cNvSpPr/>
          <p:nvPr/>
        </p:nvSpPr>
        <p:spPr>
          <a:xfrm>
            <a:off x="10449951" y="461891"/>
            <a:ext cx="853607" cy="82999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rgbClr val="7030A0"/>
                </a:solidFill>
              </a:rPr>
              <a:t>🌛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79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93CBEE58-0051-45CE-B969-3FF0348B9D94}"/>
              </a:ext>
            </a:extLst>
          </p:cNvPr>
          <p:cNvSpPr/>
          <p:nvPr/>
        </p:nvSpPr>
        <p:spPr>
          <a:xfrm>
            <a:off x="1519311" y="661181"/>
            <a:ext cx="8398411" cy="1491176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Inverted">
              <a:avLst/>
            </a:prstTxWarp>
            <a:noAutofit/>
          </a:bodyPr>
          <a:lstStyle/>
          <a:p>
            <a:pPr algn="ctr"/>
            <a:r>
              <a:rPr lang="bn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যেকোনো গানের অথবা খেলার  মাধ্যমে আবেগ সৃষ্টি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D83DE8A-36C5-4E5A-B183-63082429CD8C}"/>
              </a:ext>
            </a:extLst>
          </p:cNvPr>
          <p:cNvSpPr/>
          <p:nvPr/>
        </p:nvSpPr>
        <p:spPr>
          <a:xfrm>
            <a:off x="5303520" y="2504049"/>
            <a:ext cx="484632" cy="978408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0A245-8873-4FE9-80DB-E8200DF70934}"/>
              </a:ext>
            </a:extLst>
          </p:cNvPr>
          <p:cNvSpPr/>
          <p:nvPr/>
        </p:nvSpPr>
        <p:spPr>
          <a:xfrm>
            <a:off x="1589649" y="4206240"/>
            <a:ext cx="8159261" cy="1181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oubleWave1">
              <a:avLst/>
            </a:prstTxWarp>
            <a:noAutofit/>
          </a:bodyPr>
          <a:lstStyle/>
          <a:p>
            <a:pPr algn="ctr"/>
            <a:r>
              <a:rPr lang="bn-IN" sz="3600" b="1" dirty="0">
                <a:solidFill>
                  <a:srgbClr val="7030A0"/>
                </a:solidFill>
              </a:rPr>
              <a:t> বিগত দিনের পড়া  নিয়ে সংক্ষিপ্ত আলোচনা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69D32EC0-03C5-4557-B195-15CC6966CB9B}"/>
              </a:ext>
            </a:extLst>
          </p:cNvPr>
          <p:cNvSpPr/>
          <p:nvPr/>
        </p:nvSpPr>
        <p:spPr>
          <a:xfrm>
            <a:off x="337625" y="309490"/>
            <a:ext cx="853607" cy="82999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rgbClr val="7030A0"/>
                </a:solidFill>
              </a:rPr>
              <a:t>🌛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5BBD482E-7D03-4E73-A2F5-EB9CCCD6AB9E}"/>
              </a:ext>
            </a:extLst>
          </p:cNvPr>
          <p:cNvSpPr/>
          <p:nvPr/>
        </p:nvSpPr>
        <p:spPr>
          <a:xfrm>
            <a:off x="10365545" y="307145"/>
            <a:ext cx="853607" cy="82999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rgbClr val="7030A0"/>
                </a:solidFill>
              </a:rPr>
              <a:t>🌛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67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B16180-145D-4D91-B031-2C756A18B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0" y="2484117"/>
            <a:ext cx="3779322" cy="3342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CB9FBE-229A-4F7F-9736-C6AA713F3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53" y="2679408"/>
            <a:ext cx="4497391" cy="28069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3914F0-F6B9-455C-9823-E1C7D7DD113E}"/>
              </a:ext>
            </a:extLst>
          </p:cNvPr>
          <p:cNvSpPr/>
          <p:nvPr/>
        </p:nvSpPr>
        <p:spPr>
          <a:xfrm>
            <a:off x="984738" y="225084"/>
            <a:ext cx="998806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800" dirty="0"/>
              <a:t>  </a:t>
            </a:r>
            <a:r>
              <a:rPr lang="bn-BD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চলো কয়েকটি ছবি দেখি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ঃ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31E3BC-87B1-4DA9-951D-B4D2D8C0CC80}"/>
              </a:ext>
            </a:extLst>
          </p:cNvPr>
          <p:cNvSpPr/>
          <p:nvPr/>
        </p:nvSpPr>
        <p:spPr>
          <a:xfrm>
            <a:off x="407964" y="1167619"/>
            <a:ext cx="9453490" cy="914400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যারা উৎপাদন করেনঃ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24078-09EF-4011-A646-CCDC06403365}"/>
              </a:ext>
            </a:extLst>
          </p:cNvPr>
          <p:cNvSpPr/>
          <p:nvPr/>
        </p:nvSpPr>
        <p:spPr>
          <a:xfrm>
            <a:off x="1364565" y="5894363"/>
            <a:ext cx="2532185" cy="633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কৃষক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2999E0-D168-4239-852B-259115FB4E04}"/>
              </a:ext>
            </a:extLst>
          </p:cNvPr>
          <p:cNvSpPr/>
          <p:nvPr/>
        </p:nvSpPr>
        <p:spPr>
          <a:xfrm>
            <a:off x="7258929" y="5824025"/>
            <a:ext cx="3080825" cy="647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জেলে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58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251C85-1A34-4122-8061-309FCC8A9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1" y="1630857"/>
            <a:ext cx="3740223" cy="361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DFE8E-5A8B-40CF-929B-D3E7A4498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32" y="1592425"/>
            <a:ext cx="3429520" cy="31624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BE176F-DF24-4802-83C6-5749F6A19B35}"/>
              </a:ext>
            </a:extLst>
          </p:cNvPr>
          <p:cNvSpPr/>
          <p:nvPr/>
        </p:nvSpPr>
        <p:spPr>
          <a:xfrm>
            <a:off x="3165230" y="393895"/>
            <a:ext cx="669622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/>
            </a:prstTxWarp>
            <a:noAutofit/>
          </a:bodyPr>
          <a:lstStyle/>
          <a:p>
            <a:pPr algn="ctr"/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যারা তৈরি করেনঃ</a:t>
            </a:r>
            <a:endParaRPr lang="en-US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9009CC-323B-4321-B0EA-952925EEAF38}"/>
              </a:ext>
            </a:extLst>
          </p:cNvPr>
          <p:cNvSpPr/>
          <p:nvPr/>
        </p:nvSpPr>
        <p:spPr>
          <a:xfrm>
            <a:off x="984737" y="5387925"/>
            <a:ext cx="261659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তাঁতি ও দর্জি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11511A-5A75-4B7C-8844-DDBD3A768BE5}"/>
              </a:ext>
            </a:extLst>
          </p:cNvPr>
          <p:cNvSpPr/>
          <p:nvPr/>
        </p:nvSpPr>
        <p:spPr>
          <a:xfrm>
            <a:off x="6018628" y="5399649"/>
            <a:ext cx="156385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রাজমিস্তি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37D469-2BE2-4C7E-B850-E1C222112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604" y="2236763"/>
            <a:ext cx="3780477" cy="24659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267F47-102E-49C3-A894-C6DA2DBFE7D5}"/>
              </a:ext>
            </a:extLst>
          </p:cNvPr>
          <p:cNvSpPr/>
          <p:nvPr/>
        </p:nvSpPr>
        <p:spPr>
          <a:xfrm>
            <a:off x="9383150" y="4951828"/>
            <a:ext cx="168812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কুমার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811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9F84AA-1CDA-4953-AC81-CEE50C724A3B}"/>
              </a:ext>
            </a:extLst>
          </p:cNvPr>
          <p:cNvSpPr/>
          <p:nvPr/>
        </p:nvSpPr>
        <p:spPr>
          <a:xfrm>
            <a:off x="2785403" y="0"/>
            <a:ext cx="60350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Down">
              <a:avLst/>
            </a:prstTxWarp>
            <a:noAutofit/>
          </a:bodyPr>
          <a:lstStyle/>
          <a:p>
            <a:pPr algn="ctr"/>
            <a:r>
              <a:rPr lang="bn-I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7200" b="1" u="sng" dirty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যারা </a:t>
            </a:r>
            <a:r>
              <a:rPr lang="bn-IN" sz="8000" b="1" u="sng" dirty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সেবা</a:t>
            </a:r>
            <a:r>
              <a:rPr lang="bn-IN" sz="4800" b="1" u="sng" dirty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7200" b="1" u="sng" dirty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দেনঃ</a:t>
            </a:r>
            <a:endParaRPr lang="en-US" sz="2800" b="1" u="sng" dirty="0">
              <a:solidFill>
                <a:srgbClr val="7030A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B17C7-D59A-4BCD-991F-CB89F6B4B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0" y="2047144"/>
            <a:ext cx="2904987" cy="26796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EF0C06-8AD5-43CA-B570-F5E29C12F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12" y="2212406"/>
            <a:ext cx="3942803" cy="235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76589D-8332-4F18-81B6-A7AC42C6E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428" y="1611816"/>
            <a:ext cx="3205417" cy="3146422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0516A5-9315-45F7-A812-1D0924D342B2}"/>
              </a:ext>
            </a:extLst>
          </p:cNvPr>
          <p:cNvSpPr/>
          <p:nvPr/>
        </p:nvSpPr>
        <p:spPr>
          <a:xfrm>
            <a:off x="1280160" y="5106571"/>
            <a:ext cx="2996418" cy="95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রিকসাওয়ালা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425C13-E10B-4AD8-AFCF-AC2E0D928409}"/>
              </a:ext>
            </a:extLst>
          </p:cNvPr>
          <p:cNvSpPr/>
          <p:nvPr/>
        </p:nvSpPr>
        <p:spPr>
          <a:xfrm>
            <a:off x="4330504" y="4963550"/>
            <a:ext cx="2996418" cy="95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বাস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7B0EF8-C96F-4B4B-958E-C11302A6043B}"/>
              </a:ext>
            </a:extLst>
          </p:cNvPr>
          <p:cNvSpPr/>
          <p:nvPr/>
        </p:nvSpPr>
        <p:spPr>
          <a:xfrm>
            <a:off x="8829822" y="5073746"/>
            <a:ext cx="2996418" cy="95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ডাক্তার ও নার্স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9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14792-BAF5-4EF7-A079-6BD8E5048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49" y="295421"/>
            <a:ext cx="7216234" cy="63819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7C93E9-8BA2-4EF9-BA0E-EF5E3707C52B}"/>
              </a:ext>
            </a:extLst>
          </p:cNvPr>
          <p:cNvSpPr/>
          <p:nvPr/>
        </p:nvSpPr>
        <p:spPr>
          <a:xfrm>
            <a:off x="196948" y="1378634"/>
            <a:ext cx="4290646" cy="2461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</a:bodyPr>
          <a:lstStyle/>
          <a:p>
            <a:pPr algn="ctr"/>
            <a:r>
              <a:rPr lang="bn-IN" sz="3200" b="1" dirty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চলো পাঠ্যবই থেকে ঘুরে আসি</a:t>
            </a:r>
            <a:endParaRPr lang="en-US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55885-DD9A-4A5F-A79E-01EEB4B2D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2591679"/>
            <a:ext cx="3326123" cy="26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0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387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dcterms:created xsi:type="dcterms:W3CDTF">2020-04-05T06:20:01Z</dcterms:created>
  <dcterms:modified xsi:type="dcterms:W3CDTF">2020-04-06T12:23:46Z</dcterms:modified>
</cp:coreProperties>
</file>