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6" r:id="rId3"/>
    <p:sldId id="256" r:id="rId4"/>
    <p:sldId id="265" r:id="rId5"/>
    <p:sldId id="273" r:id="rId6"/>
    <p:sldId id="272" r:id="rId7"/>
    <p:sldId id="266" r:id="rId8"/>
    <p:sldId id="267" r:id="rId9"/>
    <p:sldId id="268" r:id="rId10"/>
    <p:sldId id="264" r:id="rId11"/>
    <p:sldId id="270" r:id="rId12"/>
    <p:sldId id="271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BDA7-0A06-4E21-B224-DC7572AF8466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C60E7-E224-4FEE-A303-5FC44C35A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6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EF34-1E83-4741-BB29-6931D7EBC426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641C-551D-4F2B-81AF-A9B17DCF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20688"/>
            <a:ext cx="7315200" cy="434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মালট্রিমিডিয়া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শিক্ষার্থীবৃন্দকে</a:t>
            </a:r>
            <a:r>
              <a:rPr lang="en-US" sz="5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33988"/>
            <a:ext cx="8906321" cy="660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24"/>
            <a:ext cx="445497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44624"/>
            <a:ext cx="453662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596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9288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8600" y="3629621"/>
            <a:ext cx="8534400" cy="3151701"/>
          </a:xfrm>
          <a:prstGeom prst="horizontalScroll">
            <a:avLst>
              <a:gd name="adj" fmla="val 17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95600" lvl="5" indent="-609600">
              <a:buFont typeface="Wingdings" pitchFamily="2" charset="2"/>
              <a:buChar char="Ø"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অপত্য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ক্রোমোসোমগুলো দুটি বিপরীত মেরুতে অবস্থান করে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609600" indent="-60960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ক্রেমোসোমের চারদিক ঘিরে নিউক্লিয়ার মেমব্রেন সৃষ্টি হয়।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নিউক্লিওলাসের আবির্ভাব পূর্বক স্পিন্ডল যন্ত্রের বিলুপ্ত হয়।</a:t>
            </a:r>
          </a:p>
          <a:p>
            <a:pPr marL="609600" indent="-609600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ধাপের শেষে বিষুবীয় অঞ্চল বরাবর কোষপ্রাচীর গঠিত হয়ে  </a:t>
            </a:r>
          </a:p>
          <a:p>
            <a:pPr marL="609600" indent="-609600" algn="just">
              <a:buFontTx/>
              <a:buNone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দুটি নতুন অপত্য কোষে পরিনত হয়।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G:\Science\mitosis-process-illustration.jpeg"/>
          <p:cNvPicPr>
            <a:picLocks noChangeAspect="1" noChangeArrowheads="1"/>
          </p:cNvPicPr>
          <p:nvPr/>
        </p:nvPicPr>
        <p:blipFill>
          <a:blip r:embed="rId2"/>
          <a:srcRect l="43210" t="63245" r="38272" b="2049"/>
          <a:stretch>
            <a:fillRect/>
          </a:stretch>
        </p:blipFill>
        <p:spPr bwMode="auto">
          <a:xfrm>
            <a:off x="1530927" y="723900"/>
            <a:ext cx="2362200" cy="2362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752600" y="3124200"/>
            <a:ext cx="1828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1447800"/>
            <a:ext cx="7620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76600" y="1828800"/>
            <a:ext cx="7620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1828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95600" y="10668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62400" y="1066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838200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524000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2362200"/>
            <a:ext cx="6096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576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25908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6083" y="3733800"/>
            <a:ext cx="2196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টেলোফেজ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ধাপে</a:t>
            </a:r>
            <a:r>
              <a: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9" grpId="0"/>
      <p:bldP spid="20" grpId="0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/>
        </p:nvSpPr>
        <p:spPr>
          <a:xfrm>
            <a:off x="1219200" y="76200"/>
            <a:ext cx="7239000" cy="13716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উপস্থাপনা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228600" y="838200"/>
            <a:ext cx="990600" cy="13716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228600" y="914400"/>
            <a:ext cx="990600" cy="22860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228600" y="914400"/>
            <a:ext cx="990600" cy="34290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228600" y="990600"/>
            <a:ext cx="914400" cy="43434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28600" y="990600"/>
            <a:ext cx="990600" cy="55626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1676400"/>
            <a:ext cx="769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০১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প্রোফেজ ধাপের বৈশিষ্ট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2743200"/>
            <a:ext cx="769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০২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এনাফেজ ধাপের চিহ্নিত চিত্র অংকন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876800"/>
            <a:ext cx="769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০৪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টেলোফেজ চিহ্নিত চিত্র অংকন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3810000"/>
            <a:ext cx="769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০৩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এনাফেজ ধাপের বৈশিষ্ট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5943600"/>
            <a:ext cx="7696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: ০৫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মেটাফেজ ধাপের বৈশিষ্ট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914400" y="304800"/>
            <a:ext cx="7239000" cy="19050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04800" y="2743200"/>
            <a:ext cx="8458200" cy="36576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 বিভাজন বলতে কি বুঝ?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মাইটোসিস কোষ বিভাজনের ধাপগুলোর নাম বল।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কোন ধাপে ক্রোমোসোম দুটি ভাগেভাগ হয়।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ক্রোমোসোমের মেরুমুখী চলন বলতে কি বুঝ?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মেটাফেজ ধাপটি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690" y="990600"/>
            <a:ext cx="467151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297115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968" y="3810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52525"/>
                </a:solidFill>
                <a:latin typeface="SutonnyMJ"/>
              </a:rPr>
              <a:t> </a:t>
            </a:r>
            <a:r>
              <a:rPr lang="en-US" sz="3600" dirty="0" smtClean="0">
                <a:solidFill>
                  <a:srgbClr val="252525"/>
                </a:solidFill>
                <a:latin typeface="SutonnyMJ"/>
              </a:rPr>
              <a:t>   </a:t>
            </a:r>
            <a:endParaRPr lang="en-US" sz="36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G:\Picture\55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381000" y="4153947"/>
            <a:ext cx="85344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 দেহকোষ বিভাজন পদ্ধতি চিত্রসহ বর্ণনা কর।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54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4"/>
            <a:ext cx="9144000" cy="6906929"/>
          </a:xfrm>
          <a:prstGeom prst="rect">
            <a:avLst/>
          </a:prstGeom>
        </p:spPr>
      </p:pic>
      <p:pic>
        <p:nvPicPr>
          <p:cNvPr id="3" name="Picture 3" descr="C:\Users\User\Downloads\Study room and WelCome logo\pesh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253" y="2614614"/>
            <a:ext cx="2807494" cy="15525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25835"/>
            <a:ext cx="4645149" cy="690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435" y="1"/>
            <a:ext cx="4686605" cy="693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47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0532 L -0.50763 -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7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4.07407E-6 L 0.51771 -0.0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1296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47" y="0"/>
            <a:ext cx="55483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056"/>
            <a:ext cx="44291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71" y="85056"/>
            <a:ext cx="45053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59652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59288 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3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-27710" y="0"/>
            <a:ext cx="9171709" cy="68580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 বিষয় : বিজ্ঞান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  শ্রেণি :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     তারিখ :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08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04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sz="4400" b="1" dirty="0"/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180829"/>
              </p:ext>
            </p:extLst>
          </p:nvPr>
        </p:nvGraphicFramePr>
        <p:xfrm>
          <a:off x="5138928" y="1981200"/>
          <a:ext cx="3624072" cy="283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928" y="1981200"/>
                        <a:ext cx="3624072" cy="2831306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304800" y="0"/>
            <a:ext cx="8458200" cy="1600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আমরা ছবি ও ভিডিও দেখি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itosis-process-illustration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55" y="1447800"/>
            <a:ext cx="4648200" cy="462968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173182" y="6082145"/>
            <a:ext cx="5257800" cy="685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4000" dirty="0">
              <a:latin typeface="SulekhaTC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533400"/>
            <a:ext cx="7696200" cy="2286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3581400"/>
            <a:ext cx="8077200" cy="2362200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71600" y="152400"/>
            <a:ext cx="6629400" cy="2057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2286000"/>
            <a:ext cx="6553200" cy="1600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" y="4038600"/>
            <a:ext cx="8686800" cy="2667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কোষ বিভাজন সম্পর্কে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মাইটোসিস কোষ বিভাজন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কোষ বিভাজনের ধাপগুলো বর্ণনা করতে পারবে।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96383" cy="4038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Horizontal Scroll 12"/>
          <p:cNvSpPr/>
          <p:nvPr/>
        </p:nvSpPr>
        <p:spPr>
          <a:xfrm>
            <a:off x="762000" y="3962400"/>
            <a:ext cx="2514600" cy="609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67000" y="3048000"/>
            <a:ext cx="3124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200" y="2819400"/>
            <a:ext cx="2895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নিউক্লয়ার মেমব্রেন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20574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3238500" y="952500"/>
            <a:ext cx="13716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62200" y="609600"/>
            <a:ext cx="3429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62200" y="1981200"/>
            <a:ext cx="685800" cy="304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8000" y="2284412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Vertical Scroll 14"/>
          <p:cNvSpPr/>
          <p:nvPr/>
        </p:nvSpPr>
        <p:spPr>
          <a:xfrm>
            <a:off x="3276600" y="3276600"/>
            <a:ext cx="5867400" cy="3429000"/>
          </a:xfrm>
          <a:prstGeom prst="verticalScroll">
            <a:avLst>
              <a:gd name="adj" fmla="val 68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প্রোফেজ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নিউক্লিয়াস আকারে বড় হয়।</a:t>
            </a:r>
            <a:b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ক্রোমোসোম থেকে পানি হ্রাস পেতে থাকে।</a:t>
            </a:r>
            <a:b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ক্রোমোসোমগুলো ক্রমান্বয়ে সংকুচিত হয়ে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খাট ও মোটা হয়।</a:t>
            </a:r>
            <a:b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নিউক্লিওলাস ও নিউক্লিয়ার মেমব্রেন বিলুপ্ত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3810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6" grpId="0"/>
      <p:bldP spid="1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cience\mitosis-process-illustration.jpeg"/>
          <p:cNvPicPr>
            <a:picLocks noChangeAspect="1" noChangeArrowheads="1"/>
          </p:cNvPicPr>
          <p:nvPr/>
        </p:nvPicPr>
        <p:blipFill>
          <a:blip r:embed="rId2"/>
          <a:srcRect l="56790" r="14815" b="70222"/>
          <a:stretch>
            <a:fillRect/>
          </a:stretch>
        </p:blipFill>
        <p:spPr bwMode="auto">
          <a:xfrm>
            <a:off x="2" y="0"/>
            <a:ext cx="2819398" cy="2944949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304800" y="2971800"/>
            <a:ext cx="28194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G:\Science\mitosis-process-illustration.jpeg"/>
          <p:cNvPicPr>
            <a:picLocks noChangeAspect="1" noChangeArrowheads="1"/>
          </p:cNvPicPr>
          <p:nvPr/>
        </p:nvPicPr>
        <p:blipFill>
          <a:blip r:embed="rId2"/>
          <a:srcRect l="54321" t="34736" r="16049" b="36755"/>
          <a:stretch>
            <a:fillRect/>
          </a:stretch>
        </p:blipFill>
        <p:spPr bwMode="auto">
          <a:xfrm>
            <a:off x="-1" y="3505200"/>
            <a:ext cx="2941983" cy="2819400"/>
          </a:xfrm>
          <a:prstGeom prst="rect">
            <a:avLst/>
          </a:prstGeom>
          <a:noFill/>
        </p:spPr>
      </p:pic>
      <p:sp>
        <p:nvSpPr>
          <p:cNvPr id="18" name="Rounded Rectangle 17"/>
          <p:cNvSpPr/>
          <p:nvPr/>
        </p:nvSpPr>
        <p:spPr>
          <a:xfrm>
            <a:off x="76200" y="6400800"/>
            <a:ext cx="28194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752600" y="49530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33600" y="1447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81200" y="2363788"/>
            <a:ext cx="1447800" cy="7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524000" y="42672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24000" y="6096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371600" y="59436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3810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121920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33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40386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আকর্ষণ তন্তু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57150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সেন্ট্রিওল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1984" y="4724400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4876800" y="0"/>
            <a:ext cx="4267200" cy="3124200"/>
          </a:xfrm>
          <a:prstGeom prst="round2DiagRect">
            <a:avLst>
              <a:gd name="adj1" fmla="val 10015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প্রো-মেটাফেজ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মাকু বা স্পিন্ডল যন্ত্রের সৃষ্টি হয়।</a:t>
            </a:r>
            <a:b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প্রতিটি ক্রোমোসোমের সেন্ট্রোমিয়ার 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মাকুর একটি তন্তুর সাথে সংযুক্ত হয়।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সেন্ট্রোমিয়ার সংযুক্ত মাকু তন্তু কে </a:t>
            </a:r>
          </a:p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ট্রাকশন বা আকর্ষন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তন্তু বলা হয়।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4876800" y="3200400"/>
            <a:ext cx="4267200" cy="3581400"/>
          </a:xfrm>
          <a:prstGeom prst="round2DiagRect">
            <a:avLst>
              <a:gd name="adj1" fmla="val 11251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মেটাফেজ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ক্রোমোসোমগুলো স্পিন্ডল যন্ত্রের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বিষুবীয় অঞ্চলে অবস্থান করে।</a:t>
            </a:r>
            <a:b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ক্রোমোসোমের সেন্ট্রোমিয়ারবিষুব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অঞ্চলে এবং বাহু দুটি মেরুমুখী হয়।</a:t>
            </a:r>
            <a:b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ক্রোমোসোমগুলো সর্বাধিক খাট ও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মোটা হয়।</a:t>
            </a:r>
            <a:b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ক্রোমোসোমের দুটি ক্রোমাটিড স্পষ্ট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সেন্ট্রোমিয়ার দুটি খন্ডে বিভক্ত হয়।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7" grpId="0"/>
      <p:bldP spid="19" grpId="0"/>
      <p:bldP spid="20" grpId="0"/>
      <p:bldP spid="21" grpId="0"/>
      <p:bldP spid="23" grpId="0"/>
      <p:bldP spid="25" grpId="0"/>
      <p:bldP spid="22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cience\mitosis-process-illustration.jpeg"/>
          <p:cNvPicPr>
            <a:picLocks noChangeAspect="1" noChangeArrowheads="1"/>
          </p:cNvPicPr>
          <p:nvPr/>
        </p:nvPicPr>
        <p:blipFill>
          <a:blip r:embed="rId2"/>
          <a:srcRect l="11111" t="31018" r="65432" b="34276"/>
          <a:stretch>
            <a:fillRect/>
          </a:stretch>
        </p:blipFill>
        <p:spPr bwMode="auto">
          <a:xfrm>
            <a:off x="2362199" y="0"/>
            <a:ext cx="2362200" cy="3481137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2590799" y="3429001"/>
            <a:ext cx="1828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86199" y="838201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0999" y="2438401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399" y="609601"/>
            <a:ext cx="197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ক্রোমোসোম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399" y="2209801"/>
            <a:ext cx="197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ক্রোমোসোম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81399" y="1676401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86399" y="1447801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নিরক্ষীয়</a:t>
            </a:r>
            <a:r>
              <a:rPr lang="bn-BD" sz="2400" dirty="0" smtClean="0"/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Vertical Scroll 28"/>
          <p:cNvSpPr/>
          <p:nvPr/>
        </p:nvSpPr>
        <p:spPr>
          <a:xfrm>
            <a:off x="419099" y="4343399"/>
            <a:ext cx="8001000" cy="1981201"/>
          </a:xfrm>
          <a:prstGeom prst="verticalScroll">
            <a:avLst>
              <a:gd name="adj" fmla="val 17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এনাফেজ :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 ক্রোমোসোমের দুটি আলাদা ক্রোমাটিড স্পিন্ডল যন্ত্রের দুই বিপরীত মেরুর দিকে অগ্রসর হয়।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ক্রোমোসোমের এ মেরুমুখী চলনে সেন্ট্রোমিয়ার অগ্রগামী এবং বাহুদ্বয় অনুগামী হয়।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1"/>
            <a:ext cx="9144000" cy="6857999"/>
          </a:xfrm>
          <a:prstGeom prst="frame">
            <a:avLst>
              <a:gd name="adj1" fmla="val 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21" grpId="0"/>
      <p:bldP spid="2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5712231</TotalTime>
  <Words>263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Theme1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>naem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প্রদ্যুৎ কুমার ভদ্র</dc:title>
  <dc:creator>Administrator</dc:creator>
  <cp:lastModifiedBy>Sir</cp:lastModifiedBy>
  <cp:revision>103</cp:revision>
  <dcterms:created xsi:type="dcterms:W3CDTF">2002-01-01T08:51:14Z</dcterms:created>
  <dcterms:modified xsi:type="dcterms:W3CDTF">2020-04-08T15:02:43Z</dcterms:modified>
</cp:coreProperties>
</file>