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67" r:id="rId3"/>
    <p:sldId id="268" r:id="rId4"/>
    <p:sldId id="256" r:id="rId5"/>
    <p:sldId id="269" r:id="rId6"/>
    <p:sldId id="271" r:id="rId7"/>
    <p:sldId id="257" r:id="rId8"/>
    <p:sldId id="258" r:id="rId9"/>
    <p:sldId id="259" r:id="rId10"/>
    <p:sldId id="260" r:id="rId11"/>
    <p:sldId id="261" r:id="rId12"/>
    <p:sldId id="262" r:id="rId13"/>
    <p:sldId id="263" r:id="rId14"/>
    <p:sldId id="264" r:id="rId15"/>
    <p:sldId id="265" r:id="rId16"/>
    <p:sldId id="266"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5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4/8/2020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4/8/2020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4/8/2020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4/8/2020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4/8/2020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4/8/2020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4/8/2020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4/8/2020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mizanplsc@gmail.com" TargetMode="Externa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4850" y="619125"/>
            <a:ext cx="7772400" cy="707886"/>
          </a:xfrm>
          <a:prstGeom prst="rect">
            <a:avLst/>
          </a:prstGeom>
          <a:solidFill>
            <a:srgbClr val="7030A0"/>
          </a:solidFill>
        </p:spPr>
        <p:txBody>
          <a:bodyPr wrap="square" rtlCol="0">
            <a:spAutoFit/>
          </a:bodyPr>
          <a:lstStyle/>
          <a:p>
            <a:pPr algn="ctr"/>
            <a:r>
              <a:rPr lang="en-US" sz="4000" dirty="0" smtClean="0">
                <a:latin typeface="Times New Roman" pitchFamily="18" charset="0"/>
                <a:cs typeface="Times New Roman" pitchFamily="18" charset="0"/>
              </a:rPr>
              <a:t>Welcome to the class</a:t>
            </a:r>
            <a:endParaRPr lang="en-US" sz="4000" dirty="0">
              <a:latin typeface="Times New Roman" pitchFamily="18" charset="0"/>
              <a:cs typeface="Times New Roman" pitchFamily="18" charset="0"/>
            </a:endParaRPr>
          </a:p>
        </p:txBody>
      </p:sp>
      <p:pic>
        <p:nvPicPr>
          <p:cNvPr id="5122" name="Picture 2" descr="C:\Users\Mizan\Downloads\roots.jf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057400"/>
            <a:ext cx="607695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7272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1"/>
            <a:ext cx="8610600" cy="954107"/>
          </a:xfrm>
          <a:prstGeom prst="rect">
            <a:avLst/>
          </a:prstGeom>
          <a:solidFill>
            <a:srgbClr val="FF0000"/>
          </a:solidFill>
          <a:ln>
            <a:solidFill>
              <a:srgbClr val="FF0000"/>
            </a:solidFill>
          </a:ln>
        </p:spPr>
        <p:txBody>
          <a:bodyPr wrap="square" rtlCol="0">
            <a:spAutoFit/>
          </a:bodyPr>
          <a:lstStyle/>
          <a:p>
            <a:pPr algn="just"/>
            <a:r>
              <a:rPr lang="en-US" sz="2800" dirty="0" smtClean="0">
                <a:latin typeface="Times New Roman" pitchFamily="18" charset="0"/>
                <a:cs typeface="Times New Roman" pitchFamily="18" charset="0"/>
              </a:rPr>
              <a:t>c. Read the text in the speech bubbles. Make questions based on the bubbles and then compare them in pairs.</a:t>
            </a:r>
            <a:endParaRPr lang="en-US" sz="2800" dirty="0">
              <a:latin typeface="Times New Roman" pitchFamily="18" charset="0"/>
              <a:cs typeface="Times New Roman" pitchFamily="18" charset="0"/>
            </a:endParaRPr>
          </a:p>
        </p:txBody>
      </p:sp>
      <p:sp>
        <p:nvSpPr>
          <p:cNvPr id="4" name="Cloud Callout 3"/>
          <p:cNvSpPr/>
          <p:nvPr/>
        </p:nvSpPr>
        <p:spPr>
          <a:xfrm>
            <a:off x="533400" y="1600200"/>
            <a:ext cx="3200400" cy="2590800"/>
          </a:xfrm>
          <a:prstGeom prst="cloudCallout">
            <a:avLst>
              <a:gd name="adj1" fmla="val -19846"/>
              <a:gd name="adj2" fmla="val 67279"/>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latin typeface="Times New Roman" pitchFamily="18" charset="0"/>
                <a:cs typeface="Times New Roman" pitchFamily="18" charset="0"/>
              </a:rPr>
              <a:t>Eid</a:t>
            </a:r>
            <a:r>
              <a:rPr lang="en-US" sz="2400" dirty="0" smtClean="0">
                <a:latin typeface="Times New Roman" pitchFamily="18" charset="0"/>
                <a:cs typeface="Times New Roman" pitchFamily="18" charset="0"/>
              </a:rPr>
              <a:t> is the main religious festival of the Muslims in Bangladesh.</a:t>
            </a:r>
            <a:endParaRPr lang="en-US" sz="2400" dirty="0">
              <a:latin typeface="Times New Roman" pitchFamily="18" charset="0"/>
              <a:cs typeface="Times New Roman" pitchFamily="18" charset="0"/>
            </a:endParaRPr>
          </a:p>
        </p:txBody>
      </p:sp>
      <p:sp>
        <p:nvSpPr>
          <p:cNvPr id="5" name="Cloud Callout 4"/>
          <p:cNvSpPr/>
          <p:nvPr/>
        </p:nvSpPr>
        <p:spPr>
          <a:xfrm>
            <a:off x="4667251" y="1733550"/>
            <a:ext cx="2895600" cy="2590800"/>
          </a:xfrm>
          <a:prstGeom prst="cloudCallout">
            <a:avLst>
              <a:gd name="adj1" fmla="val -5373"/>
              <a:gd name="adj2" fmla="val 74632"/>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latin typeface="Times New Roman" pitchFamily="18" charset="0"/>
                <a:cs typeface="Times New Roman" pitchFamily="18" charset="0"/>
              </a:rPr>
              <a:t>Eid</a:t>
            </a:r>
            <a:r>
              <a:rPr lang="en-US" sz="2400" dirty="0" smtClean="0">
                <a:latin typeface="Times New Roman" pitchFamily="18" charset="0"/>
                <a:cs typeface="Times New Roman" pitchFamily="18" charset="0"/>
              </a:rPr>
              <a:t> means happiness.</a:t>
            </a:r>
            <a:endParaRPr lang="en-US" sz="2400" dirty="0">
              <a:latin typeface="Times New Roman" pitchFamily="18" charset="0"/>
              <a:cs typeface="Times New Roman" pitchFamily="18" charset="0"/>
            </a:endParaRPr>
          </a:p>
        </p:txBody>
      </p:sp>
      <p:sp>
        <p:nvSpPr>
          <p:cNvPr id="6" name="TextBox 5"/>
          <p:cNvSpPr txBox="1"/>
          <p:nvPr/>
        </p:nvSpPr>
        <p:spPr>
          <a:xfrm>
            <a:off x="419100" y="5105400"/>
            <a:ext cx="3733800" cy="1200329"/>
          </a:xfrm>
          <a:prstGeom prst="rect">
            <a:avLst/>
          </a:prstGeom>
          <a:noFill/>
          <a:ln>
            <a:solidFill>
              <a:srgbClr val="FF0000"/>
            </a:solidFill>
          </a:ln>
        </p:spPr>
        <p:txBody>
          <a:bodyPr wrap="square" rtlCol="0">
            <a:spAutoFit/>
          </a:bodyPr>
          <a:lstStyle/>
          <a:p>
            <a:r>
              <a:rPr lang="en-US" sz="2400" dirty="0" smtClean="0">
                <a:latin typeface="Times New Roman" pitchFamily="18" charset="0"/>
                <a:cs typeface="Times New Roman" pitchFamily="18" charset="0"/>
              </a:rPr>
              <a:t>What is the main religious festival of the </a:t>
            </a:r>
            <a:r>
              <a:rPr lang="en-US" sz="2400" dirty="0">
                <a:latin typeface="Times New Roman" pitchFamily="18" charset="0"/>
                <a:cs typeface="Times New Roman" pitchFamily="18" charset="0"/>
              </a:rPr>
              <a:t>M</a:t>
            </a:r>
            <a:r>
              <a:rPr lang="en-US" sz="2400" dirty="0" smtClean="0">
                <a:latin typeface="Times New Roman" pitchFamily="18" charset="0"/>
                <a:cs typeface="Times New Roman" pitchFamily="18" charset="0"/>
              </a:rPr>
              <a:t>uslims in Bangladesh?</a:t>
            </a:r>
            <a:endParaRPr lang="en-US" sz="2400" dirty="0">
              <a:latin typeface="Times New Roman" pitchFamily="18" charset="0"/>
              <a:cs typeface="Times New Roman" pitchFamily="18" charset="0"/>
            </a:endParaRPr>
          </a:p>
        </p:txBody>
      </p:sp>
      <p:sp>
        <p:nvSpPr>
          <p:cNvPr id="7" name="TextBox 6"/>
          <p:cNvSpPr txBox="1"/>
          <p:nvPr/>
        </p:nvSpPr>
        <p:spPr>
          <a:xfrm>
            <a:off x="5105400" y="5386774"/>
            <a:ext cx="3200400" cy="461665"/>
          </a:xfrm>
          <a:prstGeom prst="rect">
            <a:avLst/>
          </a:prstGeom>
          <a:noFill/>
          <a:ln>
            <a:solidFill>
              <a:schemeClr val="accent2">
                <a:lumMod val="75000"/>
              </a:schemeClr>
            </a:solidFill>
          </a:ln>
        </p:spPr>
        <p:txBody>
          <a:bodyPr wrap="square" rtlCol="0">
            <a:spAutoFit/>
          </a:bodyPr>
          <a:lstStyle/>
          <a:p>
            <a:r>
              <a:rPr lang="en-US" sz="2400" dirty="0" smtClean="0">
                <a:latin typeface="Times New Roman" pitchFamily="18" charset="0"/>
                <a:cs typeface="Times New Roman" pitchFamily="18" charset="0"/>
              </a:rPr>
              <a:t>What does </a:t>
            </a:r>
            <a:r>
              <a:rPr lang="en-US" sz="2400" dirty="0" err="1" smtClean="0">
                <a:latin typeface="Times New Roman" pitchFamily="18" charset="0"/>
                <a:cs typeface="Times New Roman" pitchFamily="18" charset="0"/>
              </a:rPr>
              <a:t>Eid</a:t>
            </a:r>
            <a:r>
              <a:rPr lang="en-US" sz="2400" dirty="0" smtClean="0">
                <a:latin typeface="Times New Roman" pitchFamily="18" charset="0"/>
                <a:cs typeface="Times New Roman" pitchFamily="18" charset="0"/>
              </a:rPr>
              <a:t> mean?</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61748782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p:cNvSpPr/>
          <p:nvPr/>
        </p:nvSpPr>
        <p:spPr>
          <a:xfrm>
            <a:off x="457200" y="457200"/>
            <a:ext cx="4114800" cy="3352801"/>
          </a:xfrm>
          <a:prstGeom prst="cloudCallout">
            <a:avLst>
              <a:gd name="adj1" fmla="val -25926"/>
              <a:gd name="adj2" fmla="val 63636"/>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In that sense our families , our land of birth, relatives , our culture, traditions or surroundings are our roots. </a:t>
            </a:r>
            <a:endParaRPr lang="en-US" sz="2400" dirty="0"/>
          </a:p>
        </p:txBody>
      </p:sp>
      <p:sp>
        <p:nvSpPr>
          <p:cNvPr id="3" name="Cloud Callout 2"/>
          <p:cNvSpPr/>
          <p:nvPr/>
        </p:nvSpPr>
        <p:spPr>
          <a:xfrm>
            <a:off x="5181600" y="457200"/>
            <a:ext cx="3733800" cy="3171825"/>
          </a:xfrm>
          <a:prstGeom prst="cloud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It’s our root that develop our identity making us what we are.</a:t>
            </a:r>
            <a:endParaRPr lang="en-US" sz="2400" dirty="0"/>
          </a:p>
        </p:txBody>
      </p:sp>
      <p:sp>
        <p:nvSpPr>
          <p:cNvPr id="4" name="TextBox 3"/>
          <p:cNvSpPr txBox="1"/>
          <p:nvPr/>
        </p:nvSpPr>
        <p:spPr>
          <a:xfrm>
            <a:off x="152400" y="4648200"/>
            <a:ext cx="3314699" cy="523220"/>
          </a:xfrm>
          <a:prstGeom prst="rect">
            <a:avLst/>
          </a:prstGeom>
          <a:noFill/>
          <a:ln>
            <a:solidFill>
              <a:srgbClr val="7030A0"/>
            </a:solidFill>
          </a:ln>
        </p:spPr>
        <p:txBody>
          <a:bodyPr wrap="square" rtlCol="0">
            <a:spAutoFit/>
          </a:bodyPr>
          <a:lstStyle/>
          <a:p>
            <a:r>
              <a:rPr lang="en-US" sz="2800" dirty="0" smtClean="0">
                <a:latin typeface="Times New Roman" pitchFamily="18" charset="0"/>
                <a:cs typeface="Times New Roman" pitchFamily="18" charset="0"/>
              </a:rPr>
              <a:t>What are our roots?</a:t>
            </a:r>
            <a:endParaRPr lang="en-US" sz="2800" dirty="0">
              <a:latin typeface="Times New Roman" pitchFamily="18" charset="0"/>
              <a:cs typeface="Times New Roman" pitchFamily="18" charset="0"/>
            </a:endParaRPr>
          </a:p>
        </p:txBody>
      </p:sp>
      <p:sp>
        <p:nvSpPr>
          <p:cNvPr id="5" name="TextBox 4"/>
          <p:cNvSpPr txBox="1"/>
          <p:nvPr/>
        </p:nvSpPr>
        <p:spPr>
          <a:xfrm>
            <a:off x="4343400" y="4648200"/>
            <a:ext cx="4648200" cy="830997"/>
          </a:xfrm>
          <a:prstGeom prst="rect">
            <a:avLst/>
          </a:prstGeom>
          <a:noFill/>
          <a:ln>
            <a:solidFill>
              <a:srgbClr val="00B0F0"/>
            </a:solidFill>
          </a:ln>
        </p:spPr>
        <p:txBody>
          <a:bodyPr wrap="square" rtlCol="0">
            <a:spAutoFit/>
          </a:bodyPr>
          <a:lstStyle/>
          <a:p>
            <a:pPr algn="just"/>
            <a:r>
              <a:rPr lang="en-US" sz="2400" dirty="0" smtClean="0">
                <a:latin typeface="Times New Roman" pitchFamily="18" charset="0"/>
                <a:cs typeface="Times New Roman" pitchFamily="18" charset="0"/>
              </a:rPr>
              <a:t>What do our roots that develop our identity making us what we are.</a:t>
            </a:r>
            <a:endParaRPr lang="en-US" sz="2400" dirty="0">
              <a:latin typeface="Times New Roman" pitchFamily="18" charset="0"/>
              <a:cs typeface="Times New Roman" pitchFamily="18" charset="0"/>
            </a:endParaRPr>
          </a:p>
        </p:txBody>
      </p:sp>
      <p:sp>
        <p:nvSpPr>
          <p:cNvPr id="6" name="TextBox 5"/>
          <p:cNvSpPr txBox="1"/>
          <p:nvPr/>
        </p:nvSpPr>
        <p:spPr>
          <a:xfrm>
            <a:off x="76200" y="6019800"/>
            <a:ext cx="8991600" cy="523220"/>
          </a:xfrm>
          <a:prstGeom prst="rect">
            <a:avLst/>
          </a:prstGeom>
          <a:solidFill>
            <a:srgbClr val="FF0000"/>
          </a:solidFill>
        </p:spPr>
        <p:txBody>
          <a:bodyPr wrap="square" rtlCol="0">
            <a:spAutoFit/>
          </a:bodyPr>
          <a:lstStyle/>
          <a:p>
            <a:r>
              <a:rPr lang="en-US" sz="2800" dirty="0" smtClean="0">
                <a:latin typeface="Times New Roman" pitchFamily="18" charset="0"/>
                <a:cs typeface="Times New Roman" pitchFamily="18" charset="0"/>
              </a:rPr>
              <a:t>Pair work: Now compare them with those of your classmates.</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96892012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7175" y="1740932"/>
            <a:ext cx="8734425" cy="461665"/>
          </a:xfrm>
          <a:prstGeom prst="rect">
            <a:avLst/>
          </a:prstGeom>
          <a:solidFill>
            <a:srgbClr val="92D050"/>
          </a:solidFill>
        </p:spPr>
        <p:txBody>
          <a:bodyPr wrap="square" rtlCol="0">
            <a:spAutoFit/>
          </a:bodyPr>
          <a:lstStyle/>
          <a:p>
            <a:r>
              <a:rPr lang="en-US" sz="2400" dirty="0" smtClean="0">
                <a:latin typeface="Times New Roman" pitchFamily="18" charset="0"/>
                <a:cs typeface="Times New Roman" pitchFamily="18" charset="0"/>
              </a:rPr>
              <a:t>D. Fill in the grid with appropriate information from the text above.</a:t>
            </a:r>
            <a:endParaRPr lang="en-US" sz="24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452243808"/>
              </p:ext>
            </p:extLst>
          </p:nvPr>
        </p:nvGraphicFramePr>
        <p:xfrm>
          <a:off x="304800" y="2362200"/>
          <a:ext cx="8534400" cy="4251960"/>
        </p:xfrm>
        <a:graphic>
          <a:graphicData uri="http://schemas.openxmlformats.org/drawingml/2006/table">
            <a:tbl>
              <a:tblPr firstRow="1" bandRow="1">
                <a:tableStyleId>{5C22544A-7EE6-4342-B048-85BDC9FD1C3A}</a:tableStyleId>
              </a:tblPr>
              <a:tblGrid>
                <a:gridCol w="4267200"/>
                <a:gridCol w="4267200"/>
              </a:tblGrid>
              <a:tr h="685800">
                <a:tc>
                  <a:txBody>
                    <a:bodyPr/>
                    <a:lstStyle/>
                    <a:p>
                      <a:r>
                        <a:rPr lang="en-US" sz="2800" dirty="0" smtClean="0">
                          <a:latin typeface="Times New Roman" pitchFamily="18" charset="0"/>
                          <a:cs typeface="Times New Roman" pitchFamily="18" charset="0"/>
                        </a:rPr>
                        <a:t>That</a:t>
                      </a:r>
                      <a:r>
                        <a:rPr lang="en-US" sz="2800" baseline="0" dirty="0" smtClean="0">
                          <a:latin typeface="Times New Roman" pitchFamily="18" charset="0"/>
                          <a:cs typeface="Times New Roman" pitchFamily="18" charset="0"/>
                        </a:rPr>
                        <a:t> makes our roots</a:t>
                      </a:r>
                      <a:endParaRPr lang="en-US" sz="28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The problems</a:t>
                      </a:r>
                      <a:r>
                        <a:rPr lang="en-US" sz="2400" baseline="0" dirty="0" smtClean="0">
                          <a:latin typeface="Times New Roman" pitchFamily="18" charset="0"/>
                          <a:cs typeface="Times New Roman" pitchFamily="18" charset="0"/>
                        </a:rPr>
                        <a:t> of a rootless person</a:t>
                      </a:r>
                      <a:endParaRPr lang="en-US" sz="2400" dirty="0">
                        <a:latin typeface="Times New Roman" pitchFamily="18" charset="0"/>
                        <a:cs typeface="Times New Roman" pitchFamily="18" charset="0"/>
                      </a:endParaRPr>
                    </a:p>
                  </a:txBody>
                  <a:tcPr/>
                </a:tc>
              </a:tr>
              <a:tr h="685800">
                <a:tc>
                  <a:txBody>
                    <a:bodyPr/>
                    <a:lstStyle/>
                    <a:p>
                      <a:r>
                        <a:rPr lang="en-US" sz="1800" dirty="0" smtClean="0"/>
                        <a:t>1. </a:t>
                      </a:r>
                      <a:endParaRPr lang="en-US" sz="1800" dirty="0"/>
                    </a:p>
                  </a:txBody>
                  <a:tcPr/>
                </a:tc>
                <a:tc>
                  <a:txBody>
                    <a:bodyPr/>
                    <a:lstStyle/>
                    <a:p>
                      <a:r>
                        <a:rPr lang="en-US" sz="1800" dirty="0" smtClean="0"/>
                        <a:t>1.</a:t>
                      </a:r>
                      <a:endParaRPr lang="en-US" sz="1800" dirty="0"/>
                    </a:p>
                  </a:txBody>
                  <a:tcPr/>
                </a:tc>
              </a:tr>
              <a:tr h="685800">
                <a:tc>
                  <a:txBody>
                    <a:bodyPr/>
                    <a:lstStyle/>
                    <a:p>
                      <a:r>
                        <a:rPr lang="en-US" sz="1800" dirty="0" smtClean="0"/>
                        <a:t>2.</a:t>
                      </a:r>
                      <a:endParaRPr lang="en-US" sz="1800" dirty="0"/>
                    </a:p>
                  </a:txBody>
                  <a:tcPr/>
                </a:tc>
                <a:tc>
                  <a:txBody>
                    <a:bodyPr/>
                    <a:lstStyle/>
                    <a:p>
                      <a:r>
                        <a:rPr lang="en-US" sz="1800" dirty="0" smtClean="0"/>
                        <a:t>2.</a:t>
                      </a:r>
                      <a:endParaRPr lang="en-US" sz="1800" dirty="0"/>
                    </a:p>
                  </a:txBody>
                  <a:tcPr/>
                </a:tc>
              </a:tr>
              <a:tr h="685800">
                <a:tc>
                  <a:txBody>
                    <a:bodyPr/>
                    <a:lstStyle/>
                    <a:p>
                      <a:r>
                        <a:rPr lang="en-US" sz="1800" dirty="0" smtClean="0"/>
                        <a:t>3.</a:t>
                      </a:r>
                      <a:endParaRPr lang="en-US" sz="1800" dirty="0"/>
                    </a:p>
                  </a:txBody>
                  <a:tcPr/>
                </a:tc>
                <a:tc>
                  <a:txBody>
                    <a:bodyPr/>
                    <a:lstStyle/>
                    <a:p>
                      <a:r>
                        <a:rPr lang="en-US" sz="1800" dirty="0" smtClean="0"/>
                        <a:t>3.</a:t>
                      </a:r>
                      <a:endParaRPr lang="en-US" sz="1800" dirty="0"/>
                    </a:p>
                  </a:txBody>
                  <a:tcPr/>
                </a:tc>
              </a:tr>
              <a:tr h="685800">
                <a:tc>
                  <a:txBody>
                    <a:bodyPr/>
                    <a:lstStyle/>
                    <a:p>
                      <a:r>
                        <a:rPr lang="en-US" sz="1800" dirty="0" smtClean="0"/>
                        <a:t>4.</a:t>
                      </a:r>
                    </a:p>
                  </a:txBody>
                  <a:tcPr/>
                </a:tc>
                <a:tc>
                  <a:txBody>
                    <a:bodyPr/>
                    <a:lstStyle/>
                    <a:p>
                      <a:r>
                        <a:rPr lang="en-US" sz="1800" dirty="0" smtClean="0"/>
                        <a:t>4.</a:t>
                      </a:r>
                      <a:endParaRPr lang="en-US" sz="1800" dirty="0"/>
                    </a:p>
                  </a:txBody>
                  <a:tcPr/>
                </a:tc>
              </a:tr>
              <a:tr h="685800">
                <a:tc>
                  <a:txBody>
                    <a:bodyPr/>
                    <a:lstStyle/>
                    <a:p>
                      <a:r>
                        <a:rPr lang="en-US" sz="1800" dirty="0" smtClean="0"/>
                        <a:t>5.</a:t>
                      </a:r>
                      <a:endParaRPr lang="en-US" sz="1800" dirty="0"/>
                    </a:p>
                  </a:txBody>
                  <a:tcPr/>
                </a:tc>
                <a:tc>
                  <a:txBody>
                    <a:bodyPr/>
                    <a:lstStyle/>
                    <a:p>
                      <a:r>
                        <a:rPr lang="en-US" sz="1800" dirty="0" smtClean="0"/>
                        <a:t>5.</a:t>
                      </a:r>
                      <a:endParaRPr lang="en-US" sz="1800" dirty="0"/>
                    </a:p>
                  </a:txBody>
                  <a:tcPr/>
                </a:tc>
              </a:tr>
            </a:tbl>
          </a:graphicData>
        </a:graphic>
      </p:graphicFrame>
      <p:sp>
        <p:nvSpPr>
          <p:cNvPr id="4" name="TextBox 3"/>
          <p:cNvSpPr txBox="1"/>
          <p:nvPr/>
        </p:nvSpPr>
        <p:spPr>
          <a:xfrm>
            <a:off x="781050" y="3200400"/>
            <a:ext cx="32004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Family bondage</a:t>
            </a:r>
            <a:endParaRPr lang="en-US" sz="2000" dirty="0">
              <a:latin typeface="Times New Roman" pitchFamily="18" charset="0"/>
              <a:cs typeface="Times New Roman" pitchFamily="18" charset="0"/>
            </a:endParaRPr>
          </a:p>
        </p:txBody>
      </p:sp>
      <p:sp>
        <p:nvSpPr>
          <p:cNvPr id="5" name="TextBox 4"/>
          <p:cNvSpPr txBox="1"/>
          <p:nvPr/>
        </p:nvSpPr>
        <p:spPr>
          <a:xfrm>
            <a:off x="685800" y="3810000"/>
            <a:ext cx="3276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Love to friends</a:t>
            </a:r>
            <a:endParaRPr lang="en-US" sz="2000" dirty="0">
              <a:latin typeface="Times New Roman" pitchFamily="18" charset="0"/>
              <a:cs typeface="Times New Roman" pitchFamily="18" charset="0"/>
            </a:endParaRPr>
          </a:p>
        </p:txBody>
      </p:sp>
      <p:sp>
        <p:nvSpPr>
          <p:cNvPr id="6" name="TextBox 5"/>
          <p:cNvSpPr txBox="1"/>
          <p:nvPr/>
        </p:nvSpPr>
        <p:spPr>
          <a:xfrm>
            <a:off x="685800" y="4495800"/>
            <a:ext cx="3657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Love to in-laws</a:t>
            </a:r>
            <a:endParaRPr lang="en-US" sz="2000" dirty="0">
              <a:latin typeface="Times New Roman" pitchFamily="18" charset="0"/>
              <a:cs typeface="Times New Roman" pitchFamily="18" charset="0"/>
            </a:endParaRPr>
          </a:p>
        </p:txBody>
      </p:sp>
      <p:sp>
        <p:nvSpPr>
          <p:cNvPr id="7" name="TextBox 6"/>
          <p:cNvSpPr txBox="1"/>
          <p:nvPr/>
        </p:nvSpPr>
        <p:spPr>
          <a:xfrm>
            <a:off x="676275" y="5257800"/>
            <a:ext cx="32004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Love to </a:t>
            </a:r>
            <a:r>
              <a:rPr lang="en-US" sz="2000" dirty="0" err="1" smtClean="0">
                <a:latin typeface="Times New Roman" pitchFamily="18" charset="0"/>
                <a:cs typeface="Times New Roman" pitchFamily="18" charset="0"/>
              </a:rPr>
              <a:t>neighbours</a:t>
            </a:r>
            <a:endParaRPr lang="en-US" sz="2000" dirty="0">
              <a:latin typeface="Times New Roman" pitchFamily="18" charset="0"/>
              <a:cs typeface="Times New Roman" pitchFamily="18" charset="0"/>
            </a:endParaRPr>
          </a:p>
        </p:txBody>
      </p:sp>
      <p:sp>
        <p:nvSpPr>
          <p:cNvPr id="8" name="TextBox 7"/>
          <p:cNvSpPr txBox="1"/>
          <p:nvPr/>
        </p:nvSpPr>
        <p:spPr>
          <a:xfrm>
            <a:off x="676276" y="5867401"/>
            <a:ext cx="3743325" cy="707886"/>
          </a:xfrm>
          <a:prstGeom prst="rect">
            <a:avLst/>
          </a:prstGeom>
          <a:noFill/>
        </p:spPr>
        <p:txBody>
          <a:bodyPr wrap="square" rtlCol="0">
            <a:spAutoFit/>
          </a:bodyPr>
          <a:lstStyle/>
          <a:p>
            <a:r>
              <a:rPr lang="en-US" sz="2000" dirty="0" smtClean="0">
                <a:latin typeface="Times New Roman" pitchFamily="18" charset="0"/>
                <a:cs typeface="Times New Roman" pitchFamily="18" charset="0"/>
              </a:rPr>
              <a:t>Vicinity with the land where we were born and grew up</a:t>
            </a:r>
            <a:endParaRPr lang="en-US" sz="2000" dirty="0">
              <a:latin typeface="Times New Roman" pitchFamily="18" charset="0"/>
              <a:cs typeface="Times New Roman" pitchFamily="18" charset="0"/>
            </a:endParaRPr>
          </a:p>
        </p:txBody>
      </p:sp>
      <p:sp>
        <p:nvSpPr>
          <p:cNvPr id="10" name="TextBox 9"/>
          <p:cNvSpPr txBox="1"/>
          <p:nvPr/>
        </p:nvSpPr>
        <p:spPr>
          <a:xfrm>
            <a:off x="4933951" y="3209955"/>
            <a:ext cx="38862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No entity</a:t>
            </a:r>
            <a:endParaRPr lang="en-US" sz="2000" dirty="0">
              <a:latin typeface="Times New Roman" pitchFamily="18" charset="0"/>
              <a:cs typeface="Times New Roman" pitchFamily="18" charset="0"/>
            </a:endParaRPr>
          </a:p>
        </p:txBody>
      </p:sp>
      <p:sp>
        <p:nvSpPr>
          <p:cNvPr id="11" name="TextBox 10"/>
          <p:cNvSpPr txBox="1"/>
          <p:nvPr/>
        </p:nvSpPr>
        <p:spPr>
          <a:xfrm>
            <a:off x="4895851" y="3810000"/>
            <a:ext cx="34290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Devoid of values</a:t>
            </a:r>
            <a:endParaRPr lang="en-US" sz="2000" dirty="0">
              <a:latin typeface="Times New Roman" pitchFamily="18" charset="0"/>
              <a:cs typeface="Times New Roman" pitchFamily="18" charset="0"/>
            </a:endParaRPr>
          </a:p>
        </p:txBody>
      </p:sp>
      <p:sp>
        <p:nvSpPr>
          <p:cNvPr id="12" name="TextBox 11"/>
          <p:cNvSpPr txBox="1"/>
          <p:nvPr/>
        </p:nvSpPr>
        <p:spPr>
          <a:xfrm>
            <a:off x="4924426" y="4495800"/>
            <a:ext cx="3057525"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Devoid of humanity</a:t>
            </a:r>
            <a:endParaRPr lang="en-US" sz="2000" dirty="0">
              <a:latin typeface="Times New Roman" pitchFamily="18" charset="0"/>
              <a:cs typeface="Times New Roman" pitchFamily="18" charset="0"/>
            </a:endParaRPr>
          </a:p>
        </p:txBody>
      </p:sp>
      <p:sp>
        <p:nvSpPr>
          <p:cNvPr id="13" name="TextBox 12"/>
          <p:cNvSpPr txBox="1"/>
          <p:nvPr/>
        </p:nvSpPr>
        <p:spPr>
          <a:xfrm>
            <a:off x="4933951" y="5159515"/>
            <a:ext cx="3048000" cy="707886"/>
          </a:xfrm>
          <a:prstGeom prst="rect">
            <a:avLst/>
          </a:prstGeom>
          <a:noFill/>
        </p:spPr>
        <p:txBody>
          <a:bodyPr wrap="square" rtlCol="0">
            <a:spAutoFit/>
          </a:bodyPr>
          <a:lstStyle/>
          <a:p>
            <a:r>
              <a:rPr lang="en-US" sz="2000" dirty="0" smtClean="0">
                <a:latin typeface="Times New Roman" pitchFamily="18" charset="0"/>
                <a:cs typeface="Times New Roman" pitchFamily="18" charset="0"/>
              </a:rPr>
              <a:t>Devoid of social responsibility</a:t>
            </a:r>
            <a:endParaRPr lang="en-US" sz="2000" dirty="0">
              <a:latin typeface="Times New Roman" pitchFamily="18" charset="0"/>
              <a:cs typeface="Times New Roman" pitchFamily="18" charset="0"/>
            </a:endParaRPr>
          </a:p>
        </p:txBody>
      </p:sp>
      <p:sp>
        <p:nvSpPr>
          <p:cNvPr id="14" name="TextBox 13"/>
          <p:cNvSpPr txBox="1"/>
          <p:nvPr/>
        </p:nvSpPr>
        <p:spPr>
          <a:xfrm>
            <a:off x="4962526" y="6021288"/>
            <a:ext cx="34290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Feeling of emptiness</a:t>
            </a:r>
            <a:endParaRPr lang="en-US" sz="2000" dirty="0">
              <a:latin typeface="Times New Roman" pitchFamily="18" charset="0"/>
              <a:cs typeface="Times New Roman" pitchFamily="18" charset="0"/>
            </a:endParaRPr>
          </a:p>
        </p:txBody>
      </p:sp>
      <p:sp>
        <p:nvSpPr>
          <p:cNvPr id="9" name="Explosion 1 8"/>
          <p:cNvSpPr/>
          <p:nvPr/>
        </p:nvSpPr>
        <p:spPr>
          <a:xfrm>
            <a:off x="1828800" y="152400"/>
            <a:ext cx="5715000" cy="1588532"/>
          </a:xfrm>
          <a:prstGeom prst="irregularSeal1">
            <a:avLst/>
          </a:prstGeom>
          <a:solidFill>
            <a:srgbClr val="0070C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latin typeface="Times New Roman" pitchFamily="18" charset="0"/>
                <a:cs typeface="Times New Roman" pitchFamily="18" charset="0"/>
              </a:rPr>
              <a:t>Individual work</a:t>
            </a:r>
          </a:p>
        </p:txBody>
      </p:sp>
    </p:spTree>
    <p:extLst>
      <p:ext uri="{BB962C8B-B14F-4D97-AF65-F5344CB8AC3E}">
        <p14:creationId xmlns:p14="http://schemas.microsoft.com/office/powerpoint/2010/main" val="47305210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additive="base">
                                        <p:cTn id="34" dur="500" fill="hold"/>
                                        <p:tgtEl>
                                          <p:spTgt spid="10"/>
                                        </p:tgtEl>
                                        <p:attrNameLst>
                                          <p:attrName>ppt_x</p:attrName>
                                        </p:attrNameLst>
                                      </p:cBhvr>
                                      <p:tavLst>
                                        <p:tav tm="0">
                                          <p:val>
                                            <p:strVal val="#ppt_x"/>
                                          </p:val>
                                        </p:tav>
                                        <p:tav tm="100000">
                                          <p:val>
                                            <p:strVal val="#ppt_x"/>
                                          </p:val>
                                        </p:tav>
                                      </p:tavLst>
                                    </p:anim>
                                    <p:anim calcmode="lin" valueType="num">
                                      <p:cBhvr additive="base">
                                        <p:cTn id="3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18" presetClass="entr" presetSubtype="12"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strips(downLeft)">
                                      <p:cBhvr>
                                        <p:cTn id="45" dur="500"/>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55" presetClass="entr" presetSubtype="0"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p:cTn id="50" dur="1000" fill="hold"/>
                                        <p:tgtEl>
                                          <p:spTgt spid="13"/>
                                        </p:tgtEl>
                                        <p:attrNameLst>
                                          <p:attrName>ppt_w</p:attrName>
                                        </p:attrNameLst>
                                      </p:cBhvr>
                                      <p:tavLst>
                                        <p:tav tm="0">
                                          <p:val>
                                            <p:strVal val="#ppt_w*0.70"/>
                                          </p:val>
                                        </p:tav>
                                        <p:tav tm="100000">
                                          <p:val>
                                            <p:strVal val="#ppt_w"/>
                                          </p:val>
                                        </p:tav>
                                      </p:tavLst>
                                    </p:anim>
                                    <p:anim calcmode="lin" valueType="num">
                                      <p:cBhvr>
                                        <p:cTn id="51" dur="1000" fill="hold"/>
                                        <p:tgtEl>
                                          <p:spTgt spid="13"/>
                                        </p:tgtEl>
                                        <p:attrNameLst>
                                          <p:attrName>ppt_h</p:attrName>
                                        </p:attrNameLst>
                                      </p:cBhvr>
                                      <p:tavLst>
                                        <p:tav tm="0">
                                          <p:val>
                                            <p:strVal val="#ppt_h"/>
                                          </p:val>
                                        </p:tav>
                                        <p:tav tm="100000">
                                          <p:val>
                                            <p:strVal val="#ppt_h"/>
                                          </p:val>
                                        </p:tav>
                                      </p:tavLst>
                                    </p:anim>
                                    <p:animEffect transition="in" filter="fade">
                                      <p:cBhvr>
                                        <p:cTn id="52" dur="10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diamond(in)">
                                      <p:cBhvr>
                                        <p:cTn id="5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10" grpId="0"/>
      <p:bldP spid="11" grpId="0"/>
      <p:bldP spid="12" grpId="0"/>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133600"/>
            <a:ext cx="7848600" cy="584775"/>
          </a:xfrm>
          <a:prstGeom prst="rect">
            <a:avLst/>
          </a:prstGeom>
          <a:solidFill>
            <a:srgbClr val="FF0000"/>
          </a:solidFill>
          <a:ln>
            <a:solidFill>
              <a:srgbClr val="0070C0"/>
            </a:solidFill>
          </a:ln>
        </p:spPr>
        <p:txBody>
          <a:bodyPr wrap="square" rtlCol="0">
            <a:spAutoFit/>
          </a:bodyPr>
          <a:lstStyle/>
          <a:p>
            <a:pPr algn="ctr"/>
            <a:r>
              <a:rPr lang="en-US" sz="3200" dirty="0" smtClean="0"/>
              <a:t>Works in pairs. Talk about these questions.</a:t>
            </a:r>
            <a:endParaRPr lang="en-US" sz="3200" dirty="0"/>
          </a:p>
        </p:txBody>
      </p:sp>
      <p:sp>
        <p:nvSpPr>
          <p:cNvPr id="3" name="TextBox 2"/>
          <p:cNvSpPr txBox="1"/>
          <p:nvPr/>
        </p:nvSpPr>
        <p:spPr>
          <a:xfrm>
            <a:off x="304800" y="2878157"/>
            <a:ext cx="8610600" cy="3477875"/>
          </a:xfrm>
          <a:prstGeom prst="rect">
            <a:avLst/>
          </a:prstGeom>
          <a:noFill/>
          <a:ln>
            <a:solidFill>
              <a:srgbClr val="0070C0"/>
            </a:solidFill>
          </a:ln>
        </p:spPr>
        <p:txBody>
          <a:bodyPr wrap="square" rtlCol="0">
            <a:spAutoFit/>
          </a:bodyPr>
          <a:lstStyle/>
          <a:p>
            <a:pPr marL="342900" indent="-342900" algn="just">
              <a:buAutoNum type="arabicPeriod"/>
            </a:pPr>
            <a:r>
              <a:rPr lang="en-US" sz="2800" dirty="0" smtClean="0">
                <a:latin typeface="Times New Roman" pitchFamily="18" charset="0"/>
                <a:cs typeface="Times New Roman" pitchFamily="18" charset="0"/>
              </a:rPr>
              <a:t>Do you have any root other than the place where you are living now? If yes, where is it and  who live there? If not , why not?</a:t>
            </a:r>
          </a:p>
          <a:p>
            <a:pPr marL="342900" indent="-342900" algn="just">
              <a:buAutoNum type="arabicPeriod"/>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How do you label your roots?</a:t>
            </a:r>
          </a:p>
          <a:p>
            <a:pPr marL="342900" indent="-342900" algn="just">
              <a:buAutoNum type="arabicPeriod"/>
            </a:pPr>
            <a:r>
              <a:rPr lang="en-US" sz="2400" dirty="0" smtClean="0">
                <a:latin typeface="Times New Roman" pitchFamily="18" charset="0"/>
                <a:cs typeface="Times New Roman" pitchFamily="18" charset="0"/>
              </a:rPr>
              <a:t>Do you feel any attraction for your root? Any pull in your heart?</a:t>
            </a:r>
          </a:p>
          <a:p>
            <a:pPr marL="342900" indent="-342900" algn="just">
              <a:buAutoNum type="arabicPeriod"/>
            </a:pPr>
            <a:r>
              <a:rPr lang="en-US" sz="2800" dirty="0" smtClean="0">
                <a:latin typeface="Times New Roman" pitchFamily="18" charset="0"/>
                <a:cs typeface="Times New Roman" pitchFamily="18" charset="0"/>
              </a:rPr>
              <a:t>How do you nourish your roots?</a:t>
            </a:r>
          </a:p>
          <a:p>
            <a:pPr marL="342900" indent="-342900" algn="just">
              <a:buAutoNum type="arabicPeriod"/>
            </a:pPr>
            <a:r>
              <a:rPr lang="en-US" sz="2800" dirty="0" smtClean="0">
                <a:latin typeface="Times New Roman" pitchFamily="18" charset="0"/>
                <a:cs typeface="Times New Roman" pitchFamily="18" charset="0"/>
              </a:rPr>
              <a:t>What , according to you, are the reasons why people become rootless?</a:t>
            </a:r>
          </a:p>
        </p:txBody>
      </p:sp>
      <p:sp>
        <p:nvSpPr>
          <p:cNvPr id="4" name="Oval 3"/>
          <p:cNvSpPr/>
          <p:nvPr/>
        </p:nvSpPr>
        <p:spPr>
          <a:xfrm>
            <a:off x="2438400" y="228599"/>
            <a:ext cx="3429000" cy="1676401"/>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latin typeface="Times New Roman" pitchFamily="18" charset="0"/>
                <a:cs typeface="Times New Roman" pitchFamily="18" charset="0"/>
              </a:rPr>
              <a:t>Pair Work</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20726866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324600" y="-1"/>
            <a:ext cx="2743200" cy="176599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Group Work</a:t>
            </a:r>
            <a:endParaRPr lang="en-US" sz="4000" dirty="0"/>
          </a:p>
        </p:txBody>
      </p:sp>
      <p:sp>
        <p:nvSpPr>
          <p:cNvPr id="3" name="TextBox 2"/>
          <p:cNvSpPr txBox="1"/>
          <p:nvPr/>
        </p:nvSpPr>
        <p:spPr>
          <a:xfrm>
            <a:off x="276225" y="381000"/>
            <a:ext cx="5581650" cy="1384995"/>
          </a:xfrm>
          <a:prstGeom prst="rect">
            <a:avLst/>
          </a:prstGeom>
          <a:solidFill>
            <a:srgbClr val="00B0F0"/>
          </a:solidFill>
          <a:ln>
            <a:solidFill>
              <a:srgbClr val="92D050"/>
            </a:solidFill>
          </a:ln>
        </p:spPr>
        <p:txBody>
          <a:bodyPr wrap="square" rtlCol="0">
            <a:spAutoFit/>
          </a:bodyPr>
          <a:lstStyle/>
          <a:p>
            <a:pPr algn="just"/>
            <a:r>
              <a:rPr lang="en-US" sz="2800" dirty="0" smtClean="0"/>
              <a:t>Make a classroom survey and present in a chart the types of roots your classmates have.</a:t>
            </a:r>
            <a:endParaRPr lang="en-US" sz="2800" dirty="0"/>
          </a:p>
        </p:txBody>
      </p:sp>
      <p:sp>
        <p:nvSpPr>
          <p:cNvPr id="4" name="TextBox 3"/>
          <p:cNvSpPr txBox="1"/>
          <p:nvPr/>
        </p:nvSpPr>
        <p:spPr>
          <a:xfrm>
            <a:off x="276225" y="1981200"/>
            <a:ext cx="8610600" cy="1569660"/>
          </a:xfrm>
          <a:prstGeom prst="rect">
            <a:avLst/>
          </a:prstGeom>
          <a:noFill/>
          <a:ln>
            <a:solidFill>
              <a:srgbClr val="0070C0"/>
            </a:solidFill>
          </a:ln>
        </p:spPr>
        <p:txBody>
          <a:bodyPr wrap="square" rtlCol="0">
            <a:spAutoFit/>
          </a:bodyPr>
          <a:lstStyle/>
          <a:p>
            <a:pPr algn="just"/>
            <a:r>
              <a:rPr lang="en-US" sz="2400" dirty="0" smtClean="0"/>
              <a:t>Ans. There are 42 students in our class. They are from different roots. WE have made a classroom survey and found out the roots of all the students of our class. Now, the types of roots of our classmates are presented in a chart below.</a:t>
            </a:r>
          </a:p>
        </p:txBody>
      </p:sp>
      <p:graphicFrame>
        <p:nvGraphicFramePr>
          <p:cNvPr id="5" name="Table 4"/>
          <p:cNvGraphicFramePr>
            <a:graphicFrameLocks noGrp="1"/>
          </p:cNvGraphicFramePr>
          <p:nvPr>
            <p:extLst>
              <p:ext uri="{D42A27DB-BD31-4B8C-83A1-F6EECF244321}">
                <p14:modId xmlns:p14="http://schemas.microsoft.com/office/powerpoint/2010/main" val="1642164696"/>
              </p:ext>
            </p:extLst>
          </p:nvPr>
        </p:nvGraphicFramePr>
        <p:xfrm>
          <a:off x="304800" y="4495800"/>
          <a:ext cx="8572500" cy="1524000"/>
        </p:xfrm>
        <a:graphic>
          <a:graphicData uri="http://schemas.openxmlformats.org/drawingml/2006/table">
            <a:tbl>
              <a:tblPr firstRow="1" bandRow="1">
                <a:tableStyleId>{5C22544A-7EE6-4342-B048-85BDC9FD1C3A}</a:tableStyleId>
              </a:tblPr>
              <a:tblGrid>
                <a:gridCol w="1428750"/>
                <a:gridCol w="1428750"/>
                <a:gridCol w="1428750"/>
                <a:gridCol w="1428750"/>
                <a:gridCol w="1428750"/>
                <a:gridCol w="1428750"/>
              </a:tblGrid>
              <a:tr h="880844">
                <a:tc>
                  <a:txBody>
                    <a:bodyPr/>
                    <a:lstStyle/>
                    <a:p>
                      <a:r>
                        <a:rPr lang="en-US" dirty="0" smtClean="0"/>
                        <a:t>Total Students</a:t>
                      </a:r>
                      <a:endParaRPr lang="en-US" dirty="0"/>
                    </a:p>
                  </a:txBody>
                  <a:tcPr/>
                </a:tc>
                <a:tc>
                  <a:txBody>
                    <a:bodyPr/>
                    <a:lstStyle/>
                    <a:p>
                      <a:r>
                        <a:rPr lang="en-US" dirty="0" smtClean="0"/>
                        <a:t>City</a:t>
                      </a:r>
                      <a:r>
                        <a:rPr lang="en-US" baseline="0" dirty="0" smtClean="0"/>
                        <a:t> </a:t>
                      </a:r>
                      <a:endParaRPr lang="en-US" dirty="0"/>
                    </a:p>
                  </a:txBody>
                  <a:tcPr/>
                </a:tc>
                <a:tc>
                  <a:txBody>
                    <a:bodyPr/>
                    <a:lstStyle/>
                    <a:p>
                      <a:r>
                        <a:rPr lang="en-US" dirty="0" smtClean="0"/>
                        <a:t>Small Town</a:t>
                      </a:r>
                      <a:endParaRPr lang="en-US" dirty="0"/>
                    </a:p>
                  </a:txBody>
                  <a:tcPr/>
                </a:tc>
                <a:tc>
                  <a:txBody>
                    <a:bodyPr/>
                    <a:lstStyle/>
                    <a:p>
                      <a:r>
                        <a:rPr lang="en-US" dirty="0" smtClean="0"/>
                        <a:t>Semi-urban</a:t>
                      </a:r>
                      <a:endParaRPr lang="en-US" dirty="0"/>
                    </a:p>
                  </a:txBody>
                  <a:tcPr/>
                </a:tc>
                <a:tc>
                  <a:txBody>
                    <a:bodyPr/>
                    <a:lstStyle/>
                    <a:p>
                      <a:r>
                        <a:rPr lang="en-US" dirty="0" smtClean="0"/>
                        <a:t>Village</a:t>
                      </a:r>
                      <a:endParaRPr lang="en-US" dirty="0"/>
                    </a:p>
                  </a:txBody>
                  <a:tcPr/>
                </a:tc>
                <a:tc>
                  <a:txBody>
                    <a:bodyPr/>
                    <a:lstStyle/>
                    <a:p>
                      <a:r>
                        <a:rPr lang="en-US" dirty="0" smtClean="0"/>
                        <a:t>Rural Village</a:t>
                      </a:r>
                      <a:endParaRPr lang="en-US" dirty="0"/>
                    </a:p>
                  </a:txBody>
                  <a:tcPr/>
                </a:tc>
              </a:tr>
              <a:tr h="643156">
                <a:tc>
                  <a:txBody>
                    <a:bodyPr/>
                    <a:lstStyle/>
                    <a:p>
                      <a:r>
                        <a:rPr lang="en-US" dirty="0" smtClean="0"/>
                        <a:t>42</a:t>
                      </a:r>
                      <a:endParaRPr lang="en-US" dirty="0"/>
                    </a:p>
                  </a:txBody>
                  <a:tcPr/>
                </a:tc>
                <a:tc>
                  <a:txBody>
                    <a:bodyPr/>
                    <a:lstStyle/>
                    <a:p>
                      <a:r>
                        <a:rPr lang="en-US" dirty="0" smtClean="0"/>
                        <a:t>15</a:t>
                      </a:r>
                      <a:endParaRPr lang="en-US" dirty="0"/>
                    </a:p>
                  </a:txBody>
                  <a:tcPr/>
                </a:tc>
                <a:tc>
                  <a:txBody>
                    <a:bodyPr/>
                    <a:lstStyle/>
                    <a:p>
                      <a:r>
                        <a:rPr lang="en-US" dirty="0" smtClean="0"/>
                        <a:t>10</a:t>
                      </a:r>
                      <a:endParaRPr lang="en-US" dirty="0"/>
                    </a:p>
                  </a:txBody>
                  <a:tcPr/>
                </a:tc>
                <a:tc>
                  <a:txBody>
                    <a:bodyPr/>
                    <a:lstStyle/>
                    <a:p>
                      <a:r>
                        <a:rPr lang="en-US" dirty="0" smtClean="0"/>
                        <a:t>5</a:t>
                      </a:r>
                      <a:endParaRPr lang="en-US" dirty="0"/>
                    </a:p>
                  </a:txBody>
                  <a:tcPr/>
                </a:tc>
                <a:tc>
                  <a:txBody>
                    <a:bodyPr/>
                    <a:lstStyle/>
                    <a:p>
                      <a:r>
                        <a:rPr lang="en-US" dirty="0" smtClean="0"/>
                        <a:t>7</a:t>
                      </a:r>
                      <a:endParaRPr lang="en-US" dirty="0"/>
                    </a:p>
                  </a:txBody>
                  <a:tcPr/>
                </a:tc>
                <a:tc>
                  <a:txBody>
                    <a:bodyPr/>
                    <a:lstStyle/>
                    <a:p>
                      <a:r>
                        <a:rPr lang="en-US" dirty="0" smtClean="0"/>
                        <a:t>5</a:t>
                      </a:r>
                      <a:endParaRPr lang="en-US" dirty="0"/>
                    </a:p>
                  </a:txBody>
                  <a:tcPr/>
                </a:tc>
              </a:tr>
            </a:tbl>
          </a:graphicData>
        </a:graphic>
      </p:graphicFrame>
      <p:sp>
        <p:nvSpPr>
          <p:cNvPr id="7" name="TextBox 6"/>
          <p:cNvSpPr txBox="1"/>
          <p:nvPr/>
        </p:nvSpPr>
        <p:spPr>
          <a:xfrm>
            <a:off x="304800" y="3823811"/>
            <a:ext cx="2514600" cy="523220"/>
          </a:xfrm>
          <a:prstGeom prst="rect">
            <a:avLst/>
          </a:prstGeom>
          <a:solidFill>
            <a:srgbClr val="7030A0"/>
          </a:solidFill>
        </p:spPr>
        <p:txBody>
          <a:bodyPr wrap="square" rtlCol="0">
            <a:spAutoFit/>
          </a:bodyPr>
          <a:lstStyle/>
          <a:p>
            <a:r>
              <a:rPr lang="en-US" sz="2800" dirty="0" smtClean="0"/>
              <a:t>Survey Report:</a:t>
            </a:r>
            <a:endParaRPr lang="en-US" sz="2800" dirty="0"/>
          </a:p>
        </p:txBody>
      </p:sp>
      <p:sp>
        <p:nvSpPr>
          <p:cNvPr id="8" name="TextBox 7"/>
          <p:cNvSpPr txBox="1"/>
          <p:nvPr/>
        </p:nvSpPr>
        <p:spPr>
          <a:xfrm>
            <a:off x="323849" y="6172200"/>
            <a:ext cx="8562975" cy="523220"/>
          </a:xfrm>
          <a:prstGeom prst="rect">
            <a:avLst/>
          </a:prstGeom>
          <a:solidFill>
            <a:srgbClr val="00B050"/>
          </a:solidFill>
        </p:spPr>
        <p:txBody>
          <a:bodyPr wrap="square" rtlCol="0">
            <a:spAutoFit/>
          </a:bodyPr>
          <a:lstStyle/>
          <a:p>
            <a:r>
              <a:rPr lang="en-US" sz="2800" dirty="0" smtClean="0"/>
              <a:t>Now draw a chart:</a:t>
            </a:r>
            <a:endParaRPr lang="en-US" sz="2800" dirty="0"/>
          </a:p>
        </p:txBody>
      </p:sp>
    </p:spTree>
    <p:extLst>
      <p:ext uri="{BB962C8B-B14F-4D97-AF65-F5344CB8AC3E}">
        <p14:creationId xmlns:p14="http://schemas.microsoft.com/office/powerpoint/2010/main" val="11182926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400734"/>
            <a:ext cx="3810000" cy="830997"/>
          </a:xfrm>
          <a:prstGeom prst="rect">
            <a:avLst/>
          </a:prstGeom>
          <a:solidFill>
            <a:srgbClr val="00B0F0"/>
          </a:solidFill>
        </p:spPr>
        <p:txBody>
          <a:bodyPr wrap="square" rtlCol="0">
            <a:spAutoFit/>
          </a:bodyPr>
          <a:lstStyle/>
          <a:p>
            <a:pPr algn="ctr"/>
            <a:r>
              <a:rPr lang="en-US" sz="4800" dirty="0" smtClean="0"/>
              <a:t>Evaluation</a:t>
            </a:r>
            <a:endParaRPr lang="en-US" sz="4800" dirty="0"/>
          </a:p>
        </p:txBody>
      </p:sp>
      <p:sp>
        <p:nvSpPr>
          <p:cNvPr id="3" name="TextBox 2"/>
          <p:cNvSpPr txBox="1"/>
          <p:nvPr/>
        </p:nvSpPr>
        <p:spPr>
          <a:xfrm>
            <a:off x="381000" y="1676400"/>
            <a:ext cx="8077200" cy="954107"/>
          </a:xfrm>
          <a:prstGeom prst="rect">
            <a:avLst/>
          </a:prstGeom>
          <a:solidFill>
            <a:srgbClr val="7030A0"/>
          </a:solidFill>
        </p:spPr>
        <p:txBody>
          <a:bodyPr wrap="square" rtlCol="0">
            <a:spAutoFit/>
          </a:bodyPr>
          <a:lstStyle/>
          <a:p>
            <a:r>
              <a:rPr lang="en-US" sz="2800" dirty="0" smtClean="0">
                <a:latin typeface="Times New Roman" pitchFamily="18" charset="0"/>
                <a:cs typeface="Times New Roman" pitchFamily="18" charset="0"/>
              </a:rPr>
              <a:t>Read the text and fill in each gap with a suitable word based on the information of the text.</a:t>
            </a:r>
            <a:endParaRPr lang="en-US" sz="2800" dirty="0">
              <a:latin typeface="Times New Roman" pitchFamily="18" charset="0"/>
              <a:cs typeface="Times New Roman" pitchFamily="18" charset="0"/>
            </a:endParaRPr>
          </a:p>
        </p:txBody>
      </p:sp>
      <p:sp>
        <p:nvSpPr>
          <p:cNvPr id="4" name="TextBox 3"/>
          <p:cNvSpPr txBox="1"/>
          <p:nvPr/>
        </p:nvSpPr>
        <p:spPr>
          <a:xfrm>
            <a:off x="381000" y="3295650"/>
            <a:ext cx="8077200" cy="2308324"/>
          </a:xfrm>
          <a:prstGeom prst="rect">
            <a:avLst/>
          </a:prstGeom>
          <a:noFill/>
          <a:ln>
            <a:solidFill>
              <a:srgbClr val="002060"/>
            </a:solidFill>
          </a:ln>
        </p:spPr>
        <p:txBody>
          <a:bodyPr wrap="square" rtlCol="0">
            <a:spAutoFit/>
          </a:bodyPr>
          <a:lstStyle/>
          <a:p>
            <a:pPr algn="just"/>
            <a:r>
              <a:rPr lang="en-US" sz="2400" dirty="0" err="1" smtClean="0">
                <a:latin typeface="Times New Roman" pitchFamily="18" charset="0"/>
                <a:cs typeface="Times New Roman" pitchFamily="18" charset="0"/>
              </a:rPr>
              <a:t>Eid</a:t>
            </a:r>
            <a:r>
              <a:rPr lang="en-US" sz="2400" dirty="0" smtClean="0">
                <a:latin typeface="Times New Roman" pitchFamily="18" charset="0"/>
                <a:cs typeface="Times New Roman" pitchFamily="18" charset="0"/>
              </a:rPr>
              <a:t> means happiness and this </a:t>
            </a:r>
            <a:r>
              <a:rPr lang="en-US" sz="2400" dirty="0" err="1" smtClean="0">
                <a:latin typeface="Times New Roman" pitchFamily="18" charset="0"/>
                <a:cs typeface="Times New Roman" pitchFamily="18" charset="0"/>
              </a:rPr>
              <a:t>Eid</a:t>
            </a:r>
            <a:r>
              <a:rPr lang="en-US" sz="2400" dirty="0" smtClean="0">
                <a:latin typeface="Times New Roman" pitchFamily="18" charset="0"/>
                <a:cs typeface="Times New Roman" pitchFamily="18" charset="0"/>
              </a:rPr>
              <a:t> comes to us (a)           a year. Every Muslim in Bangladesh has a strong (b)                    to share this happiness with their (c)                  persons. That’s why almost all Muslims (d)             of rich or poor are found crazy to get their homes during this vacation. It causes a mad rush for (e)                   buses, trains or lunches.</a:t>
            </a:r>
            <a:endParaRPr lang="en-US" sz="2400" dirty="0">
              <a:latin typeface="Times New Roman" pitchFamily="18" charset="0"/>
              <a:cs typeface="Times New Roman" pitchFamily="18" charset="0"/>
            </a:endParaRPr>
          </a:p>
        </p:txBody>
      </p:sp>
      <p:sp>
        <p:nvSpPr>
          <p:cNvPr id="5" name="Frame 4"/>
          <p:cNvSpPr/>
          <p:nvPr/>
        </p:nvSpPr>
        <p:spPr>
          <a:xfrm>
            <a:off x="2438400" y="228600"/>
            <a:ext cx="4114800" cy="1175266"/>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p:cNvSpPr txBox="1"/>
          <p:nvPr/>
        </p:nvSpPr>
        <p:spPr>
          <a:xfrm>
            <a:off x="6610350" y="3324225"/>
            <a:ext cx="914400" cy="369332"/>
          </a:xfrm>
          <a:prstGeom prst="rect">
            <a:avLst/>
          </a:prstGeom>
          <a:noFill/>
        </p:spPr>
        <p:txBody>
          <a:bodyPr wrap="square" rtlCol="0">
            <a:spAutoFit/>
          </a:bodyPr>
          <a:lstStyle/>
          <a:p>
            <a:r>
              <a:rPr lang="en-US" u="sng" dirty="0" smtClean="0"/>
              <a:t>twice</a:t>
            </a:r>
            <a:endParaRPr lang="en-US" u="sng" dirty="0"/>
          </a:p>
        </p:txBody>
      </p:sp>
      <p:sp>
        <p:nvSpPr>
          <p:cNvPr id="7" name="TextBox 6"/>
          <p:cNvSpPr txBox="1"/>
          <p:nvPr/>
        </p:nvSpPr>
        <p:spPr>
          <a:xfrm>
            <a:off x="6381750" y="3693557"/>
            <a:ext cx="1143000" cy="369332"/>
          </a:xfrm>
          <a:prstGeom prst="rect">
            <a:avLst/>
          </a:prstGeom>
          <a:noFill/>
        </p:spPr>
        <p:txBody>
          <a:bodyPr wrap="square" rtlCol="0">
            <a:spAutoFit/>
          </a:bodyPr>
          <a:lstStyle/>
          <a:p>
            <a:pPr algn="ctr"/>
            <a:r>
              <a:rPr lang="en-US" u="sng" dirty="0" smtClean="0"/>
              <a:t>desire</a:t>
            </a:r>
            <a:endParaRPr lang="en-US" u="sng" dirty="0"/>
          </a:p>
        </p:txBody>
      </p:sp>
      <p:sp>
        <p:nvSpPr>
          <p:cNvPr id="8" name="TextBox 7"/>
          <p:cNvSpPr txBox="1"/>
          <p:nvPr/>
        </p:nvSpPr>
        <p:spPr>
          <a:xfrm>
            <a:off x="4876800" y="4080480"/>
            <a:ext cx="1066800" cy="369332"/>
          </a:xfrm>
          <a:prstGeom prst="rect">
            <a:avLst/>
          </a:prstGeom>
          <a:noFill/>
        </p:spPr>
        <p:txBody>
          <a:bodyPr wrap="square" rtlCol="0">
            <a:spAutoFit/>
          </a:bodyPr>
          <a:lstStyle/>
          <a:p>
            <a:r>
              <a:rPr lang="en-US" u="sng" dirty="0" smtClean="0"/>
              <a:t>dearest</a:t>
            </a:r>
            <a:endParaRPr lang="en-US" u="sng" dirty="0"/>
          </a:p>
        </p:txBody>
      </p:sp>
      <p:sp>
        <p:nvSpPr>
          <p:cNvPr id="9" name="TextBox 8"/>
          <p:cNvSpPr txBox="1"/>
          <p:nvPr/>
        </p:nvSpPr>
        <p:spPr>
          <a:xfrm>
            <a:off x="3962400" y="4495800"/>
            <a:ext cx="1295400" cy="369332"/>
          </a:xfrm>
          <a:prstGeom prst="rect">
            <a:avLst/>
          </a:prstGeom>
          <a:noFill/>
        </p:spPr>
        <p:txBody>
          <a:bodyPr wrap="square" rtlCol="0">
            <a:spAutoFit/>
          </a:bodyPr>
          <a:lstStyle/>
          <a:p>
            <a:r>
              <a:rPr lang="en-US" u="sng" dirty="0" smtClean="0"/>
              <a:t>regardless</a:t>
            </a:r>
            <a:endParaRPr lang="en-US" u="sng" dirty="0"/>
          </a:p>
        </p:txBody>
      </p:sp>
      <p:sp>
        <p:nvSpPr>
          <p:cNvPr id="10" name="TextBox 9"/>
          <p:cNvSpPr txBox="1"/>
          <p:nvPr/>
        </p:nvSpPr>
        <p:spPr>
          <a:xfrm>
            <a:off x="1981200" y="5181600"/>
            <a:ext cx="1143000" cy="369332"/>
          </a:xfrm>
          <a:prstGeom prst="rect">
            <a:avLst/>
          </a:prstGeom>
          <a:noFill/>
        </p:spPr>
        <p:txBody>
          <a:bodyPr wrap="square" rtlCol="0">
            <a:spAutoFit/>
          </a:bodyPr>
          <a:lstStyle/>
          <a:p>
            <a:r>
              <a:rPr lang="en-US" u="sng" dirty="0" smtClean="0"/>
              <a:t>boarding</a:t>
            </a:r>
            <a:endParaRPr lang="en-US" u="sng" dirty="0"/>
          </a:p>
        </p:txBody>
      </p:sp>
    </p:spTree>
    <p:extLst>
      <p:ext uri="{BB962C8B-B14F-4D97-AF65-F5344CB8AC3E}">
        <p14:creationId xmlns:p14="http://schemas.microsoft.com/office/powerpoint/2010/main" val="3125575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 calcmode="lin" valueType="num">
                                      <p:cBhvr>
                                        <p:cTn id="14" dur="500" fill="hold"/>
                                        <p:tgtEl>
                                          <p:spTgt spid="7"/>
                                        </p:tgtEl>
                                        <p:attrNameLst>
                                          <p:attrName>style.rotation</p:attrName>
                                        </p:attrNameLst>
                                      </p:cBhvr>
                                      <p:tavLst>
                                        <p:tav tm="0">
                                          <p:val>
                                            <p:fltVal val="360"/>
                                          </p:val>
                                        </p:tav>
                                        <p:tav tm="100000">
                                          <p:val>
                                            <p:fltVal val="0"/>
                                          </p:val>
                                        </p:tav>
                                      </p:tavLst>
                                    </p:anim>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80">
                                          <p:stCondLst>
                                            <p:cond delay="0"/>
                                          </p:stCondLst>
                                        </p:cTn>
                                        <p:tgtEl>
                                          <p:spTgt spid="9"/>
                                        </p:tgtEl>
                                      </p:cBhvr>
                                    </p:animEffect>
                                    <p:anim calcmode="lin" valueType="num">
                                      <p:cBhvr>
                                        <p:cTn id="2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3" dur="26">
                                          <p:stCondLst>
                                            <p:cond delay="650"/>
                                          </p:stCondLst>
                                        </p:cTn>
                                        <p:tgtEl>
                                          <p:spTgt spid="9"/>
                                        </p:tgtEl>
                                      </p:cBhvr>
                                      <p:to x="100000" y="60000"/>
                                    </p:animScale>
                                    <p:animScale>
                                      <p:cBhvr>
                                        <p:cTn id="34" dur="166" decel="50000">
                                          <p:stCondLst>
                                            <p:cond delay="676"/>
                                          </p:stCondLst>
                                        </p:cTn>
                                        <p:tgtEl>
                                          <p:spTgt spid="9"/>
                                        </p:tgtEl>
                                      </p:cBhvr>
                                      <p:to x="100000" y="100000"/>
                                    </p:animScale>
                                    <p:animScale>
                                      <p:cBhvr>
                                        <p:cTn id="35" dur="26">
                                          <p:stCondLst>
                                            <p:cond delay="1312"/>
                                          </p:stCondLst>
                                        </p:cTn>
                                        <p:tgtEl>
                                          <p:spTgt spid="9"/>
                                        </p:tgtEl>
                                      </p:cBhvr>
                                      <p:to x="100000" y="80000"/>
                                    </p:animScale>
                                    <p:animScale>
                                      <p:cBhvr>
                                        <p:cTn id="36" dur="166" decel="50000">
                                          <p:stCondLst>
                                            <p:cond delay="1338"/>
                                          </p:stCondLst>
                                        </p:cTn>
                                        <p:tgtEl>
                                          <p:spTgt spid="9"/>
                                        </p:tgtEl>
                                      </p:cBhvr>
                                      <p:to x="100000" y="100000"/>
                                    </p:animScale>
                                    <p:animScale>
                                      <p:cBhvr>
                                        <p:cTn id="37" dur="26">
                                          <p:stCondLst>
                                            <p:cond delay="1642"/>
                                          </p:stCondLst>
                                        </p:cTn>
                                        <p:tgtEl>
                                          <p:spTgt spid="9"/>
                                        </p:tgtEl>
                                      </p:cBhvr>
                                      <p:to x="100000" y="90000"/>
                                    </p:animScale>
                                    <p:animScale>
                                      <p:cBhvr>
                                        <p:cTn id="38" dur="166" decel="50000">
                                          <p:stCondLst>
                                            <p:cond delay="1668"/>
                                          </p:stCondLst>
                                        </p:cTn>
                                        <p:tgtEl>
                                          <p:spTgt spid="9"/>
                                        </p:tgtEl>
                                      </p:cBhvr>
                                      <p:to x="100000" y="100000"/>
                                    </p:animScale>
                                    <p:animScale>
                                      <p:cBhvr>
                                        <p:cTn id="39" dur="26">
                                          <p:stCondLst>
                                            <p:cond delay="1808"/>
                                          </p:stCondLst>
                                        </p:cTn>
                                        <p:tgtEl>
                                          <p:spTgt spid="9"/>
                                        </p:tgtEl>
                                      </p:cBhvr>
                                      <p:to x="100000" y="95000"/>
                                    </p:animScale>
                                    <p:animScale>
                                      <p:cBhvr>
                                        <p:cTn id="40" dur="166" decel="50000">
                                          <p:stCondLst>
                                            <p:cond delay="1834"/>
                                          </p:stCondLst>
                                        </p:cTn>
                                        <p:tgtEl>
                                          <p:spTgt spid="9"/>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30"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800" decel="100000"/>
                                        <p:tgtEl>
                                          <p:spTgt spid="10"/>
                                        </p:tgtEl>
                                      </p:cBhvr>
                                    </p:animEffect>
                                    <p:anim calcmode="lin" valueType="num">
                                      <p:cBhvr>
                                        <p:cTn id="46" dur="800" decel="100000" fill="hold"/>
                                        <p:tgtEl>
                                          <p:spTgt spid="10"/>
                                        </p:tgtEl>
                                        <p:attrNameLst>
                                          <p:attrName>style.rotation</p:attrName>
                                        </p:attrNameLst>
                                      </p:cBhvr>
                                      <p:tavLst>
                                        <p:tav tm="0">
                                          <p:val>
                                            <p:fltVal val="-90"/>
                                          </p:val>
                                        </p:tav>
                                        <p:tav tm="100000">
                                          <p:val>
                                            <p:fltVal val="0"/>
                                          </p:val>
                                        </p:tav>
                                      </p:tavLst>
                                    </p:anim>
                                    <p:anim calcmode="lin" valueType="num">
                                      <p:cBhvr>
                                        <p:cTn id="47" dur="800" decel="100000" fill="hold"/>
                                        <p:tgtEl>
                                          <p:spTgt spid="10"/>
                                        </p:tgtEl>
                                        <p:attrNameLst>
                                          <p:attrName>ppt_x</p:attrName>
                                        </p:attrNameLst>
                                      </p:cBhvr>
                                      <p:tavLst>
                                        <p:tav tm="0">
                                          <p:val>
                                            <p:strVal val="#ppt_x+0.4"/>
                                          </p:val>
                                        </p:tav>
                                        <p:tav tm="100000">
                                          <p:val>
                                            <p:strVal val="#ppt_x-0.05"/>
                                          </p:val>
                                        </p:tav>
                                      </p:tavLst>
                                    </p:anim>
                                    <p:anim calcmode="lin" valueType="num">
                                      <p:cBhvr>
                                        <p:cTn id="48" dur="800" decel="100000" fill="hold"/>
                                        <p:tgtEl>
                                          <p:spTgt spid="10"/>
                                        </p:tgtEl>
                                        <p:attrNameLst>
                                          <p:attrName>ppt_y</p:attrName>
                                        </p:attrNameLst>
                                      </p:cBhvr>
                                      <p:tavLst>
                                        <p:tav tm="0">
                                          <p:val>
                                            <p:strVal val="#ppt_y-0.4"/>
                                          </p:val>
                                        </p:tav>
                                        <p:tav tm="100000">
                                          <p:val>
                                            <p:strVal val="#ppt_y+0.1"/>
                                          </p:val>
                                        </p:tav>
                                      </p:tavLst>
                                    </p:anim>
                                    <p:anim calcmode="lin" valueType="num">
                                      <p:cBhvr>
                                        <p:cTn id="49"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50"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457200"/>
            <a:ext cx="6019800" cy="923330"/>
          </a:xfrm>
          <a:prstGeom prst="rect">
            <a:avLst/>
          </a:prstGeom>
          <a:solidFill>
            <a:srgbClr val="00B0F0"/>
          </a:solidFill>
        </p:spPr>
        <p:txBody>
          <a:bodyPr wrap="square" rtlCol="0">
            <a:spAutoFit/>
          </a:bodyPr>
          <a:lstStyle/>
          <a:p>
            <a:pPr algn="ctr"/>
            <a:r>
              <a:rPr lang="en-US" sz="5400" dirty="0" smtClean="0">
                <a:latin typeface="Times New Roman" pitchFamily="18" charset="0"/>
                <a:cs typeface="Times New Roman" pitchFamily="18" charset="0"/>
              </a:rPr>
              <a:t>Home Work</a:t>
            </a:r>
            <a:endParaRPr lang="en-US" sz="5400" dirty="0">
              <a:latin typeface="Times New Roman" pitchFamily="18" charset="0"/>
              <a:cs typeface="Times New Roman" pitchFamily="18" charset="0"/>
            </a:endParaRPr>
          </a:p>
        </p:txBody>
      </p:sp>
      <p:sp>
        <p:nvSpPr>
          <p:cNvPr id="3" name="TextBox 2"/>
          <p:cNvSpPr txBox="1"/>
          <p:nvPr/>
        </p:nvSpPr>
        <p:spPr>
          <a:xfrm>
            <a:off x="5334000" y="2819400"/>
            <a:ext cx="2895600" cy="1384995"/>
          </a:xfrm>
          <a:prstGeom prst="rect">
            <a:avLst/>
          </a:prstGeom>
          <a:noFill/>
          <a:ln>
            <a:solidFill>
              <a:srgbClr val="FF0000"/>
            </a:solidFill>
          </a:ln>
        </p:spPr>
        <p:txBody>
          <a:bodyPr wrap="square" rtlCol="0">
            <a:spAutoFit/>
          </a:bodyPr>
          <a:lstStyle/>
          <a:p>
            <a:r>
              <a:rPr lang="en-US" sz="2800" dirty="0" smtClean="0">
                <a:latin typeface="Times New Roman" pitchFamily="18" charset="0"/>
                <a:cs typeface="Times New Roman" pitchFamily="18" charset="0"/>
              </a:rPr>
              <a:t>Write a short note about rootless people</a:t>
            </a:r>
            <a:endParaRPr lang="en-US" sz="2800" dirty="0">
              <a:latin typeface="Times New Roman" pitchFamily="18" charset="0"/>
              <a:cs typeface="Times New Roman" pitchFamily="18" charset="0"/>
            </a:endParaRPr>
          </a:p>
        </p:txBody>
      </p:sp>
      <p:sp>
        <p:nvSpPr>
          <p:cNvPr id="4" name="Right Arrow 3"/>
          <p:cNvSpPr/>
          <p:nvPr/>
        </p:nvSpPr>
        <p:spPr>
          <a:xfrm>
            <a:off x="4210049" y="3076575"/>
            <a:ext cx="1123951" cy="609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descr="G:\Share It\Redmi Y3\photo\IMG_20200408_18373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2449" y="2025997"/>
            <a:ext cx="3657600" cy="2667000"/>
          </a:xfrm>
          <a:prstGeom prst="rect">
            <a:avLst/>
          </a:prstGeom>
          <a:noFill/>
          <a:ln>
            <a:solidFill>
              <a:srgbClr val="7030A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6236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1704975" y="597333"/>
            <a:ext cx="5257800" cy="304800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1943100" y="866775"/>
            <a:ext cx="4781550" cy="2585323"/>
          </a:xfrm>
          <a:prstGeom prst="rect">
            <a:avLst/>
          </a:prstGeom>
          <a:solidFill>
            <a:srgbClr val="00B0F0"/>
          </a:solidFill>
        </p:spPr>
        <p:txBody>
          <a:bodyPr wrap="square" rtlCol="0">
            <a:spAutoFit/>
          </a:bodyPr>
          <a:lstStyle/>
          <a:p>
            <a:pPr algn="ctr"/>
            <a:endParaRPr lang="en-US" sz="5400" dirty="0" smtClean="0">
              <a:latin typeface="Times New Roman" pitchFamily="18" charset="0"/>
              <a:cs typeface="Times New Roman" pitchFamily="18" charset="0"/>
            </a:endParaRPr>
          </a:p>
          <a:p>
            <a:pPr algn="ctr"/>
            <a:r>
              <a:rPr lang="en-US" sz="5400" dirty="0" smtClean="0">
                <a:latin typeface="Times New Roman" pitchFamily="18" charset="0"/>
                <a:cs typeface="Times New Roman" pitchFamily="18" charset="0"/>
              </a:rPr>
              <a:t>Thank to all.</a:t>
            </a:r>
          </a:p>
          <a:p>
            <a:pPr algn="ctr"/>
            <a:endParaRPr lang="en-US" sz="5400" dirty="0">
              <a:latin typeface="Times New Roman" pitchFamily="18" charset="0"/>
              <a:cs typeface="Times New Roman" pitchFamily="18" charset="0"/>
            </a:endParaRPr>
          </a:p>
        </p:txBody>
      </p:sp>
      <p:pic>
        <p:nvPicPr>
          <p:cNvPr id="1026" name="Picture 2" descr="C:\Users\Mizan\Pictures\Content Related Pictures\r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3810000"/>
            <a:ext cx="4114800" cy="2619375"/>
          </a:xfrm>
          <a:prstGeom prst="rect">
            <a:avLst/>
          </a:prstGeom>
          <a:noFill/>
          <a:ln>
            <a:solidFill>
              <a:srgbClr val="0070C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960566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Alternate Process 1"/>
          <p:cNvSpPr/>
          <p:nvPr/>
        </p:nvSpPr>
        <p:spPr>
          <a:xfrm>
            <a:off x="1638300" y="76200"/>
            <a:ext cx="4800600" cy="685800"/>
          </a:xfrm>
          <a:prstGeom prst="flowChartAlternateProcess">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latin typeface="Times New Roman" pitchFamily="18" charset="0"/>
                <a:cs typeface="Times New Roman" pitchFamily="18" charset="0"/>
              </a:rPr>
              <a:t>Teacher’s Identity</a:t>
            </a:r>
            <a:endParaRPr lang="en-US" sz="4400" dirty="0">
              <a:latin typeface="Times New Roman" pitchFamily="18" charset="0"/>
              <a:cs typeface="Times New Roman"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1524000"/>
            <a:ext cx="2819400" cy="3108543"/>
          </a:xfrm>
          <a:prstGeom prst="rect">
            <a:avLst/>
          </a:prstGeom>
        </p:spPr>
      </p:pic>
      <p:sp>
        <p:nvSpPr>
          <p:cNvPr id="4" name="Flowchart: Data 3"/>
          <p:cNvSpPr/>
          <p:nvPr/>
        </p:nvSpPr>
        <p:spPr>
          <a:xfrm>
            <a:off x="2895600" y="1447800"/>
            <a:ext cx="6172200" cy="5333999"/>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Md</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Mizanur</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Rahman</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B.A.(</a:t>
            </a:r>
            <a:r>
              <a:rPr lang="en-US" sz="2800" dirty="0" err="1">
                <a:latin typeface="Times New Roman" pitchFamily="18" charset="0"/>
                <a:cs typeface="Times New Roman" pitchFamily="18" charset="0"/>
              </a:rPr>
              <a:t>Hons</a:t>
            </a:r>
            <a:r>
              <a:rPr lang="en-US" sz="2800" dirty="0">
                <a:latin typeface="Times New Roman" pitchFamily="18" charset="0"/>
                <a:cs typeface="Times New Roman" pitchFamily="18" charset="0"/>
              </a:rPr>
              <a:t>.), M.A. in English, B.Ed.</a:t>
            </a:r>
          </a:p>
          <a:p>
            <a:pPr algn="ctr"/>
            <a:r>
              <a:rPr lang="en-US" sz="2800" dirty="0">
                <a:latin typeface="Times New Roman" pitchFamily="18" charset="0"/>
                <a:cs typeface="Times New Roman" pitchFamily="18" charset="0"/>
              </a:rPr>
              <a:t>Assistant Teacher</a:t>
            </a:r>
          </a:p>
          <a:p>
            <a:r>
              <a:rPr lang="en-US" sz="2800" dirty="0">
                <a:latin typeface="Times New Roman" pitchFamily="18" charset="0"/>
                <a:cs typeface="Times New Roman" pitchFamily="18" charset="0"/>
              </a:rPr>
              <a:t>Police Lines School and College, </a:t>
            </a:r>
            <a:r>
              <a:rPr lang="en-US" sz="2800" dirty="0" err="1">
                <a:latin typeface="Times New Roman" pitchFamily="18" charset="0"/>
                <a:cs typeface="Times New Roman" pitchFamily="18" charset="0"/>
              </a:rPr>
              <a:t>Pabna</a:t>
            </a:r>
            <a:r>
              <a:rPr lang="en-US" sz="2800" dirty="0">
                <a:latin typeface="Times New Roman" pitchFamily="18" charset="0"/>
                <a:cs typeface="Times New Roman" pitchFamily="18" charset="0"/>
              </a:rPr>
              <a:t>.</a:t>
            </a:r>
          </a:p>
          <a:p>
            <a:r>
              <a:rPr lang="en-US" sz="2800" dirty="0">
                <a:latin typeface="Times New Roman" pitchFamily="18" charset="0"/>
                <a:cs typeface="Times New Roman" pitchFamily="18" charset="0"/>
              </a:rPr>
              <a:t>E-mail: </a:t>
            </a:r>
            <a:r>
              <a:rPr lang="en-US" sz="2800" u="sng" dirty="0">
                <a:latin typeface="Times New Roman" pitchFamily="18" charset="0"/>
                <a:cs typeface="Times New Roman" pitchFamily="18" charset="0"/>
                <a:hlinkClick r:id="rId3"/>
              </a:rPr>
              <a:t>mizanplsc@gmail.com</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Cell Phone :01737979719 </a:t>
            </a:r>
          </a:p>
        </p:txBody>
      </p:sp>
    </p:spTree>
    <p:extLst>
      <p:ext uri="{BB962C8B-B14F-4D97-AF65-F5344CB8AC3E}">
        <p14:creationId xmlns:p14="http://schemas.microsoft.com/office/powerpoint/2010/main" val="391318670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685800"/>
            <a:ext cx="5867400" cy="369332"/>
          </a:xfrm>
          <a:prstGeom prst="rect">
            <a:avLst/>
          </a:prstGeom>
        </p:spPr>
        <p:txBody>
          <a:bodyPr wrap="square">
            <a:spAutoFit/>
          </a:bodyPr>
          <a:lstStyle/>
          <a:p>
            <a:pPr algn="ctr"/>
            <a:r>
              <a:rPr lang="en-US" dirty="0"/>
              <a:t>Lesson’s Introduction</a:t>
            </a:r>
          </a:p>
        </p:txBody>
      </p:sp>
      <p:sp>
        <p:nvSpPr>
          <p:cNvPr id="3" name="Rectangle 2"/>
          <p:cNvSpPr/>
          <p:nvPr/>
        </p:nvSpPr>
        <p:spPr>
          <a:xfrm>
            <a:off x="228599" y="2413338"/>
            <a:ext cx="5181601" cy="3108543"/>
          </a:xfrm>
          <a:prstGeom prst="rect">
            <a:avLst/>
          </a:prstGeom>
          <a:ln>
            <a:solidFill>
              <a:srgbClr val="FF0000"/>
            </a:solidFill>
          </a:ln>
        </p:spPr>
        <p:txBody>
          <a:bodyPr wrap="square">
            <a:spAutoFit/>
          </a:bodyPr>
          <a:lstStyle/>
          <a:p>
            <a:r>
              <a:rPr lang="en-US" sz="2800" dirty="0" smtClean="0">
                <a:latin typeface="Times New Roman" pitchFamily="18" charset="0"/>
                <a:cs typeface="Times New Roman" pitchFamily="18" charset="0"/>
              </a:rPr>
              <a:t>Class</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Ten</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Subject: </a:t>
            </a:r>
            <a:r>
              <a:rPr lang="en-US" sz="2800" dirty="0" smtClean="0">
                <a:latin typeface="Times New Roman" pitchFamily="18" charset="0"/>
                <a:cs typeface="Times New Roman" pitchFamily="18" charset="0"/>
              </a:rPr>
              <a:t> English </a:t>
            </a:r>
            <a:r>
              <a:rPr lang="en-US" sz="2800" dirty="0">
                <a:latin typeface="Times New Roman" pitchFamily="18" charset="0"/>
                <a:cs typeface="Times New Roman" pitchFamily="18" charset="0"/>
              </a:rPr>
              <a:t>1</a:t>
            </a:r>
            <a:r>
              <a:rPr lang="en-US" sz="2800" baseline="30000" dirty="0">
                <a:latin typeface="Times New Roman" pitchFamily="18" charset="0"/>
                <a:cs typeface="Times New Roman" pitchFamily="18" charset="0"/>
              </a:rPr>
              <a:t>st</a:t>
            </a:r>
            <a:r>
              <a:rPr lang="en-US" sz="2800" dirty="0">
                <a:latin typeface="Times New Roman" pitchFamily="18" charset="0"/>
                <a:cs typeface="Times New Roman" pitchFamily="18" charset="0"/>
              </a:rPr>
              <a:t> Paper</a:t>
            </a:r>
          </a:p>
          <a:p>
            <a:r>
              <a:rPr lang="en-US" sz="2800" dirty="0">
                <a:latin typeface="Times New Roman" pitchFamily="18" charset="0"/>
                <a:cs typeface="Times New Roman" pitchFamily="18" charset="0"/>
              </a:rPr>
              <a:t>Unit:  </a:t>
            </a:r>
            <a:r>
              <a:rPr lang="en-US" sz="2800" dirty="0" smtClean="0">
                <a:latin typeface="Times New Roman" pitchFamily="18" charset="0"/>
                <a:cs typeface="Times New Roman" pitchFamily="18" charset="0"/>
              </a:rPr>
              <a:t>Twelve (Roots)</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Lesson: </a:t>
            </a:r>
            <a:r>
              <a:rPr lang="en-US" sz="2800" dirty="0" smtClean="0">
                <a:latin typeface="Times New Roman" pitchFamily="18" charset="0"/>
                <a:cs typeface="Times New Roman" pitchFamily="18" charset="0"/>
              </a:rPr>
              <a:t>One</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Lesson Title: </a:t>
            </a:r>
            <a:r>
              <a:rPr lang="en-US" sz="2800" dirty="0" smtClean="0">
                <a:latin typeface="Times New Roman" pitchFamily="18" charset="0"/>
                <a:cs typeface="Times New Roman" pitchFamily="18" charset="0"/>
              </a:rPr>
              <a:t> My roots</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Class Duration: </a:t>
            </a:r>
            <a:r>
              <a:rPr lang="en-US" sz="2800" dirty="0" smtClean="0">
                <a:latin typeface="Times New Roman" pitchFamily="18" charset="0"/>
                <a:cs typeface="Times New Roman" pitchFamily="18" charset="0"/>
              </a:rPr>
              <a:t> 40 minutes</a:t>
            </a:r>
          </a:p>
          <a:p>
            <a:r>
              <a:rPr lang="en-US" sz="2800" dirty="0" smtClean="0">
                <a:latin typeface="Times New Roman" pitchFamily="18" charset="0"/>
                <a:cs typeface="Times New Roman" pitchFamily="18" charset="0"/>
              </a:rPr>
              <a:t>Date</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08/04/2020</a:t>
            </a:r>
            <a:endParaRPr lang="en-US" sz="2800" dirty="0">
              <a:latin typeface="Times New Roman" pitchFamily="18" charset="0"/>
              <a:cs typeface="Times New Roman" pitchFamily="18" charset="0"/>
            </a:endParaRPr>
          </a:p>
        </p:txBody>
      </p:sp>
      <p:pic>
        <p:nvPicPr>
          <p:cNvPr id="4" name="Picture 2" descr="G:\presentation picture\textboo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5999" y="2413338"/>
            <a:ext cx="2438401" cy="3108543"/>
          </a:xfrm>
          <a:prstGeom prst="rect">
            <a:avLst/>
          </a:prstGeom>
          <a:noFill/>
          <a:extLst>
            <a:ext uri="{909E8E84-426E-40DD-AFC4-6F175D3DCCD1}">
              <a14:hiddenFill xmlns:a14="http://schemas.microsoft.com/office/drawing/2010/main">
                <a:solidFill>
                  <a:srgbClr val="FFFFFF"/>
                </a:solidFill>
              </a14:hiddenFill>
            </a:ext>
          </a:extLst>
        </p:spPr>
      </p:pic>
      <p:sp>
        <p:nvSpPr>
          <p:cNvPr id="5" name="Bevel 4"/>
          <p:cNvSpPr/>
          <p:nvPr/>
        </p:nvSpPr>
        <p:spPr>
          <a:xfrm>
            <a:off x="1104899" y="609600"/>
            <a:ext cx="7662649" cy="895350"/>
          </a:xfrm>
          <a:prstGeom prst="bevel">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Lesson’s Introduction</a:t>
            </a:r>
          </a:p>
        </p:txBody>
      </p:sp>
    </p:spTree>
    <p:extLst>
      <p:ext uri="{BB962C8B-B14F-4D97-AF65-F5344CB8AC3E}">
        <p14:creationId xmlns:p14="http://schemas.microsoft.com/office/powerpoint/2010/main" val="2020658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2450" y="1219200"/>
            <a:ext cx="8077200" cy="1384995"/>
          </a:xfrm>
          <a:prstGeom prst="rect">
            <a:avLst/>
          </a:prstGeom>
          <a:noFill/>
          <a:ln>
            <a:solidFill>
              <a:srgbClr val="7030A0"/>
            </a:solidFill>
          </a:ln>
        </p:spPr>
        <p:txBody>
          <a:bodyPr wrap="square" rtlCol="0">
            <a:spAutoFit/>
          </a:bodyPr>
          <a:lstStyle/>
          <a:p>
            <a:pPr algn="just"/>
            <a:r>
              <a:rPr lang="en-US" sz="2800" dirty="0" smtClean="0">
                <a:latin typeface="Times New Roman" pitchFamily="18" charset="0"/>
                <a:cs typeface="Times New Roman" pitchFamily="18" charset="0"/>
              </a:rPr>
              <a:t>A. Look at the pictures and the caption below. How do you feel looking  at the photo? What do you think people take such risks to go home to celebrate </a:t>
            </a:r>
            <a:r>
              <a:rPr lang="en-US" sz="2800" dirty="0" err="1" smtClean="0">
                <a:latin typeface="Times New Roman" pitchFamily="18" charset="0"/>
                <a:cs typeface="Times New Roman" pitchFamily="18" charset="0"/>
              </a:rPr>
              <a:t>Eid</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4" name="Flowchart: Preparation 3"/>
          <p:cNvSpPr/>
          <p:nvPr/>
        </p:nvSpPr>
        <p:spPr>
          <a:xfrm>
            <a:off x="1143000" y="76200"/>
            <a:ext cx="6858000" cy="914400"/>
          </a:xfrm>
          <a:prstGeom prst="flowChartPreparation">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Times New Roman" pitchFamily="18" charset="0"/>
                <a:cs typeface="Times New Roman" pitchFamily="18" charset="0"/>
              </a:rPr>
              <a:t>Look at the picture</a:t>
            </a:r>
          </a:p>
        </p:txBody>
      </p:sp>
      <p:pic>
        <p:nvPicPr>
          <p:cNvPr id="4098" name="Picture 2" descr="C:\Users\Mizan\Downloads\rush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895600"/>
            <a:ext cx="7493000" cy="3136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604078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62099" y="4324287"/>
            <a:ext cx="5791200" cy="1569660"/>
          </a:xfrm>
          <a:prstGeom prst="rect">
            <a:avLst/>
          </a:prstGeom>
          <a:solidFill>
            <a:srgbClr val="FF0000"/>
          </a:solidFill>
        </p:spPr>
        <p:txBody>
          <a:bodyPr wrap="square" rtlCol="0">
            <a:spAutoFit/>
          </a:bodyPr>
          <a:lstStyle/>
          <a:p>
            <a:pPr algn="ctr"/>
            <a:r>
              <a:rPr lang="en-US" sz="4800" dirty="0" smtClean="0">
                <a:latin typeface="Times New Roman" pitchFamily="18" charset="0"/>
                <a:cs typeface="Times New Roman" pitchFamily="18" charset="0"/>
              </a:rPr>
              <a:t>My roots</a:t>
            </a:r>
          </a:p>
          <a:p>
            <a:pPr algn="ctr"/>
            <a:endParaRPr lang="en-US" sz="4800" dirty="0">
              <a:latin typeface="Times New Roman" pitchFamily="18" charset="0"/>
              <a:cs typeface="Times New Roman" pitchFamily="18" charset="0"/>
            </a:endParaRPr>
          </a:p>
        </p:txBody>
      </p:sp>
      <p:sp>
        <p:nvSpPr>
          <p:cNvPr id="5" name="Frame 4"/>
          <p:cNvSpPr/>
          <p:nvPr/>
        </p:nvSpPr>
        <p:spPr>
          <a:xfrm>
            <a:off x="1295400" y="4042317"/>
            <a:ext cx="6324599" cy="21336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Bevel 5"/>
          <p:cNvSpPr/>
          <p:nvPr/>
        </p:nvSpPr>
        <p:spPr>
          <a:xfrm>
            <a:off x="885824" y="533400"/>
            <a:ext cx="6934200" cy="2610060"/>
          </a:xfrm>
          <a:prstGeom prst="bevel">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latin typeface="Times New Roman" pitchFamily="18" charset="0"/>
                <a:cs typeface="Times New Roman" pitchFamily="18" charset="0"/>
              </a:rPr>
              <a:t>Today’s Lesson</a:t>
            </a:r>
            <a:endParaRPr lang="en-US" sz="5400" dirty="0">
              <a:latin typeface="Times New Roman" pitchFamily="18" charset="0"/>
              <a:cs typeface="Times New Roman" pitchFamily="18" charset="0"/>
            </a:endParaRPr>
          </a:p>
        </p:txBody>
      </p:sp>
    </p:spTree>
    <p:extLst>
      <p:ext uri="{BB962C8B-B14F-4D97-AF65-F5344CB8AC3E}">
        <p14:creationId xmlns:p14="http://schemas.microsoft.com/office/powerpoint/2010/main" val="13448657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1991" y="3276600"/>
            <a:ext cx="6477000" cy="2246769"/>
          </a:xfrm>
          <a:prstGeom prst="rect">
            <a:avLst/>
          </a:prstGeom>
          <a:ln>
            <a:solidFill>
              <a:srgbClr val="FF0000"/>
            </a:solidFill>
          </a:ln>
        </p:spPr>
        <p:txBody>
          <a:bodyPr wrap="square">
            <a:spAutoFit/>
          </a:bodyPr>
          <a:lstStyle/>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i</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participate in conversation.</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ii. exchange personal information .</a:t>
            </a:r>
          </a:p>
          <a:p>
            <a:r>
              <a:rPr lang="en-US" sz="2800" dirty="0">
                <a:latin typeface="Times New Roman" pitchFamily="18" charset="0"/>
                <a:cs typeface="Times New Roman" pitchFamily="18" charset="0"/>
              </a:rPr>
              <a:t>iii present information in a chart</a:t>
            </a:r>
            <a:r>
              <a:rPr lang="en-US" sz="2800" dirty="0" smtClean="0">
                <a:latin typeface="Times New Roman" pitchFamily="18" charset="0"/>
                <a:cs typeface="Times New Roman" pitchFamily="18" charset="0"/>
              </a:rPr>
              <a:t>.</a:t>
            </a:r>
          </a:p>
          <a:p>
            <a:endParaRPr lang="en-US" sz="2800" dirty="0">
              <a:latin typeface="Times New Roman" pitchFamily="18" charset="0"/>
              <a:cs typeface="Times New Roman" pitchFamily="18" charset="0"/>
            </a:endParaRPr>
          </a:p>
        </p:txBody>
      </p:sp>
      <p:sp>
        <p:nvSpPr>
          <p:cNvPr id="3" name="Rounded Rectangle 2"/>
          <p:cNvSpPr/>
          <p:nvPr/>
        </p:nvSpPr>
        <p:spPr>
          <a:xfrm>
            <a:off x="1828800" y="609600"/>
            <a:ext cx="5257800" cy="11430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Learning Outcomes</a:t>
            </a:r>
          </a:p>
        </p:txBody>
      </p:sp>
      <p:sp>
        <p:nvSpPr>
          <p:cNvPr id="4" name="Rectangle 3"/>
          <p:cNvSpPr/>
          <p:nvPr/>
        </p:nvSpPr>
        <p:spPr>
          <a:xfrm>
            <a:off x="1504950" y="2170093"/>
            <a:ext cx="5715000" cy="584775"/>
          </a:xfrm>
          <a:prstGeom prst="rect">
            <a:avLst/>
          </a:prstGeom>
          <a:ln>
            <a:solidFill>
              <a:srgbClr val="7030A0"/>
            </a:solidFill>
          </a:ln>
        </p:spPr>
        <p:txBody>
          <a:bodyPr wrap="square">
            <a:spAutoFit/>
          </a:bodyPr>
          <a:lstStyle/>
          <a:p>
            <a:r>
              <a:rPr lang="en-US" sz="3200" b="1" dirty="0">
                <a:latin typeface="Times New Roman" pitchFamily="18" charset="0"/>
                <a:cs typeface="Times New Roman" pitchFamily="18" charset="0"/>
              </a:rPr>
              <a:t>The students will be able to:</a:t>
            </a:r>
            <a:endParaRPr lang="en-US" sz="3200" dirty="0">
              <a:latin typeface="Times New Roman" pitchFamily="18" charset="0"/>
              <a:cs typeface="Times New Roman" pitchFamily="18" charset="0"/>
            </a:endParaRPr>
          </a:p>
        </p:txBody>
      </p:sp>
      <p:sp>
        <p:nvSpPr>
          <p:cNvPr id="5" name="Pentagon 4"/>
          <p:cNvSpPr/>
          <p:nvPr/>
        </p:nvSpPr>
        <p:spPr>
          <a:xfrm>
            <a:off x="533400" y="2233880"/>
            <a:ext cx="939511" cy="356920"/>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20171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76400" y="27742"/>
            <a:ext cx="5410200" cy="707886"/>
          </a:xfrm>
          <a:prstGeom prst="rect">
            <a:avLst/>
          </a:prstGeom>
          <a:solidFill>
            <a:srgbClr val="FF0000"/>
          </a:solidFill>
          <a:ln>
            <a:solidFill>
              <a:srgbClr val="FF0000"/>
            </a:solidFill>
          </a:ln>
        </p:spPr>
        <p:txBody>
          <a:bodyPr wrap="square" rtlCol="0">
            <a:spAutoFit/>
          </a:bodyPr>
          <a:lstStyle/>
          <a:p>
            <a:pPr algn="ctr"/>
            <a:r>
              <a:rPr lang="en-US" sz="4000" dirty="0" smtClean="0">
                <a:latin typeface="Times New Roman" pitchFamily="18" charset="0"/>
                <a:cs typeface="Times New Roman" pitchFamily="18" charset="0"/>
              </a:rPr>
              <a:t>New words presentation</a:t>
            </a:r>
            <a:endParaRPr lang="en-US" sz="4000" dirty="0">
              <a:latin typeface="Times New Roman" pitchFamily="18" charset="0"/>
              <a:cs typeface="Times New Roman" pitchFamily="18" charset="0"/>
            </a:endParaRPr>
          </a:p>
        </p:txBody>
      </p:sp>
      <p:sp>
        <p:nvSpPr>
          <p:cNvPr id="4" name="TextBox 3"/>
          <p:cNvSpPr txBox="1"/>
          <p:nvPr/>
        </p:nvSpPr>
        <p:spPr>
          <a:xfrm>
            <a:off x="190500" y="1138565"/>
            <a:ext cx="1562100" cy="523220"/>
          </a:xfrm>
          <a:prstGeom prst="rect">
            <a:avLst/>
          </a:prstGeom>
          <a:noFill/>
          <a:ln>
            <a:solidFill>
              <a:schemeClr val="accent3"/>
            </a:solidFill>
          </a:ln>
        </p:spPr>
        <p:txBody>
          <a:bodyPr wrap="square" rtlCol="0">
            <a:spAutoFit/>
          </a:bodyPr>
          <a:lstStyle/>
          <a:p>
            <a:pPr algn="ctr"/>
            <a:r>
              <a:rPr lang="en-US" sz="2800" dirty="0" smtClean="0">
                <a:latin typeface="Times New Roman" pitchFamily="18" charset="0"/>
                <a:cs typeface="Times New Roman" pitchFamily="18" charset="0"/>
              </a:rPr>
              <a:t>Words</a:t>
            </a:r>
            <a:endParaRPr lang="en-US" sz="2800" dirty="0">
              <a:latin typeface="Times New Roman" pitchFamily="18" charset="0"/>
              <a:cs typeface="Times New Roman" pitchFamily="18" charset="0"/>
            </a:endParaRPr>
          </a:p>
        </p:txBody>
      </p:sp>
      <p:sp>
        <p:nvSpPr>
          <p:cNvPr id="5" name="TextBox 4"/>
          <p:cNvSpPr txBox="1"/>
          <p:nvPr/>
        </p:nvSpPr>
        <p:spPr>
          <a:xfrm>
            <a:off x="6172200" y="875556"/>
            <a:ext cx="1600200" cy="523220"/>
          </a:xfrm>
          <a:prstGeom prst="rect">
            <a:avLst/>
          </a:prstGeom>
          <a:noFill/>
          <a:ln>
            <a:solidFill>
              <a:srgbClr val="00B0F0"/>
            </a:solidFill>
          </a:ln>
        </p:spPr>
        <p:txBody>
          <a:bodyPr wrap="square" rtlCol="0">
            <a:spAutoFit/>
          </a:bodyPr>
          <a:lstStyle/>
          <a:p>
            <a:pPr algn="ctr"/>
            <a:r>
              <a:rPr lang="en-US" sz="2800" dirty="0" smtClean="0">
                <a:latin typeface="Times New Roman" pitchFamily="18" charset="0"/>
                <a:cs typeface="Times New Roman" pitchFamily="18" charset="0"/>
              </a:rPr>
              <a:t>Meanings </a:t>
            </a:r>
            <a:endParaRPr lang="en-US" sz="2800" dirty="0">
              <a:latin typeface="Times New Roman" pitchFamily="18" charset="0"/>
              <a:cs typeface="Times New Roman" pitchFamily="18" charset="0"/>
            </a:endParaRPr>
          </a:p>
        </p:txBody>
      </p:sp>
      <p:sp>
        <p:nvSpPr>
          <p:cNvPr id="6" name="TextBox 5"/>
          <p:cNvSpPr txBox="1"/>
          <p:nvPr/>
        </p:nvSpPr>
        <p:spPr>
          <a:xfrm>
            <a:off x="190500" y="1800226"/>
            <a:ext cx="1143000" cy="523220"/>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Roots</a:t>
            </a:r>
            <a:endParaRPr lang="en-US" sz="2800" dirty="0">
              <a:latin typeface="Times New Roman" pitchFamily="18" charset="0"/>
              <a:cs typeface="Times New Roman" pitchFamily="18" charset="0"/>
            </a:endParaRPr>
          </a:p>
        </p:txBody>
      </p:sp>
      <p:sp>
        <p:nvSpPr>
          <p:cNvPr id="7" name="TextBox 6"/>
          <p:cNvSpPr txBox="1"/>
          <p:nvPr/>
        </p:nvSpPr>
        <p:spPr>
          <a:xfrm>
            <a:off x="5372100" y="1581090"/>
            <a:ext cx="3429000" cy="1323439"/>
          </a:xfrm>
          <a:prstGeom prst="rect">
            <a:avLst/>
          </a:prstGeom>
          <a:noFill/>
          <a:ln>
            <a:solidFill>
              <a:schemeClr val="accent1"/>
            </a:solidFill>
          </a:ln>
        </p:spPr>
        <p:txBody>
          <a:bodyPr wrap="square" rtlCol="0">
            <a:spAutoFit/>
          </a:bodyPr>
          <a:lstStyle/>
          <a:p>
            <a:pPr algn="just"/>
            <a:r>
              <a:rPr lang="en-US" sz="2000" dirty="0" smtClean="0">
                <a:latin typeface="Times New Roman" pitchFamily="18" charset="0"/>
                <a:cs typeface="Times New Roman" pitchFamily="18" charset="0"/>
              </a:rPr>
              <a:t>The part of the plant in the earth ; your relation to a place because you were born there or your family used to live there.</a:t>
            </a:r>
            <a:endParaRPr lang="en-US" sz="2000" dirty="0">
              <a:latin typeface="Times New Roman" pitchFamily="18" charset="0"/>
              <a:cs typeface="Times New Roman" pitchFamily="18" charset="0"/>
            </a:endParaRPr>
          </a:p>
        </p:txBody>
      </p:sp>
      <p:sp>
        <p:nvSpPr>
          <p:cNvPr id="8" name="TextBox 7"/>
          <p:cNvSpPr txBox="1"/>
          <p:nvPr/>
        </p:nvSpPr>
        <p:spPr>
          <a:xfrm>
            <a:off x="323851" y="4544080"/>
            <a:ext cx="1638300" cy="523220"/>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Festival</a:t>
            </a:r>
            <a:endParaRPr lang="en-US" sz="2800" dirty="0">
              <a:latin typeface="Times New Roman" pitchFamily="18" charset="0"/>
              <a:cs typeface="Times New Roman" pitchFamily="18" charset="0"/>
            </a:endParaRPr>
          </a:p>
        </p:txBody>
      </p:sp>
      <p:sp>
        <p:nvSpPr>
          <p:cNvPr id="9" name="TextBox 8"/>
          <p:cNvSpPr txBox="1"/>
          <p:nvPr/>
        </p:nvSpPr>
        <p:spPr>
          <a:xfrm>
            <a:off x="85726" y="2323446"/>
            <a:ext cx="1866900" cy="523220"/>
          </a:xfrm>
          <a:prstGeom prst="rect">
            <a:avLst/>
          </a:prstGeom>
          <a:noFill/>
          <a:ln>
            <a:solidFill>
              <a:schemeClr val="accent1"/>
            </a:solidFill>
          </a:ln>
        </p:spPr>
        <p:txBody>
          <a:bodyPr wrap="square" rtlCol="0">
            <a:spAutoFit/>
          </a:bodyPr>
          <a:lstStyle/>
          <a:p>
            <a:pPr algn="ctr"/>
            <a:r>
              <a:rPr lang="en-US" sz="2800" dirty="0" smtClean="0">
                <a:latin typeface="Times New Roman" pitchFamily="18" charset="0"/>
                <a:cs typeface="Times New Roman" pitchFamily="18" charset="0"/>
              </a:rPr>
              <a:t>Syn. origin</a:t>
            </a:r>
            <a:endParaRPr lang="en-US" sz="2800" dirty="0">
              <a:latin typeface="Times New Roman" pitchFamily="18" charset="0"/>
              <a:cs typeface="Times New Roman" pitchFamily="18" charset="0"/>
            </a:endParaRPr>
          </a:p>
        </p:txBody>
      </p:sp>
      <p:sp>
        <p:nvSpPr>
          <p:cNvPr id="11" name="TextBox 10"/>
          <p:cNvSpPr txBox="1"/>
          <p:nvPr/>
        </p:nvSpPr>
        <p:spPr>
          <a:xfrm>
            <a:off x="6248400" y="4794676"/>
            <a:ext cx="2514600" cy="830997"/>
          </a:xfrm>
          <a:prstGeom prst="rect">
            <a:avLst/>
          </a:prstGeom>
          <a:noFill/>
          <a:ln>
            <a:solidFill>
              <a:schemeClr val="accent4">
                <a:lumMod val="75000"/>
              </a:schemeClr>
            </a:solidFill>
          </a:ln>
        </p:spPr>
        <p:txBody>
          <a:bodyPr wrap="square" rtlCol="0">
            <a:spAutoFit/>
          </a:bodyPr>
          <a:lstStyle/>
          <a:p>
            <a:r>
              <a:rPr lang="en-US" sz="2400" dirty="0" smtClean="0">
                <a:latin typeface="Times New Roman" pitchFamily="18" charset="0"/>
                <a:cs typeface="Times New Roman" pitchFamily="18" charset="0"/>
              </a:rPr>
              <a:t>A day or period of celebration</a:t>
            </a:r>
            <a:endParaRPr lang="en-US" sz="2400" dirty="0">
              <a:latin typeface="Times New Roman" pitchFamily="18" charset="0"/>
              <a:cs typeface="Times New Roman" pitchFamily="18" charset="0"/>
            </a:endParaRPr>
          </a:p>
        </p:txBody>
      </p:sp>
      <p:sp>
        <p:nvSpPr>
          <p:cNvPr id="12" name="TextBox 11"/>
          <p:cNvSpPr txBox="1"/>
          <p:nvPr/>
        </p:nvSpPr>
        <p:spPr>
          <a:xfrm>
            <a:off x="95251" y="5210174"/>
            <a:ext cx="2266949" cy="830997"/>
          </a:xfrm>
          <a:prstGeom prst="rect">
            <a:avLst/>
          </a:prstGeom>
          <a:noFill/>
          <a:ln>
            <a:solidFill>
              <a:schemeClr val="accent1"/>
            </a:solidFill>
          </a:ln>
        </p:spPr>
        <p:txBody>
          <a:bodyPr wrap="square" rtlCol="0">
            <a:spAutoFit/>
          </a:bodyPr>
          <a:lstStyle/>
          <a:p>
            <a:r>
              <a:rPr lang="en-US" sz="2400" dirty="0" smtClean="0">
                <a:latin typeface="Times New Roman" pitchFamily="18" charset="0"/>
                <a:cs typeface="Times New Roman" pitchFamily="18" charset="0"/>
              </a:rPr>
              <a:t>Syn. Celebration , event</a:t>
            </a:r>
            <a:endParaRPr lang="en-US" sz="2400" dirty="0">
              <a:latin typeface="Times New Roman" pitchFamily="18" charset="0"/>
              <a:cs typeface="Times New Roman" pitchFamily="18" charset="0"/>
            </a:endParaRPr>
          </a:p>
        </p:txBody>
      </p:sp>
      <p:pic>
        <p:nvPicPr>
          <p:cNvPr id="1026" name="Picture 2" descr="C:\Users\Mizan\Downloads\roots.jf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1000126"/>
            <a:ext cx="22098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izan\Downloads\eid.jf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7950" y="4267200"/>
            <a:ext cx="2857500" cy="16002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228725" y="3048000"/>
            <a:ext cx="6276975" cy="400110"/>
          </a:xfrm>
          <a:prstGeom prst="rect">
            <a:avLst/>
          </a:prstGeom>
          <a:noFill/>
          <a:ln>
            <a:solidFill>
              <a:srgbClr val="00B0F0"/>
            </a:solidFill>
          </a:ln>
        </p:spPr>
        <p:txBody>
          <a:bodyPr wrap="square" rtlCol="0">
            <a:spAutoFit/>
          </a:bodyPr>
          <a:lstStyle/>
          <a:p>
            <a:r>
              <a:rPr lang="en-US" sz="2000" dirty="0" smtClean="0">
                <a:latin typeface="Times New Roman" pitchFamily="18" charset="0"/>
                <a:cs typeface="Times New Roman" pitchFamily="18" charset="0"/>
              </a:rPr>
              <a:t>Human being s have the roots but unlike the roots of trees</a:t>
            </a:r>
            <a:endParaRPr lang="en-US" sz="2000" dirty="0">
              <a:latin typeface="Times New Roman" pitchFamily="18" charset="0"/>
              <a:cs typeface="Times New Roman" pitchFamily="18" charset="0"/>
            </a:endParaRPr>
          </a:p>
        </p:txBody>
      </p:sp>
      <p:sp>
        <p:nvSpPr>
          <p:cNvPr id="13" name="TextBox 12"/>
          <p:cNvSpPr txBox="1"/>
          <p:nvPr/>
        </p:nvSpPr>
        <p:spPr>
          <a:xfrm>
            <a:off x="1524000" y="6248400"/>
            <a:ext cx="5257800" cy="400110"/>
          </a:xfrm>
          <a:prstGeom prst="rect">
            <a:avLst/>
          </a:prstGeom>
          <a:noFill/>
          <a:ln>
            <a:solidFill>
              <a:srgbClr val="00B050"/>
            </a:solidFill>
          </a:ln>
        </p:spPr>
        <p:txBody>
          <a:bodyPr wrap="square" rtlCol="0">
            <a:spAutoFit/>
          </a:bodyPr>
          <a:lstStyle/>
          <a:p>
            <a:pPr algn="ctr"/>
            <a:r>
              <a:rPr lang="en-US" sz="2000" dirty="0" err="1" smtClean="0">
                <a:latin typeface="Times New Roman" pitchFamily="18" charset="0"/>
                <a:cs typeface="Times New Roman" pitchFamily="18" charset="0"/>
              </a:rPr>
              <a:t>Eid</a:t>
            </a:r>
            <a:r>
              <a:rPr lang="en-US" sz="2000" dirty="0" smtClean="0">
                <a:latin typeface="Times New Roman" pitchFamily="18" charset="0"/>
                <a:cs typeface="Times New Roman" pitchFamily="18" charset="0"/>
              </a:rPr>
              <a:t> is the main religious festival of Muslims.</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304081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ppt_y</p:attrName>
                                        </p:attrNameLst>
                                      </p:cBhvr>
                                      <p:tavLst>
                                        <p:tav tm="0">
                                          <p:val>
                                            <p:strVal val="#ppt_y+#ppt_h*1.125000"/>
                                          </p:val>
                                        </p:tav>
                                        <p:tav tm="100000">
                                          <p:val>
                                            <p:strVal val="#ppt_y"/>
                                          </p:val>
                                        </p:tav>
                                      </p:tavLst>
                                    </p:anim>
                                    <p:animEffect transition="in" filter="wipe(up)">
                                      <p:cBhvr>
                                        <p:cTn id="8" dur="500"/>
                                        <p:tgtEl>
                                          <p:spTgt spid="7"/>
                                        </p:tgtEl>
                                      </p:cBhvr>
                                    </p:animEffect>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randombar(horizontal)">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1000" fill="hold"/>
                                        <p:tgtEl>
                                          <p:spTgt spid="11"/>
                                        </p:tgtEl>
                                        <p:attrNameLst>
                                          <p:attrName>ppt_w</p:attrName>
                                        </p:attrNameLst>
                                      </p:cBhvr>
                                      <p:tavLst>
                                        <p:tav tm="0">
                                          <p:val>
                                            <p:strVal val="#ppt_w*0.70"/>
                                          </p:val>
                                        </p:tav>
                                        <p:tav tm="100000">
                                          <p:val>
                                            <p:strVal val="#ppt_w"/>
                                          </p:val>
                                        </p:tav>
                                      </p:tavLst>
                                    </p:anim>
                                    <p:anim calcmode="lin" valueType="num">
                                      <p:cBhvr>
                                        <p:cTn id="19" dur="1000" fill="hold"/>
                                        <p:tgtEl>
                                          <p:spTgt spid="11"/>
                                        </p:tgtEl>
                                        <p:attrNameLst>
                                          <p:attrName>ppt_h</p:attrName>
                                        </p:attrNameLst>
                                      </p:cBhvr>
                                      <p:tavLst>
                                        <p:tav tm="0">
                                          <p:val>
                                            <p:strVal val="#ppt_h"/>
                                          </p:val>
                                        </p:tav>
                                        <p:tav tm="100000">
                                          <p:val>
                                            <p:strVal val="#ppt_h"/>
                                          </p:val>
                                        </p:tav>
                                      </p:tavLst>
                                    </p:anim>
                                    <p:animEffect transition="in" filter="fade">
                                      <p:cBhvr>
                                        <p:cTn id="20" dur="10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1000" fill="hold"/>
                                        <p:tgtEl>
                                          <p:spTgt spid="13"/>
                                        </p:tgtEl>
                                        <p:attrNameLst>
                                          <p:attrName>ppt_w</p:attrName>
                                        </p:attrNameLst>
                                      </p:cBhvr>
                                      <p:tavLst>
                                        <p:tav tm="0">
                                          <p:val>
                                            <p:strVal val="#ppt_w*0.70"/>
                                          </p:val>
                                        </p:tav>
                                        <p:tav tm="100000">
                                          <p:val>
                                            <p:strVal val="#ppt_w"/>
                                          </p:val>
                                        </p:tav>
                                      </p:tavLst>
                                    </p:anim>
                                    <p:anim calcmode="lin" valueType="num">
                                      <p:cBhvr>
                                        <p:cTn id="26" dur="1000" fill="hold"/>
                                        <p:tgtEl>
                                          <p:spTgt spid="13"/>
                                        </p:tgtEl>
                                        <p:attrNameLst>
                                          <p:attrName>ppt_h</p:attrName>
                                        </p:attrNameLst>
                                      </p:cBhvr>
                                      <p:tavLst>
                                        <p:tav tm="0">
                                          <p:val>
                                            <p:strVal val="#ppt_h"/>
                                          </p:val>
                                        </p:tav>
                                        <p:tav tm="100000">
                                          <p:val>
                                            <p:strVal val="#ppt_h"/>
                                          </p:val>
                                        </p:tav>
                                      </p:tavLst>
                                    </p:anim>
                                    <p:animEffect transition="in" filter="fade">
                                      <p:cBhvr>
                                        <p:cTn id="2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0"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04800"/>
            <a:ext cx="1981200" cy="523220"/>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Rush</a:t>
            </a:r>
            <a:endParaRPr lang="en-US" sz="2800" dirty="0">
              <a:latin typeface="Times New Roman" pitchFamily="18" charset="0"/>
              <a:cs typeface="Times New Roman" pitchFamily="18" charset="0"/>
            </a:endParaRPr>
          </a:p>
        </p:txBody>
      </p:sp>
      <p:sp>
        <p:nvSpPr>
          <p:cNvPr id="3" name="TextBox 2"/>
          <p:cNvSpPr txBox="1"/>
          <p:nvPr/>
        </p:nvSpPr>
        <p:spPr>
          <a:xfrm>
            <a:off x="5372100" y="566410"/>
            <a:ext cx="3657600" cy="1200329"/>
          </a:xfrm>
          <a:prstGeom prst="rect">
            <a:avLst/>
          </a:prstGeom>
          <a:noFill/>
          <a:ln>
            <a:solidFill>
              <a:schemeClr val="accent6">
                <a:lumMod val="75000"/>
              </a:schemeClr>
            </a:solidFill>
          </a:ln>
        </p:spPr>
        <p:txBody>
          <a:bodyPr wrap="square" rtlCol="0">
            <a:spAutoFit/>
          </a:bodyPr>
          <a:lstStyle/>
          <a:p>
            <a:pPr algn="just"/>
            <a:r>
              <a:rPr lang="en-US" sz="2400" dirty="0" smtClean="0">
                <a:latin typeface="Times New Roman" pitchFamily="18" charset="0"/>
                <a:cs typeface="Times New Roman" pitchFamily="18" charset="0"/>
              </a:rPr>
              <a:t>A sudden or means of conveying people or gods from  place to place</a:t>
            </a:r>
            <a:endParaRPr lang="en-US" sz="2400" dirty="0">
              <a:latin typeface="Times New Roman" pitchFamily="18" charset="0"/>
              <a:cs typeface="Times New Roman" pitchFamily="18" charset="0"/>
            </a:endParaRPr>
          </a:p>
        </p:txBody>
      </p:sp>
      <p:sp>
        <p:nvSpPr>
          <p:cNvPr id="4" name="TextBox 3"/>
          <p:cNvSpPr txBox="1"/>
          <p:nvPr/>
        </p:nvSpPr>
        <p:spPr>
          <a:xfrm>
            <a:off x="76200" y="1013789"/>
            <a:ext cx="1905000" cy="954107"/>
          </a:xfrm>
          <a:prstGeom prst="rect">
            <a:avLst/>
          </a:prstGeom>
          <a:noFill/>
          <a:ln>
            <a:solidFill>
              <a:schemeClr val="accent6"/>
            </a:solidFill>
          </a:ln>
        </p:spPr>
        <p:txBody>
          <a:bodyPr wrap="square" rtlCol="0">
            <a:spAutoFit/>
          </a:bodyPr>
          <a:lstStyle/>
          <a:p>
            <a:r>
              <a:rPr lang="en-US" sz="2800" dirty="0" smtClean="0">
                <a:latin typeface="Times New Roman" pitchFamily="18" charset="0"/>
                <a:cs typeface="Times New Roman" pitchFamily="18" charset="0"/>
              </a:rPr>
              <a:t>Syn. Hurry, haste.</a:t>
            </a:r>
            <a:endParaRPr lang="en-US" sz="2800" dirty="0">
              <a:latin typeface="Times New Roman" pitchFamily="18" charset="0"/>
              <a:cs typeface="Times New Roman" pitchFamily="18" charset="0"/>
            </a:endParaRPr>
          </a:p>
        </p:txBody>
      </p:sp>
      <p:sp>
        <p:nvSpPr>
          <p:cNvPr id="5" name="TextBox 4"/>
          <p:cNvSpPr txBox="1"/>
          <p:nvPr/>
        </p:nvSpPr>
        <p:spPr>
          <a:xfrm>
            <a:off x="152400" y="4191000"/>
            <a:ext cx="1905000" cy="523220"/>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Hazard</a:t>
            </a:r>
            <a:endParaRPr lang="en-US" sz="2800" dirty="0">
              <a:latin typeface="Times New Roman" pitchFamily="18" charset="0"/>
              <a:cs typeface="Times New Roman" pitchFamily="18" charset="0"/>
            </a:endParaRPr>
          </a:p>
        </p:txBody>
      </p:sp>
      <p:sp>
        <p:nvSpPr>
          <p:cNvPr id="6" name="TextBox 5"/>
          <p:cNvSpPr txBox="1"/>
          <p:nvPr/>
        </p:nvSpPr>
        <p:spPr>
          <a:xfrm>
            <a:off x="6172200" y="4536014"/>
            <a:ext cx="2514600" cy="523220"/>
          </a:xfrm>
          <a:prstGeom prst="rect">
            <a:avLst/>
          </a:prstGeom>
          <a:noFill/>
          <a:ln>
            <a:solidFill>
              <a:schemeClr val="accent1"/>
            </a:solidFill>
          </a:ln>
        </p:spPr>
        <p:txBody>
          <a:bodyPr wrap="square" rtlCol="0">
            <a:spAutoFit/>
          </a:bodyPr>
          <a:lstStyle/>
          <a:p>
            <a:r>
              <a:rPr lang="en-US" sz="2800" dirty="0" smtClean="0">
                <a:latin typeface="Times New Roman" pitchFamily="18" charset="0"/>
                <a:cs typeface="Times New Roman" pitchFamily="18" charset="0"/>
              </a:rPr>
              <a:t>A danger or risk</a:t>
            </a:r>
            <a:endParaRPr lang="en-US" sz="2800" dirty="0">
              <a:latin typeface="Times New Roman" pitchFamily="18" charset="0"/>
              <a:cs typeface="Times New Roman" pitchFamily="18" charset="0"/>
            </a:endParaRPr>
          </a:p>
        </p:txBody>
      </p:sp>
      <p:sp>
        <p:nvSpPr>
          <p:cNvPr id="7" name="TextBox 6"/>
          <p:cNvSpPr txBox="1"/>
          <p:nvPr/>
        </p:nvSpPr>
        <p:spPr>
          <a:xfrm>
            <a:off x="76200" y="4843790"/>
            <a:ext cx="2209800" cy="954107"/>
          </a:xfrm>
          <a:prstGeom prst="rect">
            <a:avLst/>
          </a:prstGeom>
          <a:noFill/>
          <a:ln>
            <a:solidFill>
              <a:schemeClr val="accent1">
                <a:lumMod val="75000"/>
              </a:schemeClr>
            </a:solidFill>
          </a:ln>
        </p:spPr>
        <p:txBody>
          <a:bodyPr wrap="square" rtlCol="0">
            <a:spAutoFit/>
          </a:bodyPr>
          <a:lstStyle/>
          <a:p>
            <a:r>
              <a:rPr lang="en-US" sz="2800" dirty="0" smtClean="0">
                <a:latin typeface="Times New Roman" pitchFamily="18" charset="0"/>
                <a:cs typeface="Times New Roman" pitchFamily="18" charset="0"/>
              </a:rPr>
              <a:t>Syn. Danger, risk</a:t>
            </a:r>
            <a:endParaRPr lang="en-US" sz="2800" dirty="0">
              <a:latin typeface="Times New Roman" pitchFamily="18" charset="0"/>
              <a:cs typeface="Times New Roman" pitchFamily="18" charset="0"/>
            </a:endParaRPr>
          </a:p>
        </p:txBody>
      </p:sp>
      <p:pic>
        <p:nvPicPr>
          <p:cNvPr id="2050" name="Picture 2" descr="C:\Users\Mizan\Downloads\rush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381000"/>
            <a:ext cx="28194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Mizan\Downloads\rush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3866093"/>
            <a:ext cx="3200400" cy="193180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047750" y="2286000"/>
            <a:ext cx="6362700" cy="707886"/>
          </a:xfrm>
          <a:prstGeom prst="rect">
            <a:avLst/>
          </a:prstGeom>
          <a:noFill/>
          <a:ln>
            <a:solidFill>
              <a:srgbClr val="00B050"/>
            </a:solidFill>
          </a:ln>
        </p:spPr>
        <p:txBody>
          <a:bodyPr wrap="square" rtlCol="0">
            <a:spAutoFit/>
          </a:bodyPr>
          <a:lstStyle/>
          <a:p>
            <a:r>
              <a:rPr lang="en-US" sz="2000" dirty="0" smtClean="0">
                <a:latin typeface="Times New Roman" pitchFamily="18" charset="0"/>
                <a:cs typeface="Times New Roman" pitchFamily="18" charset="0"/>
              </a:rPr>
              <a:t>During the </a:t>
            </a:r>
            <a:r>
              <a:rPr lang="en-US" sz="2000" dirty="0" err="1" smtClean="0">
                <a:latin typeface="Times New Roman" pitchFamily="18" charset="0"/>
                <a:cs typeface="Times New Roman" pitchFamily="18" charset="0"/>
              </a:rPr>
              <a:t>Eid</a:t>
            </a:r>
            <a:r>
              <a:rPr lang="en-US" sz="2000" dirty="0" smtClean="0">
                <a:latin typeface="Times New Roman" pitchFamily="18" charset="0"/>
                <a:cs typeface="Times New Roman" pitchFamily="18" charset="0"/>
              </a:rPr>
              <a:t> vacation there is  a mad rush to board buses, trains or launches for going home.</a:t>
            </a:r>
            <a:endParaRPr lang="en-US" sz="2000" dirty="0">
              <a:latin typeface="Times New Roman" pitchFamily="18" charset="0"/>
              <a:cs typeface="Times New Roman" pitchFamily="18" charset="0"/>
            </a:endParaRPr>
          </a:p>
        </p:txBody>
      </p:sp>
      <p:sp>
        <p:nvSpPr>
          <p:cNvPr id="9" name="TextBox 8"/>
          <p:cNvSpPr txBox="1"/>
          <p:nvPr/>
        </p:nvSpPr>
        <p:spPr>
          <a:xfrm>
            <a:off x="1295400" y="6096000"/>
            <a:ext cx="6477000" cy="369332"/>
          </a:xfrm>
          <a:prstGeom prst="rect">
            <a:avLst/>
          </a:prstGeom>
          <a:noFill/>
          <a:ln>
            <a:solidFill>
              <a:srgbClr val="FF0000"/>
            </a:solidFill>
          </a:ln>
        </p:spPr>
        <p:txBody>
          <a:bodyPr wrap="square" rtlCol="0">
            <a:spAutoFit/>
          </a:bodyPr>
          <a:lstStyle/>
          <a:p>
            <a:r>
              <a:rPr lang="en-US" dirty="0" err="1" smtClean="0"/>
              <a:t>Inspite</a:t>
            </a:r>
            <a:r>
              <a:rPr lang="en-US" dirty="0" smtClean="0"/>
              <a:t> of serious hazards, they are trying  to board the trains.</a:t>
            </a:r>
            <a:endParaRPr lang="en-US" dirty="0"/>
          </a:p>
        </p:txBody>
      </p:sp>
    </p:spTree>
    <p:extLst>
      <p:ext uri="{BB962C8B-B14F-4D97-AF65-F5344CB8AC3E}">
        <p14:creationId xmlns:p14="http://schemas.microsoft.com/office/powerpoint/2010/main" val="117788604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plus(in)">
                                      <p:cBhvr>
                                        <p:cTn id="14" dur="2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228600"/>
            <a:ext cx="2438400" cy="523220"/>
          </a:xfrm>
          <a:prstGeom prst="rect">
            <a:avLst/>
          </a:prstGeom>
          <a:noFill/>
          <a:ln>
            <a:solidFill>
              <a:schemeClr val="accent3">
                <a:lumMod val="60000"/>
                <a:lumOff val="40000"/>
              </a:schemeClr>
            </a:solidFill>
          </a:ln>
        </p:spPr>
        <p:txBody>
          <a:bodyPr wrap="square" rtlCol="0">
            <a:spAutoFit/>
          </a:bodyPr>
          <a:lstStyle/>
          <a:p>
            <a:pPr algn="ctr"/>
            <a:r>
              <a:rPr lang="en-US" sz="2800" dirty="0" smtClean="0">
                <a:latin typeface="Times New Roman" pitchFamily="18" charset="0"/>
                <a:cs typeface="Times New Roman" pitchFamily="18" charset="0"/>
              </a:rPr>
              <a:t>Invisible</a:t>
            </a:r>
            <a:endParaRPr lang="en-US" sz="2800" dirty="0">
              <a:latin typeface="Times New Roman" pitchFamily="18" charset="0"/>
              <a:cs typeface="Times New Roman" pitchFamily="18" charset="0"/>
            </a:endParaRPr>
          </a:p>
        </p:txBody>
      </p:sp>
      <p:sp>
        <p:nvSpPr>
          <p:cNvPr id="3" name="TextBox 2"/>
          <p:cNvSpPr txBox="1"/>
          <p:nvPr/>
        </p:nvSpPr>
        <p:spPr>
          <a:xfrm>
            <a:off x="5715000" y="756582"/>
            <a:ext cx="3048000" cy="523220"/>
          </a:xfrm>
          <a:prstGeom prst="rect">
            <a:avLst/>
          </a:prstGeom>
          <a:noFill/>
          <a:ln>
            <a:solidFill>
              <a:srgbClr val="00B050"/>
            </a:solidFill>
          </a:ln>
        </p:spPr>
        <p:txBody>
          <a:bodyPr wrap="square" rtlCol="0">
            <a:spAutoFit/>
          </a:bodyPr>
          <a:lstStyle/>
          <a:p>
            <a:r>
              <a:rPr lang="en-US" sz="2800" dirty="0">
                <a:latin typeface="Times New Roman" pitchFamily="18" charset="0"/>
                <a:cs typeface="Times New Roman" pitchFamily="18" charset="0"/>
              </a:rPr>
              <a:t>Unable to be seen</a:t>
            </a:r>
          </a:p>
        </p:txBody>
      </p:sp>
      <p:sp>
        <p:nvSpPr>
          <p:cNvPr id="4" name="TextBox 3"/>
          <p:cNvSpPr txBox="1"/>
          <p:nvPr/>
        </p:nvSpPr>
        <p:spPr>
          <a:xfrm>
            <a:off x="76200" y="1219200"/>
            <a:ext cx="1981200" cy="523220"/>
          </a:xfrm>
          <a:prstGeom prst="rect">
            <a:avLst/>
          </a:prstGeom>
          <a:noFill/>
          <a:ln>
            <a:solidFill>
              <a:srgbClr val="92D050"/>
            </a:solidFill>
          </a:ln>
        </p:spPr>
        <p:txBody>
          <a:bodyPr wrap="square" rtlCol="0">
            <a:spAutoFit/>
          </a:bodyPr>
          <a:lstStyle/>
          <a:p>
            <a:pPr algn="ctr"/>
            <a:r>
              <a:rPr lang="en-US" sz="2800" dirty="0" smtClean="0">
                <a:latin typeface="Times New Roman" pitchFamily="18" charset="0"/>
                <a:cs typeface="Times New Roman" pitchFamily="18" charset="0"/>
              </a:rPr>
              <a:t>Syn. unseen </a:t>
            </a:r>
            <a:endParaRPr lang="en-US" sz="2800" dirty="0">
              <a:latin typeface="Times New Roman" pitchFamily="18" charset="0"/>
              <a:cs typeface="Times New Roman" pitchFamily="18" charset="0"/>
            </a:endParaRPr>
          </a:p>
        </p:txBody>
      </p:sp>
      <p:pic>
        <p:nvPicPr>
          <p:cNvPr id="3074" name="Picture 2" descr="C:\Users\Mizan\Downloads\invisiable.jf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38125"/>
            <a:ext cx="2295525" cy="199072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Mizan\Downloads\rootles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2212" y="3999160"/>
            <a:ext cx="3467099" cy="20574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52400" y="4355068"/>
            <a:ext cx="1905000" cy="523220"/>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Rootless</a:t>
            </a:r>
            <a:endParaRPr lang="en-US" sz="2800" dirty="0">
              <a:latin typeface="Times New Roman" pitchFamily="18" charset="0"/>
              <a:cs typeface="Times New Roman" pitchFamily="18" charset="0"/>
            </a:endParaRPr>
          </a:p>
        </p:txBody>
      </p:sp>
      <p:sp>
        <p:nvSpPr>
          <p:cNvPr id="6" name="TextBox 5"/>
          <p:cNvSpPr txBox="1"/>
          <p:nvPr/>
        </p:nvSpPr>
        <p:spPr>
          <a:xfrm>
            <a:off x="304800" y="5105400"/>
            <a:ext cx="1524000" cy="954107"/>
          </a:xfrm>
          <a:prstGeom prst="rect">
            <a:avLst/>
          </a:prstGeom>
          <a:noFill/>
          <a:ln>
            <a:solidFill>
              <a:srgbClr val="00B0F0"/>
            </a:solidFill>
          </a:ln>
        </p:spPr>
        <p:txBody>
          <a:bodyPr wrap="square" rtlCol="0">
            <a:spAutoFit/>
          </a:bodyPr>
          <a:lstStyle/>
          <a:p>
            <a:r>
              <a:rPr lang="en-US" sz="2800" dirty="0" smtClean="0">
                <a:latin typeface="Times New Roman" pitchFamily="18" charset="0"/>
                <a:cs typeface="Times New Roman" pitchFamily="18" charset="0"/>
              </a:rPr>
              <a:t>Syn. nomadic</a:t>
            </a:r>
            <a:endParaRPr lang="en-US" sz="2800" dirty="0">
              <a:latin typeface="Times New Roman" pitchFamily="18" charset="0"/>
              <a:cs typeface="Times New Roman" pitchFamily="18" charset="0"/>
            </a:endParaRPr>
          </a:p>
        </p:txBody>
      </p:sp>
      <p:sp>
        <p:nvSpPr>
          <p:cNvPr id="7" name="TextBox 6"/>
          <p:cNvSpPr txBox="1"/>
          <p:nvPr/>
        </p:nvSpPr>
        <p:spPr>
          <a:xfrm>
            <a:off x="6705600" y="4267200"/>
            <a:ext cx="1981200" cy="954107"/>
          </a:xfrm>
          <a:prstGeom prst="rect">
            <a:avLst/>
          </a:prstGeom>
          <a:noFill/>
          <a:ln>
            <a:solidFill>
              <a:srgbClr val="0070C0"/>
            </a:solidFill>
          </a:ln>
        </p:spPr>
        <p:txBody>
          <a:bodyPr wrap="square" rtlCol="0">
            <a:spAutoFit/>
          </a:bodyPr>
          <a:lstStyle/>
          <a:p>
            <a:r>
              <a:rPr lang="en-US" sz="2800" dirty="0" smtClean="0">
                <a:latin typeface="Times New Roman" pitchFamily="18" charset="0"/>
                <a:cs typeface="Times New Roman" pitchFamily="18" charset="0"/>
              </a:rPr>
              <a:t>Not having roots</a:t>
            </a:r>
            <a:endParaRPr lang="en-US" sz="2800" dirty="0">
              <a:latin typeface="Times New Roman" pitchFamily="18" charset="0"/>
              <a:cs typeface="Times New Roman" pitchFamily="18" charset="0"/>
            </a:endParaRPr>
          </a:p>
        </p:txBody>
      </p:sp>
      <p:sp>
        <p:nvSpPr>
          <p:cNvPr id="8" name="TextBox 7"/>
          <p:cNvSpPr txBox="1"/>
          <p:nvPr/>
        </p:nvSpPr>
        <p:spPr>
          <a:xfrm>
            <a:off x="2524125" y="2442091"/>
            <a:ext cx="3124201" cy="400110"/>
          </a:xfrm>
          <a:prstGeom prst="rect">
            <a:avLst/>
          </a:prstGeom>
          <a:noFill/>
          <a:ln>
            <a:solidFill>
              <a:schemeClr val="accent1">
                <a:lumMod val="75000"/>
              </a:schemeClr>
            </a:solidFill>
          </a:ln>
        </p:spPr>
        <p:txBody>
          <a:bodyPr wrap="square" rtlCol="0">
            <a:spAutoFit/>
          </a:bodyPr>
          <a:lstStyle/>
          <a:p>
            <a:r>
              <a:rPr lang="en-US" sz="2000" dirty="0" smtClean="0">
                <a:latin typeface="Times New Roman" pitchFamily="18" charset="0"/>
                <a:cs typeface="Times New Roman" pitchFamily="18" charset="0"/>
              </a:rPr>
              <a:t>The man’s face is invisible.</a:t>
            </a:r>
            <a:endParaRPr lang="en-US" sz="2000" dirty="0">
              <a:latin typeface="Times New Roman" pitchFamily="18" charset="0"/>
              <a:cs typeface="Times New Roman" pitchFamily="18" charset="0"/>
            </a:endParaRPr>
          </a:p>
        </p:txBody>
      </p:sp>
      <p:sp>
        <p:nvSpPr>
          <p:cNvPr id="9" name="TextBox 8"/>
          <p:cNvSpPr txBox="1"/>
          <p:nvPr/>
        </p:nvSpPr>
        <p:spPr>
          <a:xfrm>
            <a:off x="1905000" y="6120884"/>
            <a:ext cx="5562600" cy="400110"/>
          </a:xfrm>
          <a:prstGeom prst="rect">
            <a:avLst/>
          </a:prstGeom>
          <a:noFill/>
          <a:ln>
            <a:solidFill>
              <a:schemeClr val="accent3">
                <a:lumMod val="75000"/>
              </a:schemeClr>
            </a:solidFill>
          </a:ln>
        </p:spPr>
        <p:txBody>
          <a:bodyPr wrap="square" rtlCol="0">
            <a:spAutoFit/>
          </a:bodyPr>
          <a:lstStyle/>
          <a:p>
            <a:r>
              <a:rPr lang="en-US" sz="2000" dirty="0" smtClean="0">
                <a:latin typeface="Times New Roman" pitchFamily="18" charset="0"/>
                <a:cs typeface="Times New Roman" pitchFamily="18" charset="0"/>
              </a:rPr>
              <a:t>The condition of the rootless people are unbearable.</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02986813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9" presetClass="entr" presetSubtype="0" decel="10000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500" fill="hold"/>
                                        <p:tgtEl>
                                          <p:spTgt spid="9"/>
                                        </p:tgtEl>
                                        <p:attrNameLst>
                                          <p:attrName>ppt_w</p:attrName>
                                        </p:attrNameLst>
                                      </p:cBhvr>
                                      <p:tavLst>
                                        <p:tav tm="0">
                                          <p:val>
                                            <p:fltVal val="0"/>
                                          </p:val>
                                        </p:tav>
                                        <p:tav tm="100000">
                                          <p:val>
                                            <p:strVal val="#ppt_w"/>
                                          </p:val>
                                        </p:tav>
                                      </p:tavLst>
                                    </p:anim>
                                    <p:anim calcmode="lin" valueType="num">
                                      <p:cBhvr>
                                        <p:cTn id="27" dur="500" fill="hold"/>
                                        <p:tgtEl>
                                          <p:spTgt spid="9"/>
                                        </p:tgtEl>
                                        <p:attrNameLst>
                                          <p:attrName>ppt_h</p:attrName>
                                        </p:attrNameLst>
                                      </p:cBhvr>
                                      <p:tavLst>
                                        <p:tav tm="0">
                                          <p:val>
                                            <p:fltVal val="0"/>
                                          </p:val>
                                        </p:tav>
                                        <p:tav tm="100000">
                                          <p:val>
                                            <p:strVal val="#ppt_h"/>
                                          </p:val>
                                        </p:tav>
                                      </p:tavLst>
                                    </p:anim>
                                    <p:anim calcmode="lin" valueType="num">
                                      <p:cBhvr>
                                        <p:cTn id="28" dur="500" fill="hold"/>
                                        <p:tgtEl>
                                          <p:spTgt spid="9"/>
                                        </p:tgtEl>
                                        <p:attrNameLst>
                                          <p:attrName>style.rotation</p:attrName>
                                        </p:attrNameLst>
                                      </p:cBhvr>
                                      <p:tavLst>
                                        <p:tav tm="0">
                                          <p:val>
                                            <p:fltVal val="360"/>
                                          </p:val>
                                        </p:tav>
                                        <p:tav tm="100000">
                                          <p:val>
                                            <p:fltVal val="0"/>
                                          </p:val>
                                        </p:tav>
                                      </p:tavLst>
                                    </p:anim>
                                    <p:animEffect transition="in" filter="fade">
                                      <p:cBhvr>
                                        <p:cTn id="2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212</TotalTime>
  <Words>804</Words>
  <Application>Microsoft Office PowerPoint</Application>
  <PresentationFormat>On-screen Show (4:3)</PresentationFormat>
  <Paragraphs>124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Trek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Mizan</dc:creator>
  <cp:lastModifiedBy>Mizan</cp:lastModifiedBy>
  <cp:revision>83</cp:revision>
  <dcterms:created xsi:type="dcterms:W3CDTF">2006-08-16T00:00:00Z</dcterms:created>
  <dcterms:modified xsi:type="dcterms:W3CDTF">2020-04-08T13:53:47Z</dcterms:modified>
</cp:coreProperties>
</file>