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83" r:id="rId5"/>
    <p:sldId id="262" r:id="rId6"/>
    <p:sldId id="285" r:id="rId7"/>
    <p:sldId id="264" r:id="rId8"/>
    <p:sldId id="258" r:id="rId9"/>
    <p:sldId id="259" r:id="rId10"/>
    <p:sldId id="260" r:id="rId11"/>
    <p:sldId id="265" r:id="rId12"/>
    <p:sldId id="278" r:id="rId13"/>
    <p:sldId id="279" r:id="rId14"/>
    <p:sldId id="266" r:id="rId15"/>
    <p:sldId id="280" r:id="rId16"/>
    <p:sldId id="268" r:id="rId17"/>
    <p:sldId id="269" r:id="rId18"/>
    <p:sldId id="270" r:id="rId19"/>
    <p:sldId id="273" r:id="rId20"/>
    <p:sldId id="284" r:id="rId21"/>
    <p:sldId id="28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9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4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7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2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6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5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4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977D-24F9-48D7-A7AD-8DFF7B1C828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264F-AD91-4495-9CF1-B12AD8B3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977D-24F9-48D7-A7AD-8DFF7B1C8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264F-AD91-4495-9CF1-B12AD8B3D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 শুভেচ্ছা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199"/>
            <a:ext cx="3505200" cy="36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5" y="1470251"/>
            <a:ext cx="2688121" cy="1958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5" y="4114804"/>
            <a:ext cx="2688121" cy="172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57200" y="1676400"/>
            <a:ext cx="1981200" cy="1219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10CF9B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নয়ন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267200"/>
            <a:ext cx="1981200" cy="1143000"/>
          </a:xfrm>
          <a:prstGeom prst="roundRect">
            <a:avLst/>
          </a:prstGeom>
          <a:gradFill rotWithShape="1">
            <a:gsLst>
              <a:gs pos="0">
                <a:srgbClr val="10CF9B">
                  <a:tint val="50000"/>
                  <a:satMod val="300000"/>
                </a:srgbClr>
              </a:gs>
              <a:gs pos="35000">
                <a:srgbClr val="10CF9B">
                  <a:tint val="37000"/>
                  <a:satMod val="300000"/>
                </a:srgbClr>
              </a:gs>
              <a:gs pos="100000">
                <a:srgbClr val="10CF9B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0CF9B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ল্ল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70814" y="1676400"/>
            <a:ext cx="2667000" cy="1219199"/>
          </a:xfrm>
          <a:prstGeom prst="roundRect">
            <a:avLst/>
          </a:prstGeom>
          <a:gradFill rotWithShape="1">
            <a:gsLst>
              <a:gs pos="0">
                <a:srgbClr val="7CCA62">
                  <a:tint val="50000"/>
                  <a:satMod val="300000"/>
                </a:srgbClr>
              </a:gs>
              <a:gs pos="35000">
                <a:srgbClr val="7CCA62">
                  <a:tint val="37000"/>
                  <a:satMod val="300000"/>
                </a:srgbClr>
              </a:gs>
              <a:gs pos="100000">
                <a:srgbClr val="7CCA6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চোখ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4038602"/>
            <a:ext cx="2590800" cy="1586965"/>
          </a:xfrm>
          <a:prstGeom prst="roundRect">
            <a:avLst/>
          </a:prstGeom>
          <a:solidFill>
            <a:srgbClr val="04617B">
              <a:lumMod val="40000"/>
              <a:lumOff val="60000"/>
            </a:srgbClr>
          </a:solidFill>
          <a:ln w="285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গাছের নতুন পাতা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2119312"/>
            <a:ext cx="3005138" cy="329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0447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সনজীদা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44626"/>
            <a:ext cx="3200400" cy="70788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09999" y="2293144"/>
            <a:ext cx="3613355" cy="831056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ধ্বনি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কবিতা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3913239" y="3276600"/>
            <a:ext cx="3524864" cy="76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239" y="4191000"/>
            <a:ext cx="3524864" cy="990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রবীন্দ্রসংগীতের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ভাবসম্পদ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3962400" y="5333854"/>
            <a:ext cx="3460954" cy="914546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সত্যেন্দ্র-কাব্য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পরিচয়</a:t>
            </a:r>
            <a:endParaRPr lang="en-US" sz="2800" dirty="0"/>
          </a:p>
        </p:txBody>
      </p:sp>
      <p:sp>
        <p:nvSpPr>
          <p:cNvPr id="14" name="Flowchart: Punched Tape 13"/>
          <p:cNvSpPr/>
          <p:nvPr/>
        </p:nvSpPr>
        <p:spPr>
          <a:xfrm>
            <a:off x="4146755" y="1219200"/>
            <a:ext cx="3276600" cy="7620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গ্রন্থ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10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 rot="18858118">
            <a:off x="212259" y="1381906"/>
            <a:ext cx="3842130" cy="1681302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বিষয়বস্তু  </a:t>
            </a:r>
            <a:r>
              <a:rPr lang="en-US" sz="3200" dirty="0" err="1" smtClean="0"/>
              <a:t>আলোচনা</a:t>
            </a:r>
            <a:endParaRPr lang="en-US" sz="3200" dirty="0"/>
          </a:p>
        </p:txBody>
      </p:sp>
      <p:sp>
        <p:nvSpPr>
          <p:cNvPr id="5" name="Hexagon 4"/>
          <p:cNvSpPr/>
          <p:nvPr/>
        </p:nvSpPr>
        <p:spPr>
          <a:xfrm>
            <a:off x="4876800" y="2819400"/>
            <a:ext cx="2209800" cy="1735392"/>
          </a:xfrm>
          <a:prstGeom prst="hexagon">
            <a:avLst>
              <a:gd name="adj" fmla="val 21198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মাদার</a:t>
            </a:r>
            <a:r>
              <a:rPr lang="en-US" dirty="0" smtClean="0"/>
              <a:t> </a:t>
            </a:r>
            <a:r>
              <a:rPr lang="en-US" dirty="0" err="1" smtClean="0"/>
              <a:t>তেরেসা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3048000" y="1600200"/>
            <a:ext cx="2057400" cy="188287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সন্নাসব্রত</a:t>
            </a:r>
            <a:r>
              <a:rPr lang="en-US" dirty="0" smtClean="0"/>
              <a:t> </a:t>
            </a:r>
            <a:r>
              <a:rPr lang="en-US" dirty="0" err="1" smtClean="0"/>
              <a:t>গ্রহনের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মাদার</a:t>
            </a:r>
            <a:r>
              <a:rPr lang="en-US" dirty="0" smtClean="0"/>
              <a:t> </a:t>
            </a:r>
            <a:r>
              <a:rPr lang="en-US" dirty="0" err="1" smtClean="0"/>
              <a:t>তেরেসা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4953000" y="762000"/>
            <a:ext cx="2057400" cy="188287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জন্ম</a:t>
            </a:r>
            <a:r>
              <a:rPr lang="en-US" dirty="0" smtClean="0"/>
              <a:t> ১৯১০ </a:t>
            </a:r>
            <a:r>
              <a:rPr lang="en-US" dirty="0" err="1" smtClean="0"/>
              <a:t>সালে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858000" y="1774723"/>
            <a:ext cx="2057400" cy="1882877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স্থান-আলবেনিয়ার</a:t>
            </a:r>
            <a:r>
              <a:rPr lang="en-US" dirty="0" smtClean="0"/>
              <a:t> </a:t>
            </a:r>
            <a:r>
              <a:rPr lang="en-US" dirty="0" err="1" smtClean="0"/>
              <a:t>স্কপিয়াতে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858000" y="3733800"/>
            <a:ext cx="2057400" cy="188287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</a:t>
            </a:r>
            <a:r>
              <a:rPr lang="en-US" dirty="0" smtClean="0"/>
              <a:t>- </a:t>
            </a:r>
            <a:r>
              <a:rPr lang="en-US" dirty="0" err="1" smtClean="0"/>
              <a:t>দানাফিল</a:t>
            </a:r>
            <a:r>
              <a:rPr lang="en-US" dirty="0" smtClean="0"/>
              <a:t> </a:t>
            </a:r>
            <a:r>
              <a:rPr lang="en-US" dirty="0" err="1" smtClean="0"/>
              <a:t>বার্নাই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4800600" y="4648200"/>
            <a:ext cx="2057400" cy="188287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বাবা</a:t>
            </a:r>
            <a:r>
              <a:rPr lang="en-US" dirty="0" smtClean="0"/>
              <a:t> </a:t>
            </a:r>
            <a:r>
              <a:rPr lang="en-US" dirty="0" err="1" smtClean="0"/>
              <a:t>নিকোলাস</a:t>
            </a:r>
            <a:r>
              <a:rPr lang="en-US" dirty="0" smtClean="0"/>
              <a:t> </a:t>
            </a:r>
            <a:r>
              <a:rPr lang="en-US" dirty="0" err="1" smtClean="0"/>
              <a:t>বোজাঝিউ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2819400" y="3581400"/>
            <a:ext cx="2057400" cy="1882877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পারিবারিক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অ্যাগনেস</a:t>
            </a:r>
            <a:r>
              <a:rPr lang="en-US" dirty="0" smtClean="0"/>
              <a:t> </a:t>
            </a:r>
            <a:r>
              <a:rPr lang="en-US" dirty="0" err="1" smtClean="0"/>
              <a:t>গোনজা</a:t>
            </a:r>
            <a:r>
              <a:rPr lang="en-US" dirty="0" smtClean="0"/>
              <a:t>  </a:t>
            </a:r>
            <a:r>
              <a:rPr lang="en-US" dirty="0" err="1" smtClean="0"/>
              <a:t>বোজাঝিউ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06670"/>
            <a:ext cx="1914525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10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971800"/>
            <a:ext cx="8153400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১৯১৪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১৯১৮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১৯১৭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দ:খ-দুর্দশার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লাঘব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971925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6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724525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0450"/>
            <a:ext cx="4419600" cy="2497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0450"/>
            <a:ext cx="3152775" cy="24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5900"/>
            <a:ext cx="91694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32303"/>
            <a:ext cx="8077200" cy="61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1981200" y="1676400"/>
            <a:ext cx="4892772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362200" y="478971"/>
            <a:ext cx="43434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011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দুস্থদের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49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838200"/>
            <a:ext cx="2895600" cy="1015663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743200"/>
            <a:ext cx="6705600" cy="317009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742950" lvl="0" indent="-742950">
              <a:buFontTx/>
              <a:buAutoNum type="arabicPeriod"/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সাংষ্কৃতিক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স‌নজিদা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খাতুনের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lvl="0" indent="-742950">
              <a:buFontTx/>
              <a:buAutoNum type="arabicPeriod"/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আবাসন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lvl="0" indent="-742950">
              <a:buFontTx/>
              <a:buAutoNum type="arabicPeriod"/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950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1524000" y="457200"/>
            <a:ext cx="6019800" cy="2209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উত্তর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সমুহ</a:t>
            </a:r>
            <a:endParaRPr lang="en-US" sz="4400" dirty="0"/>
          </a:p>
        </p:txBody>
      </p:sp>
      <p:sp>
        <p:nvSpPr>
          <p:cNvPr id="12" name="Flowchart: Punched Tape 11"/>
          <p:cNvSpPr/>
          <p:nvPr/>
        </p:nvSpPr>
        <p:spPr>
          <a:xfrm>
            <a:off x="2362200" y="2590800"/>
            <a:ext cx="4062186" cy="1143000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১। </a:t>
            </a:r>
            <a:r>
              <a:rPr lang="en-US" sz="4800" dirty="0" err="1" smtClean="0"/>
              <a:t>আবৃতিকার</a:t>
            </a:r>
            <a:endParaRPr lang="en-US" sz="4800" dirty="0"/>
          </a:p>
        </p:txBody>
      </p:sp>
      <p:sp>
        <p:nvSpPr>
          <p:cNvPr id="13" name="Flowchart: Punched Tape 12"/>
          <p:cNvSpPr/>
          <p:nvPr/>
        </p:nvSpPr>
        <p:spPr>
          <a:xfrm>
            <a:off x="2362200" y="3926114"/>
            <a:ext cx="4062186" cy="1255486"/>
          </a:xfrm>
          <a:prstGeom prst="flowChartPunchedTap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২দেবালয়</a:t>
            </a:r>
            <a:endParaRPr lang="en-US" sz="5400" dirty="0"/>
          </a:p>
        </p:txBody>
      </p:sp>
      <p:sp>
        <p:nvSpPr>
          <p:cNvPr id="14" name="Flowchart: Punched Tape 13"/>
          <p:cNvSpPr/>
          <p:nvPr/>
        </p:nvSpPr>
        <p:spPr>
          <a:xfrm>
            <a:off x="2374900" y="5370286"/>
            <a:ext cx="4049486" cy="1106714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৩। </a:t>
            </a:r>
            <a:r>
              <a:rPr lang="en-US" sz="4400" dirty="0" err="1" smtClean="0"/>
              <a:t>মানব</a:t>
            </a:r>
            <a:r>
              <a:rPr lang="en-US" sz="4400" dirty="0" smtClean="0"/>
              <a:t> </a:t>
            </a:r>
            <a:r>
              <a:rPr lang="en-US" sz="4400" dirty="0" err="1" smtClean="0"/>
              <a:t>সেবক</a:t>
            </a:r>
            <a:endParaRPr lang="en-US" sz="44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305800" cy="1143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12519"/>
            <a:ext cx="4953000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আবদুল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জলিল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হাউজিং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এস্টেট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স্কুল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এন্ড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কলেজ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আদর্শ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সদর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E-mail: ajbliton@outlook.com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02" y="2667000"/>
            <a:ext cx="334929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368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17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17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6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Home\Downloads\bari20160512075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43" y="1600200"/>
            <a:ext cx="4876801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209800" y="762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535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মানবসেবার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15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2463"/>
            <a:ext cx="7718425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305800" cy="1143000"/>
          </a:xfrm>
          <a:prstGeom prst="rect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368" y="533400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754086"/>
            <a:ext cx="5249862" cy="293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3200"/>
            <a:ext cx="2133600" cy="2735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76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495800" cy="49100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তেরেসা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56" y="1454150"/>
            <a:ext cx="51704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696912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685800"/>
            <a:ext cx="48768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819401"/>
            <a:ext cx="7239000" cy="353815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00000"/>
                </a:solidFill>
              </a:rPr>
              <a:t>১.কবি </a:t>
            </a:r>
            <a:r>
              <a:rPr lang="en-US" sz="2800" dirty="0" err="1" smtClean="0">
                <a:solidFill>
                  <a:srgbClr val="C00000"/>
                </a:solidFill>
              </a:rPr>
              <a:t>পরিচিতি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উল্লেখ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২.নির্ধারিত </a:t>
            </a:r>
            <a:r>
              <a:rPr lang="en-US" sz="2800" dirty="0" err="1" smtClean="0">
                <a:solidFill>
                  <a:srgbClr val="C00000"/>
                </a:solidFill>
              </a:rPr>
              <a:t>অংশটুকু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শুদ্ধ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উচ্চারণে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পড়তে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৩. </a:t>
            </a:r>
            <a:r>
              <a:rPr lang="en-US" sz="2800" dirty="0" err="1" smtClean="0">
                <a:solidFill>
                  <a:srgbClr val="C00000"/>
                </a:solidFill>
              </a:rPr>
              <a:t>নতুন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শব্দগুলোর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অর্থসহ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বাক্য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ওঅনুচ্ছেদ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গঠন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৪. </a:t>
            </a:r>
            <a:r>
              <a:rPr lang="en-US" sz="2800" dirty="0" err="1" smtClean="0">
                <a:solidFill>
                  <a:srgbClr val="C00000"/>
                </a:solidFill>
              </a:rPr>
              <a:t>মাদার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তেরেসার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সেবাকর্মের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বণর্না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দিতে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031332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এ </a:t>
            </a:r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শেষে</a:t>
            </a:r>
            <a:r>
              <a:rPr lang="en-US" sz="4000" dirty="0"/>
              <a:t> </a:t>
            </a:r>
            <a:r>
              <a:rPr lang="en-US" sz="4000" dirty="0" err="1"/>
              <a:t>শিক্ষার্থীরা</a:t>
            </a:r>
            <a:r>
              <a:rPr lang="en-US" sz="4000" dirty="0"/>
              <a:t>-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692739"/>
            <a:ext cx="3505200" cy="2343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335" y="3456582"/>
            <a:ext cx="41148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Down Arrow 6"/>
          <p:cNvSpPr/>
          <p:nvPr/>
        </p:nvSpPr>
        <p:spPr>
          <a:xfrm>
            <a:off x="1828800" y="963932"/>
            <a:ext cx="2667000" cy="2370667"/>
          </a:xfrm>
          <a:prstGeom prst="downArrow">
            <a:avLst/>
          </a:prstGeom>
          <a:gradFill rotWithShape="1">
            <a:gsLst>
              <a:gs pos="0">
                <a:srgbClr val="009DD9">
                  <a:tint val="50000"/>
                  <a:satMod val="300000"/>
                </a:srgbClr>
              </a:gs>
              <a:gs pos="35000">
                <a:srgbClr val="009DD9">
                  <a:tint val="37000"/>
                  <a:satMod val="300000"/>
                </a:srgbClr>
              </a:gs>
              <a:gs pos="100000">
                <a:srgbClr val="009D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D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10" tIns="45705" rIns="91410" bIns="457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সরব পাঠ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467131" y="3035906"/>
            <a:ext cx="3276600" cy="2144166"/>
          </a:xfrm>
          <a:prstGeom prst="upArrowCallout">
            <a:avLst/>
          </a:prstGeom>
          <a:solidFill>
            <a:srgbClr val="0BD0D9">
              <a:lumMod val="40000"/>
              <a:lumOff val="60000"/>
            </a:srgbClr>
          </a:solidFill>
          <a:ln w="285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91410" tIns="45705" rIns="91410" bIns="457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আদর্শ পাঠ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9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63" y="1634223"/>
            <a:ext cx="2631908" cy="1842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5" t="24707" r="22930" b="19701"/>
          <a:stretch/>
        </p:blipFill>
        <p:spPr>
          <a:xfrm>
            <a:off x="2895600" y="4101653"/>
            <a:ext cx="2667000" cy="171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68928" y="1723534"/>
            <a:ext cx="1981200" cy="1447800"/>
          </a:xfrm>
          <a:prstGeom prst="round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র্ষু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8928" y="4462626"/>
            <a:ext cx="1981200" cy="1219200"/>
          </a:xfrm>
          <a:prstGeom prst="roundRect">
            <a:avLst/>
          </a:prstGeom>
          <a:gradFill rotWithShape="1">
            <a:gsLst>
              <a:gs pos="0">
                <a:srgbClr val="10CF9B">
                  <a:tint val="50000"/>
                  <a:satMod val="300000"/>
                </a:srgbClr>
              </a:gs>
              <a:gs pos="35000">
                <a:srgbClr val="10CF9B">
                  <a:tint val="37000"/>
                  <a:satMod val="300000"/>
                </a:srgbClr>
              </a:gs>
              <a:gs pos="100000">
                <a:srgbClr val="10CF9B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0CF9B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কঙ্কণ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1877259"/>
            <a:ext cx="2148840" cy="1219200"/>
          </a:xfrm>
          <a:prstGeom prst="roundRect">
            <a:avLst/>
          </a:prstGeom>
          <a:gradFill rotWithShape="1">
            <a:gsLst>
              <a:gs pos="0">
                <a:srgbClr val="7CCA62">
                  <a:tint val="50000"/>
                  <a:satMod val="300000"/>
                </a:srgbClr>
              </a:gs>
              <a:gs pos="35000">
                <a:srgbClr val="7CCA62">
                  <a:tint val="37000"/>
                  <a:satMod val="300000"/>
                </a:srgbClr>
              </a:gs>
              <a:gs pos="100000">
                <a:srgbClr val="7CCA6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CCA6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 প্রায়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4495800"/>
            <a:ext cx="2362671" cy="1219200"/>
          </a:xfrm>
          <a:prstGeom prst="roundRect">
            <a:avLst/>
          </a:prstGeom>
          <a:gradFill rotWithShape="1">
            <a:gsLst>
              <a:gs pos="0">
                <a:srgbClr val="0F6FC6">
                  <a:tint val="50000"/>
                  <a:satMod val="300000"/>
                </a:srgbClr>
              </a:gs>
              <a:gs pos="35000">
                <a:srgbClr val="0F6FC6">
                  <a:tint val="37000"/>
                  <a:satMod val="300000"/>
                </a:srgbClr>
              </a:gs>
              <a:gs pos="100000">
                <a:srgbClr val="0F6F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নারীর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হাতের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অলঙ্কার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বিশেষ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457200"/>
            <a:ext cx="4800600" cy="838200"/>
          </a:xfrm>
          <a:prstGeom prst="roundRect">
            <a:avLst/>
          </a:prstGeom>
          <a:gradFill rotWithShape="1">
            <a:gsLst>
              <a:gs pos="0">
                <a:srgbClr val="009DD9">
                  <a:tint val="50000"/>
                  <a:satMod val="300000"/>
                </a:srgbClr>
              </a:gs>
              <a:gs pos="35000">
                <a:srgbClr val="009DD9">
                  <a:tint val="37000"/>
                  <a:satMod val="300000"/>
                </a:srgbClr>
              </a:gs>
              <a:gs pos="100000">
                <a:srgbClr val="009D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D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তাহলে শব্দার্থসমূহ শিখে নিই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247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50</cp:revision>
  <dcterms:created xsi:type="dcterms:W3CDTF">2020-04-05T04:16:55Z</dcterms:created>
  <dcterms:modified xsi:type="dcterms:W3CDTF">2020-04-08T15:54:16Z</dcterms:modified>
</cp:coreProperties>
</file>