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6" r:id="rId3"/>
    <p:sldId id="270" r:id="rId4"/>
    <p:sldId id="258" r:id="rId5"/>
    <p:sldId id="259" r:id="rId6"/>
    <p:sldId id="257" r:id="rId7"/>
    <p:sldId id="271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9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0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39200" cy="624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1524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32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উৎপাদকে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05740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ততোধিক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গুণফলের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হলে,শেষোক্ত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রাশিগুলোর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প্রথমোত্ত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উৎপাদক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বীজগাণিতিক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সম্ভাব্য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উৎপাদকগুলো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রাশিটিকে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লব্ধ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উৎপাদকগুলোর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গুণফলরুপে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উৎপাদকে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1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762000"/>
                <a:ext cx="50292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সমস্যা-১।</a:t>
                </a:r>
                <a:r>
                  <a:rPr lang="en-US" sz="3600" dirty="0" smtClean="0">
                    <a:cs typeface="NikoshBAN" pitchFamily="2" charset="0"/>
                  </a:rPr>
                  <a:t>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-</a:t>
                </a:r>
                <a:r>
                  <a:rPr lang="en-US" sz="3600" dirty="0" smtClean="0">
                    <a:cs typeface="NikoshBAN" pitchFamily="2" charset="0"/>
                  </a:rPr>
                  <a:t>x-14</a:t>
                </a:r>
              </a:p>
              <a:p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সমাধানঃ</a:t>
                </a:r>
                <a:endParaRPr lang="bn-IN" sz="3600" dirty="0">
                  <a:cs typeface="NikoshBAN" pitchFamily="2" charset="0"/>
                </a:endParaRPr>
              </a:p>
              <a:p>
                <a:endParaRPr lang="en-US" sz="3600" dirty="0">
                  <a:cs typeface="NikoshBAN" pitchFamily="2" charset="0"/>
                </a:endParaRPr>
              </a:p>
              <a:p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762000"/>
                <a:ext cx="5029200" cy="2862322"/>
              </a:xfrm>
              <a:prstGeom prst="rect">
                <a:avLst/>
              </a:prstGeom>
              <a:blipFill rotWithShape="1">
                <a:blip r:embed="rId2"/>
                <a:stretch>
                  <a:fillRect l="-3636" t="-4255" b="-7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85800" y="19050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 smtClean="0">
              <a:cs typeface="NikoshBAN" pitchFamily="2" charset="0"/>
            </a:endParaRPr>
          </a:p>
          <a:p>
            <a:endParaRPr lang="en-US" sz="3600" dirty="0"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2193161"/>
                <a:ext cx="39624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/>
                  <a:t>-x-14</a:t>
                </a:r>
              </a:p>
              <a:p>
                <a:endParaRPr lang="en-US" sz="2000" dirty="0" smtClean="0"/>
              </a:p>
              <a:p>
                <a:r>
                  <a:rPr lang="en-US" sz="3600" dirty="0" smtClean="0"/>
                  <a:t>=</a:t>
                </a:r>
                <a:r>
                  <a:rPr lang="en-US" sz="3600" dirty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/>
                  <a:t>-</a:t>
                </a:r>
                <a:r>
                  <a:rPr lang="en-US" sz="3600" dirty="0" smtClean="0"/>
                  <a:t>7x+6x-14</a:t>
                </a:r>
              </a:p>
              <a:p>
                <a:endParaRPr lang="en-US" sz="2000" dirty="0" smtClean="0"/>
              </a:p>
              <a:p>
                <a:r>
                  <a:rPr lang="en-US" sz="3600" dirty="0" smtClean="0"/>
                  <a:t>=x(3x-7)+2(3x-7)</a:t>
                </a:r>
              </a:p>
              <a:p>
                <a:endParaRPr lang="en-US" sz="2000" dirty="0" smtClean="0"/>
              </a:p>
              <a:p>
                <a:r>
                  <a:rPr lang="en-US" sz="3600" dirty="0" smtClean="0"/>
                  <a:t>=(3x-7)(x+2)</a:t>
                </a:r>
                <a:endParaRPr lang="en-US" sz="3600" dirty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193161"/>
                <a:ext cx="3962400" cy="3785652"/>
              </a:xfrm>
              <a:prstGeom prst="rect">
                <a:avLst/>
              </a:prstGeom>
              <a:blipFill rotWithShape="1">
                <a:blip r:embed="rId3"/>
                <a:stretch>
                  <a:fillRect l="-4769" t="-2415" r="-923" b="-5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2000" y="438834"/>
                <a:ext cx="4114800" cy="506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400" dirty="0">
                            <a:latin typeface="NikoshBAN" pitchFamily="2" charset="0"/>
                            <a:cs typeface="NikoshBAN" pitchFamily="2" charset="0"/>
                          </a:rPr>
                          <m:t>সমস্যা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NikoshBAN" pitchFamily="2" charset="0"/>
                            <a:cs typeface="NikoshBAN" pitchFamily="2" charset="0"/>
                          </a:rPr>
                          <m:t>−</m:t>
                        </m:r>
                        <m:r>
                          <a:rPr lang="bn-IN" sz="2400" b="0" i="1" dirty="0" smtClean="0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  <m:r>
                          <a:rPr lang="bn-IN" sz="2400" b="0" i="1" dirty="0" smtClean="0">
                            <a:latin typeface="Cambria Math"/>
                            <a:cs typeface="NikoshBAN" pitchFamily="2" charset="0"/>
                          </a:rPr>
                          <m:t>।</m:t>
                        </m:r>
                        <m:r>
                          <a:rPr lang="bn-IN" sz="2400" b="0" i="1" dirty="0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/>
                  <a:t>+6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y+11x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4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+6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400" i="1" dirty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38834"/>
                <a:ext cx="4114800" cy="506742"/>
              </a:xfrm>
              <a:prstGeom prst="rect">
                <a:avLst/>
              </a:prstGeom>
              <a:blipFill rotWithShape="1">
                <a:blip r:embed="rId4"/>
                <a:stretch>
                  <a:fillRect t="-4819" b="-27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800600" y="9906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সমাধানঃ</a:t>
            </a:r>
            <a:endParaRPr lang="bn-IN" sz="2800" dirty="0"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14800" y="1524000"/>
                <a:ext cx="4724400" cy="4662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 smtClean="0"/>
                  <a:t>+6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/>
                  <a:t>y+11x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/>
                  <a:t>+6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2000" dirty="0" smtClean="0"/>
              </a:p>
              <a:p>
                <a:endParaRPr lang="en-US" dirty="0" smtClean="0"/>
              </a:p>
              <a:p>
                <a:r>
                  <a:rPr lang="en-US" sz="1600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1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/>
                          </a:rPr>
                          <m:t>3</m:t>
                        </m:r>
                        <m:r>
                          <a:rPr lang="en-US" sz="1600" b="0" i="1" smtClean="0"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1600" b="0" i="1" smtClean="0">
                            <a:latin typeface="Cambria Math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/>
                          </a:rPr>
                          <m:t>3</m:t>
                        </m:r>
                        <m:r>
                          <a:rPr lang="en-US" sz="1600" b="0" i="1" smtClean="0">
                            <a:latin typeface="Cambria Math"/>
                          </a:rPr>
                          <m:t>.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/>
                          </a:rPr>
                          <m:t>.(</m:t>
                        </m:r>
                        <m:sSup>
                          <m:sSupPr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1600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sz="16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/>
                          </a:rPr>
                          <m:t>+(</m:t>
                        </m:r>
                        <m:sSup>
                          <m:sSupPr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1600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sz="16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600" dirty="0" smtClean="0"/>
                  <a:t>-x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dirty="0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16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 smtClean="0"/>
                  <a:t>-2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dirty="0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1600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1600" dirty="0" smtClean="0"/>
              </a:p>
              <a:p>
                <a:endParaRPr lang="en-US" dirty="0" smtClean="0"/>
              </a:p>
              <a:p>
                <a:r>
                  <a:rPr lang="en-US" sz="28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 smtClean="0"/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(x+2y)</a:t>
                </a:r>
              </a:p>
              <a:p>
                <a:endParaRPr lang="en-US" sz="1100" dirty="0" smtClean="0"/>
              </a:p>
              <a:p>
                <a:endParaRPr lang="en-US" sz="1400" dirty="0" smtClean="0"/>
              </a:p>
              <a:p>
                <a:r>
                  <a:rPr lang="en-US" sz="2800" dirty="0" smtClean="0"/>
                  <a:t>=(x+2y)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sz="2800" dirty="0" smtClean="0"/>
              </a:p>
              <a:p>
                <a:endParaRPr lang="en-US" sz="1400" dirty="0" smtClean="0"/>
              </a:p>
              <a:p>
                <a:r>
                  <a:rPr lang="en-US" sz="2800" dirty="0" smtClean="0"/>
                  <a:t>=(x+2y)(x+2y+y)(x+2y-y)</a:t>
                </a:r>
              </a:p>
              <a:p>
                <a:endParaRPr lang="en-US" sz="1400" dirty="0" smtClean="0"/>
              </a:p>
              <a:p>
                <a:r>
                  <a:rPr lang="en-US" sz="2800" dirty="0" smtClean="0"/>
                  <a:t>=(x+2y)(x+3y)(</a:t>
                </a:r>
                <a:r>
                  <a:rPr lang="en-US" sz="2800" dirty="0" err="1" smtClean="0"/>
                  <a:t>x+y</a:t>
                </a:r>
                <a:r>
                  <a:rPr lang="en-US" sz="2800" dirty="0" smtClean="0"/>
                  <a:t>)</a:t>
                </a:r>
              </a:p>
              <a:p>
                <a:endParaRPr lang="en-US" sz="1400" dirty="0" smtClean="0"/>
              </a:p>
              <a:p>
                <a:r>
                  <a:rPr lang="en-US" sz="2800" dirty="0" smtClean="0"/>
                  <a:t>=(</a:t>
                </a:r>
                <a:r>
                  <a:rPr lang="en-US" sz="2800" dirty="0" err="1" smtClean="0"/>
                  <a:t>x+y</a:t>
                </a:r>
                <a:r>
                  <a:rPr lang="en-US" sz="2800" dirty="0" smtClean="0"/>
                  <a:t>)(x+2y)(x+3y)</a:t>
                </a:r>
                <a:endParaRPr lang="en-US" sz="2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524000"/>
                <a:ext cx="4724400" cy="4662815"/>
              </a:xfrm>
              <a:prstGeom prst="rect">
                <a:avLst/>
              </a:prstGeom>
              <a:blipFill rotWithShape="1">
                <a:blip r:embed="rId5"/>
                <a:stretch>
                  <a:fillRect l="-2581" t="-784" b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429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8600" y="609600"/>
                <a:ext cx="8686800" cy="5447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সমস্যা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-৩।</a:t>
                </a:r>
                <a:r>
                  <a:rPr lang="en-US" sz="3600" dirty="0" smtClean="0"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cs typeface="NikoshBAN" pitchFamily="2" charset="0"/>
                  </a:rPr>
                  <a:t>a+b+c</a:t>
                </a:r>
                <a:r>
                  <a:rPr lang="en-US" sz="3600" dirty="0" smtClean="0">
                    <a:cs typeface="NikoshBAN" pitchFamily="2" charset="0"/>
                  </a:rPr>
                  <a:t>=2,ab+bc+ca=1</a:t>
                </a:r>
                <a:r>
                  <a:rPr lang="bn-IN" sz="3600" dirty="0" smtClean="0">
                    <a:cs typeface="NikoshBAN" pitchFamily="2" charset="0"/>
                  </a:rPr>
                  <a:t>হলে,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err="1" smtClean="0">
                    <a:cs typeface="NikoshBAN" pitchFamily="2" charset="0"/>
                  </a:rPr>
                  <a:t>এর</a:t>
                </a:r>
                <a:r>
                  <a:rPr lang="en-US" sz="3600" dirty="0" smtClean="0"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cs typeface="NikoshBAN" pitchFamily="2" charset="0"/>
                  </a:rPr>
                  <a:t>মান</a:t>
                </a:r>
                <a:r>
                  <a:rPr lang="en-US" sz="3600" dirty="0" smtClean="0"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cs typeface="NikoshBAN" pitchFamily="2" charset="0"/>
                  </a:rPr>
                  <a:t>কত</a:t>
                </a:r>
                <a:r>
                  <a:rPr lang="en-US" sz="3600" dirty="0" smtClean="0">
                    <a:cs typeface="NikoshBAN" pitchFamily="2" charset="0"/>
                  </a:rPr>
                  <a:t> ?</a:t>
                </a:r>
                <a:endParaRPr lang="bn-IN" sz="3600" dirty="0" smtClean="0">
                  <a:cs typeface="NikoshBAN" pitchFamily="2" charset="0"/>
                </a:endParaRPr>
              </a:p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সমাধানঃ</a:t>
                </a:r>
                <a:r>
                  <a:rPr lang="bn-IN" sz="3600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𝑎𝑏</m:t>
                        </m:r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e>
                      <m:sup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3600" i="1" dirty="0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𝑏𝑐</m:t>
                        </m:r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e>
                      <m:sup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e>
                      <m:sup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cs typeface="NikoshBAN" pitchFamily="2" charset="0"/>
                  </a:rPr>
                  <a:t>+2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c</a:t>
                </a:r>
                <a:r>
                  <a:rPr lang="en-US" sz="3600" dirty="0" smtClean="0">
                    <a:cs typeface="NikoshBAN" pitchFamily="2" charset="0"/>
                  </a:rPr>
                  <a:t>a+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=(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e>
                      <m:sup>
                        <m:r>
                          <a:rPr lang="en-US" sz="3200" i="1" dirty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e>
                      <m:sup>
                        <m:r>
                          <a:rPr lang="en-US" sz="3200" i="1" dirty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+</a:t>
                </a:r>
                <a:r>
                  <a:rPr lang="en-US" sz="3200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/>
                        <a:cs typeface="NikoshBAN" pitchFamily="2" charset="0"/>
                      </a:rPr>
                      <m:t>2</m:t>
                    </m:r>
                    <m:r>
                      <a:rPr lang="en-US" sz="3200" i="1" dirty="0">
                        <a:latin typeface="Cambria Math"/>
                        <a:cs typeface="NikoshBAN" pitchFamily="2" charset="0"/>
                      </a:rPr>
                      <m:t>𝑎𝑏</m:t>
                    </m:r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+</a:t>
                </a:r>
                <a:r>
                  <a:rPr lang="en-US" sz="3200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/>
                        <a:cs typeface="NikoshBAN" pitchFamily="2" charset="0"/>
                      </a:rPr>
                      <m:t>2</m:t>
                    </m:r>
                    <m:r>
                      <a:rPr lang="en-US" sz="3200" i="1" dirty="0">
                        <a:latin typeface="Cambria Math"/>
                        <a:cs typeface="NikoshBAN" pitchFamily="2" charset="0"/>
                      </a:rPr>
                      <m:t>𝑏𝑐</m:t>
                    </m:r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+</a:t>
                </a:r>
                <a:r>
                  <a:rPr lang="en-US" sz="3200" dirty="0">
                    <a:cs typeface="NikoshBAN" pitchFamily="2" charset="0"/>
                  </a:rPr>
                  <a:t> </a:t>
                </a:r>
                <a:r>
                  <a:rPr lang="en-US" sz="3200" dirty="0" smtClean="0">
                    <a:cs typeface="NikoshBAN" pitchFamily="2" charset="0"/>
                  </a:rPr>
                  <a:t>2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c</a:t>
                </a:r>
                <a:r>
                  <a:rPr lang="en-US" sz="3200" dirty="0" smtClean="0">
                    <a:cs typeface="NikoshBAN" pitchFamily="2" charset="0"/>
                  </a:rPr>
                  <a:t>a)+(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e>
                      <m:sup>
                        <m:r>
                          <a:rPr lang="en-US" sz="3200" i="1" dirty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e>
                      <m:sup>
                        <m:r>
                          <a:rPr lang="en-US" sz="3200" i="1" dirty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)</a:t>
                </a: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200" i="1" dirty="0" smtClean="0">
                            <a:latin typeface="Cambria Math"/>
                            <a:cs typeface="NikoshBAN" pitchFamily="2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i="1" dirty="0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latin typeface="Cambria Math"/>
                                <a:cs typeface="NikoshBAN" pitchFamily="2" charset="0"/>
                              </a:rPr>
                              <m:t>(</m:t>
                            </m:r>
                            <m:r>
                              <a:rPr lang="en-US" sz="3200" b="0" i="1" dirty="0" smtClean="0"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  <m:r>
                              <a:rPr lang="en-US" sz="3200" b="0" i="1" dirty="0" smtClean="0"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r>
                              <a:rPr lang="en-US" sz="3200" b="0" i="1" dirty="0" smtClean="0">
                                <a:latin typeface="Cambria Math"/>
                                <a:cs typeface="NikoshBAN" pitchFamily="2" charset="0"/>
                              </a:rPr>
                              <m:t>𝑏</m:t>
                            </m:r>
                            <m:r>
                              <a:rPr lang="en-US" sz="3200" b="0" i="1" dirty="0" smtClean="0"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r>
                              <a:rPr lang="en-US" sz="3200" b="0" i="1" dirty="0" smtClean="0">
                                <a:latin typeface="Cambria Math"/>
                                <a:cs typeface="NikoshBAN" pitchFamily="2" charset="0"/>
                              </a:rPr>
                              <m:t>𝑐</m:t>
                            </m:r>
                            <m:r>
                              <a:rPr lang="en-US" sz="3200" b="0" i="1" dirty="0" smtClean="0">
                                <a:latin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dirty="0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  <m:r>
                          <a:rPr lang="en-US" sz="3200" b="0" i="1" dirty="0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200" b="0" i="1" dirty="0" smtClean="0">
                            <a:latin typeface="Cambria Math"/>
                            <a:cs typeface="NikoshBAN" pitchFamily="2" charset="0"/>
                          </a:rPr>
                          <m:t>𝑎𝑏</m:t>
                        </m:r>
                        <m:r>
                          <a:rPr lang="en-US" sz="3200" b="0" i="1" dirty="0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0" i="1" dirty="0" smtClean="0">
                            <a:latin typeface="Cambria Math"/>
                            <a:cs typeface="NikoshBAN" pitchFamily="2" charset="0"/>
                          </a:rPr>
                          <m:t>𝑏𝑐</m:t>
                        </m:r>
                        <m:r>
                          <a:rPr lang="en-US" sz="3200" b="0" i="1" dirty="0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0" i="1" dirty="0" smtClean="0">
                            <a:latin typeface="Cambria Math"/>
                            <a:cs typeface="NikoshBAN" pitchFamily="2" charset="0"/>
                          </a:rPr>
                          <m:t>𝑐𝑎</m:t>
                        </m:r>
                        <m:r>
                          <a:rPr lang="en-US" sz="3200" b="0" i="1" dirty="0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</m:d>
                  </m:oMath>
                </a14:m>
                <a:endParaRPr lang="en-US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e>
                      <m:sup>
                        <m:r>
                          <a:rPr lang="en-US" sz="3200" b="0" i="1" dirty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-</a:t>
                </a:r>
                <a:r>
                  <a:rPr lang="en-US" sz="3200" dirty="0" smtClean="0">
                    <a:cs typeface="NikoshBAN" pitchFamily="2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1</m:t>
                    </m:r>
                  </m:oMath>
                </a14:m>
                <a:endParaRPr lang="en-US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3600" dirty="0" smtClean="0">
                    <a:cs typeface="NikoshBAN" pitchFamily="2" charset="0"/>
                  </a:rPr>
                  <a:t>4+4-2</a:t>
                </a:r>
              </a:p>
              <a:p>
                <a:r>
                  <a:rPr lang="en-US" sz="3600" dirty="0" smtClean="0">
                    <a:cs typeface="NikoshBAN" pitchFamily="2" charset="0"/>
                  </a:rPr>
                  <a:t>8-2</a:t>
                </a:r>
              </a:p>
              <a:p>
                <a:r>
                  <a:rPr lang="en-US" sz="3600" dirty="0" smtClean="0">
                    <a:cs typeface="NikoshBAN" pitchFamily="2" charset="0"/>
                  </a:rPr>
                  <a:t>6( </a:t>
                </a:r>
                <a:r>
                  <a:rPr lang="en-US" sz="3600" dirty="0" err="1" smtClean="0">
                    <a:cs typeface="NikoshBAN" pitchFamily="2" charset="0"/>
                  </a:rPr>
                  <a:t>Ans</a:t>
                </a:r>
                <a:r>
                  <a:rPr lang="en-US" sz="3600" dirty="0" smtClean="0">
                    <a:cs typeface="NikoshBAN" pitchFamily="2" charset="0"/>
                  </a:rPr>
                  <a:t>)</a:t>
                </a:r>
                <a:endParaRPr lang="en-US" sz="3600" dirty="0"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609600"/>
                <a:ext cx="8686800" cy="5447645"/>
              </a:xfrm>
              <a:prstGeom prst="rect">
                <a:avLst/>
              </a:prstGeom>
              <a:blipFill rotWithShape="1">
                <a:blip r:embed="rId2"/>
                <a:stretch>
                  <a:fillRect l="-2175" t="-2237" r="-842" b="-3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525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3400" y="609600"/>
                <a:ext cx="8229600" cy="561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সমস্যা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-৪ । যদি </a:t>
                </a:r>
                <a:r>
                  <a:rPr lang="en-US" sz="3600" dirty="0" smtClean="0">
                    <a:cs typeface="NikoshBAN" pitchFamily="2" charset="0"/>
                  </a:rPr>
                  <a:t>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  <m:r>
                      <a:rPr lang="en-US" sz="36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+√</m:t>
                    </m:r>
                    <m:r>
                      <a:rPr lang="en-US" sz="36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2</m:t>
                    </m:r>
                  </m:oMath>
                </a14:m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হয়,তবে প্রমাণ কর যে,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 smtClean="0"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600" i="1" dirty="0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/>
                                <a:cs typeface="NikoshBAN" pitchFamily="2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 smtClean="0">
                    <a:cs typeface="NikoshBAN" pitchFamily="2" charset="0"/>
                  </a:rPr>
                  <a:t>=18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36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  <m:r>
                      <a:rPr lang="en-US" sz="36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.</m:t>
                    </m:r>
                  </m:oMath>
                </a14:m>
                <a:endParaRPr lang="en-US" sz="3600" dirty="0" smtClean="0">
                  <a:cs typeface="NikoshBAN" pitchFamily="2" charset="0"/>
                </a:endParaRPr>
              </a:p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সমাধানঃদেওয়া আছে,</a:t>
                </a:r>
                <a:r>
                  <a:rPr lang="en-US" sz="2800" dirty="0" smtClean="0">
                    <a:cs typeface="NikoshBAN" pitchFamily="2" charset="0"/>
                  </a:rPr>
                  <a:t>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  <m:r>
                      <a:rPr lang="en-US" sz="28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2800" b="0" dirty="0" smtClean="0">
                  <a:ea typeface="Cambria Math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3</m:t>
                            </m:r>
                          </m:e>
                        </m:rad>
                        <m:r>
                          <a:rPr lang="en-US" sz="28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2800" b="0" i="1" dirty="0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3</m:t>
                            </m:r>
                          </m:e>
                        </m:rad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2</m:t>
                            </m:r>
                          </m:e>
                        </m:rad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)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3</m:t>
                            </m:r>
                          </m:e>
                        </m:rad>
                        <m:r>
                          <a:rPr lang="en-US" sz="28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2800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2</m:t>
                            </m:r>
                          </m:e>
                        </m:rad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)(</m:t>
                        </m:r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3</m:t>
                            </m:r>
                          </m:e>
                        </m:rad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2</m:t>
                            </m:r>
                          </m:e>
                        </m:rad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800" b="0" i="1" dirty="0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dirty="0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3</m:t>
                            </m:r>
                          </m:e>
                        </m:rad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−√</m:t>
                        </m:r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sz="2800" i="1" dirty="0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800" b="0" i="1" dirty="0" smtClean="0">
                                <a:latin typeface="Cambria Math"/>
                                <a:cs typeface="NikoshBAN" pitchFamily="2" charset="0"/>
                              </a:rPr>
                              <m:t>(</m:t>
                            </m:r>
                            <m:rad>
                              <m:radPr>
                                <m:degHide m:val="on"/>
                                <m:ctrlPr>
                                  <a:rPr lang="en-US" sz="2800" b="0" i="1" dirty="0" smtClean="0"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b="0" i="1" dirty="0" smtClean="0"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3</m:t>
                                </m:r>
                              </m:e>
                            </m:rad>
                            <m:r>
                              <a:rPr lang="en-US" sz="2800" b="0" i="1" dirty="0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0" i="1" dirty="0" smtClean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dirty="0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b="0" i="1" dirty="0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800" b="0" i="1" dirty="0" smtClean="0">
                                <a:latin typeface="Cambria Math"/>
                                <a:cs typeface="NikoshBAN" pitchFamily="2" charset="0"/>
                              </a:rPr>
                              <m:t>(</m:t>
                            </m:r>
                            <m:rad>
                              <m:radPr>
                                <m:degHide m:val="on"/>
                                <m:ctrlPr>
                                  <a:rPr lang="en-US" sz="2800" b="0" i="1" dirty="0" smtClean="0"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b="0" i="1" dirty="0" smtClean="0"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2</m:t>
                                </m:r>
                              </m:e>
                            </m:rad>
                            <m:r>
                              <a:rPr lang="en-US" sz="2800" b="0" i="1" dirty="0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0" i="1" dirty="0" smtClean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800" b="0" i="1" dirty="0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dirty="0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3</m:t>
                            </m:r>
                          </m:e>
                        </m:rad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−√</m:t>
                        </m:r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  <m:r>
                      <a:rPr lang="en-US" sz="28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28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  <m:r>
                      <a:rPr lang="en-US" sz="28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e>
                    </m:rad>
                    <m:r>
                      <a:rPr lang="en-US" sz="28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  <m:r>
                      <a:rPr lang="en-US" sz="28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e>
                    </m:rad>
                    <m:r>
                      <a:rPr lang="en-US" sz="28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8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এখন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i="1" dirty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/>
                                <a:cs typeface="NikoshBAN" pitchFamily="2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bn-IN" sz="2800" dirty="0" smtClean="0"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2800" i="1" dirty="0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2800" b="0" i="1" dirty="0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en-US" sz="2800" b="0" i="1" dirty="0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f>
                          <m:fPr>
                            <m:ctrlPr>
                              <a:rPr lang="en-US" sz="2800" b="0" i="1" dirty="0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r>
                              <a:rPr lang="en-US" sz="2800" b="0" i="1" dirty="0" smtClean="0"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dirty="0" smtClean="0"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den>
                        </m:f>
                        <m:r>
                          <a:rPr lang="en-US" sz="2800" b="0" i="1" dirty="0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 smtClean="0">
                    <a:cs typeface="NikoshBAN" pitchFamily="2" charset="0"/>
                  </a:rPr>
                  <a:t>-3a.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dirty="0" smtClean="0">
                    <a:cs typeface="NikoshBAN" pitchFamily="2" charset="0"/>
                  </a:rPr>
                  <a:t>(a+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dirty="0" smtClean="0">
                    <a:cs typeface="NikoshBAN" pitchFamily="2" charset="0"/>
                  </a:rPr>
                  <a:t>)</a:t>
                </a:r>
              </a:p>
              <a:p>
                <a:r>
                  <a:rPr lang="en-US" sz="2800" dirty="0" smtClean="0"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3</m:t>
                            </m:r>
                          </m:e>
                        </m:rad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 smtClean="0">
                    <a:cs typeface="NikoshBAN" pitchFamily="2" charset="0"/>
                  </a:rPr>
                  <a:t>-3.2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  <m:r>
                      <a:rPr lang="en-US" sz="28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8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.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  <m:r>
                      <a:rPr lang="en-US" sz="28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6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.</m:t>
                    </m:r>
                    <m:rad>
                      <m:radPr>
                        <m:degHide m:val="on"/>
                        <m:ctrlP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  <m:r>
                      <a:rPr lang="en-US" sz="28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24</m:t>
                    </m:r>
                    <m:rad>
                      <m:radPr>
                        <m:degHide m:val="on"/>
                        <m:ctrlP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  <m:r>
                      <a:rPr lang="en-US" sz="28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6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√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3</m:t>
                    </m:r>
                  </m:oMath>
                </a14:m>
                <a:endParaRPr lang="en-US" sz="2800" dirty="0" smtClean="0">
                  <a:cs typeface="NikoshBAN" pitchFamily="2" charset="0"/>
                </a:endParaRPr>
              </a:p>
              <a:p>
                <a:r>
                  <a:rPr lang="en-US" sz="2800" dirty="0" smtClean="0">
                    <a:cs typeface="NikoshBAN" pitchFamily="2" charset="0"/>
                  </a:rPr>
                  <a:t>=18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  <m:r>
                      <a:rPr lang="en-US" sz="36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IN" sz="36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(</m:t>
                    </m:r>
                    <m:r>
                      <a:rPr lang="bn-IN" sz="36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প্রমানিত</m:t>
                    </m:r>
                  </m:oMath>
                </a14:m>
                <a:r>
                  <a:rPr lang="bn-IN" sz="3600" dirty="0" smtClean="0">
                    <a:cs typeface="NikoshBAN" pitchFamily="2" charset="0"/>
                  </a:rPr>
                  <a:t>)</a:t>
                </a:r>
                <a:endParaRPr lang="en-US" sz="3600" dirty="0"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609600"/>
                <a:ext cx="8229600" cy="5610767"/>
              </a:xfrm>
              <a:prstGeom prst="rect">
                <a:avLst/>
              </a:prstGeom>
              <a:blipFill rotWithShape="1">
                <a:blip r:embed="rId2"/>
                <a:stretch>
                  <a:fillRect l="-2296" t="-1304" b="-3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289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9144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14400" y="2590800"/>
                <a:ext cx="7543800" cy="1479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>
                  <a:buAutoNum type="arabicPeriod"/>
                </a:pPr>
                <a:r>
                  <a:rPr lang="en-US" sz="3600" dirty="0" smtClean="0">
                    <a:cs typeface="NikoshBAN" pitchFamily="2" charset="0"/>
                  </a:rPr>
                  <a:t>x-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3600" dirty="0" smtClean="0">
                    <a:cs typeface="NikoshBAN" pitchFamily="2" charset="0"/>
                  </a:rPr>
                  <a:t>=4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হলে প্রমাণ কর যে,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3600" dirty="0" smtClean="0"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600" i="1" dirty="0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/>
                                <a:cs typeface="NikoshBAN" pitchFamily="2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/>
                                <a:cs typeface="NikoshBAN" pitchFamily="2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 smtClean="0">
                    <a:cs typeface="NikoshBAN" pitchFamily="2" charset="0"/>
                  </a:rPr>
                  <a:t>=322</a:t>
                </a:r>
              </a:p>
              <a:p>
                <a:r>
                  <a:rPr lang="en-US" sz="3600" dirty="0" smtClean="0">
                    <a:cs typeface="NikoshBAN" pitchFamily="2" charset="0"/>
                  </a:rPr>
                  <a:t>2.  12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cs typeface="NikoshBAN" pitchFamily="2" charset="0"/>
                  </a:rPr>
                  <a:t>-38x+20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কে উৎপাদকে বিশ্লেষন কর ।</a:t>
                </a:r>
                <a:endParaRPr lang="en-US" sz="3600" dirty="0"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590800"/>
                <a:ext cx="7543800" cy="1479059"/>
              </a:xfrm>
              <a:prstGeom prst="rect">
                <a:avLst/>
              </a:prstGeom>
              <a:blipFill rotWithShape="1">
                <a:blip r:embed="rId2"/>
                <a:stretch>
                  <a:fillRect l="-2423" r="-3554" b="-1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986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2000" y="2667000"/>
                <a:ext cx="78486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১। যদি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e>
                      <m:sup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3600" dirty="0" smtClean="0">
                    <a:cs typeface="NikoshBAN" pitchFamily="2" charset="0"/>
                  </a:rPr>
                  <a:t>513,a-b=3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হয় তবে </a:t>
                </a:r>
                <a:r>
                  <a:rPr lang="en-US" sz="3600" dirty="0" err="1" smtClean="0">
                    <a:cs typeface="NikoshBAN" pitchFamily="2" charset="0"/>
                  </a:rPr>
                  <a:t>ab</a:t>
                </a:r>
                <a:r>
                  <a:rPr lang="en-US" sz="3600" dirty="0" smtClean="0">
                    <a:cs typeface="NikoshBAN" pitchFamily="2" charset="0"/>
                  </a:rPr>
                  <a:t> </a:t>
                </a:r>
                <a:r>
                  <a:rPr lang="bn-IN" sz="3600" dirty="0" smtClean="0">
                    <a:cs typeface="NikoshBAN" pitchFamily="2" charset="0"/>
                  </a:rPr>
                  <a:t>এর মান কত ?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667000"/>
                <a:ext cx="7848600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2329" t="-10204" b="-18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680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762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7091" y="3200400"/>
                <a:ext cx="8458200" cy="2539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3600" dirty="0" smtClean="0">
                  <a:cs typeface="NikoshBAN" pitchFamily="2" charset="0"/>
                </a:endParaRPr>
              </a:p>
              <a:p>
                <a:r>
                  <a:rPr lang="en-US" sz="3600" dirty="0" smtClean="0">
                    <a:cs typeface="NikoshBAN" pitchFamily="2" charset="0"/>
                  </a:rPr>
                  <a:t>2.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f>
                          <m:fPr>
                            <m:ctrlP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𝑥</m:t>
                            </m:r>
                          </m:den>
                        </m:f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cs typeface="NikoshBAN" pitchFamily="2" charset="0"/>
                  </a:rPr>
                  <a:t>=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কত?</a:t>
                </a:r>
              </a:p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(ক)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3600" dirty="0" smtClean="0">
                    <a:cs typeface="NikoshBAN" pitchFamily="2" charset="0"/>
                  </a:rPr>
                  <a:t>4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     (খ)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smtClean="0">
                    <a:cs typeface="NikoshBAN" pitchFamily="2" charset="0"/>
                  </a:rPr>
                  <a:t>3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     (গ)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smtClean="0">
                    <a:cs typeface="NikoshBAN" pitchFamily="2" charset="0"/>
                  </a:rPr>
                  <a:t>2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  (ঘ)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smtClean="0">
                    <a:cs typeface="NikoshBAN" pitchFamily="2" charset="0"/>
                  </a:rPr>
                  <a:t>1</a:t>
                </a:r>
              </a:p>
              <a:p>
                <a:pPr marL="742950" indent="-742950">
                  <a:buAutoNum type="arabicPeriod"/>
                </a:pP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91" y="3200400"/>
                <a:ext cx="8458200" cy="2539606"/>
              </a:xfrm>
              <a:prstGeom prst="rect">
                <a:avLst/>
              </a:prstGeom>
              <a:blipFill rotWithShape="1">
                <a:blip r:embed="rId2"/>
                <a:stretch>
                  <a:fillRect l="-2161" t="-3597" b="-8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9600" y="838200"/>
                <a:ext cx="6248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যদি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+</a:t>
                </a:r>
                <a:r>
                  <a:rPr lang="en-US" sz="3600" dirty="0">
                    <a:cs typeface="NikoshBAN" pitchFamily="2" charset="0"/>
                  </a:rPr>
                  <a:t>1=0</a:t>
                </a:r>
                <a:r>
                  <a:rPr lang="bn-IN" sz="3600" dirty="0">
                    <a:cs typeface="NikoshBAN" pitchFamily="2" charset="0"/>
                  </a:rPr>
                  <a:t> হয়,তবে</a:t>
                </a:r>
                <a:endParaRPr lang="en-US" sz="3600" dirty="0"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838200"/>
                <a:ext cx="6248400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2927" t="-18868" b="-35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9600" y="1371600"/>
                <a:ext cx="6248400" cy="877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cs typeface="NikoshBAN" pitchFamily="2" charset="0"/>
                  </a:rPr>
                  <a:t>1</a:t>
                </a:r>
                <a:r>
                  <a:rPr lang="en-US" sz="3600" b="1" dirty="0">
                    <a:cs typeface="NikoshBAN" pitchFamily="2" charset="0"/>
                  </a:rPr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600" i="1" dirty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600" i="1" dirty="0">
                                <a:latin typeface="Cambria Math"/>
                                <a:cs typeface="NikoshBAN" pitchFamily="2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i="1" dirty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কত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?</a:t>
                </a:r>
                <a:endParaRPr lang="bn-IN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371600"/>
                <a:ext cx="6248400" cy="877613"/>
              </a:xfrm>
              <a:prstGeom prst="rect">
                <a:avLst/>
              </a:prstGeom>
              <a:blipFill rotWithShape="1">
                <a:blip r:embed="rId4"/>
                <a:stretch>
                  <a:fillRect l="-2927" b="-15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57200" y="2539425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dirty="0">
                <a:cs typeface="NikoshBAN" pitchFamily="2" charset="0"/>
              </a:rPr>
              <a:t>4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       (খ)  </a:t>
            </a:r>
            <a:r>
              <a:rPr lang="en-US" sz="3200" dirty="0">
                <a:cs typeface="NikoshBAN" pitchFamily="2" charset="0"/>
              </a:rPr>
              <a:t>3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      (গ)  </a:t>
            </a:r>
            <a:r>
              <a:rPr lang="en-US" sz="3200" dirty="0">
                <a:cs typeface="NikoshBAN" pitchFamily="2" charset="0"/>
              </a:rPr>
              <a:t>1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   (ঘ)</a:t>
            </a:r>
            <a:r>
              <a:rPr lang="en-US" sz="3200" dirty="0">
                <a:cs typeface="NikoshBAN" pitchFamily="2" charset="0"/>
              </a:rPr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95190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906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2000" y="2362200"/>
                <a:ext cx="7848600" cy="3060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e>
                    </m:rad>
                    <m:r>
                      <a:rPr lang="en-US" sz="3600" b="0" i="1" smtClean="0">
                        <a:latin typeface="Cambria Math"/>
                        <a:ea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36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e>
                    </m:rad>
                    <m:r>
                      <a:rPr lang="en-US" sz="36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IN" sz="36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হলে</a:t>
                </a:r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ক)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bn-IN" sz="3600" b="0" i="0" smtClean="0">
                        <a:latin typeface="Cambria Math"/>
                      </a:rPr>
                      <m:t>  </m:t>
                    </m:r>
                  </m:oMath>
                </a14:m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এর মান কত ?</a:t>
                </a:r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bn-IN" sz="36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bn-IN" sz="3600" b="0" i="1" smtClean="0">
                                <a:latin typeface="Cambria Math"/>
                              </a:rPr>
                              <m:t>খ</m:t>
                            </m:r>
                          </m:e>
                        </m:d>
                        <m:r>
                          <a:rPr lang="en-US" sz="3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6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কত ?</a:t>
                </a:r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bn-IN" sz="36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bn-IN" sz="3600" b="1" i="1" smtClean="0">
                                <a:latin typeface="Cambria Math"/>
                              </a:rPr>
                              <m:t>গ</m:t>
                            </m:r>
                          </m:e>
                        </m:d>
                        <m:r>
                          <a:rPr lang="en-US" sz="36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3600" b="1" i="1" smtClean="0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3600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এর মান নির্ণয় কর।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362200"/>
                <a:ext cx="7848600" cy="3060068"/>
              </a:xfrm>
              <a:prstGeom prst="rect">
                <a:avLst/>
              </a:prstGeom>
              <a:blipFill rotWithShape="1">
                <a:blip r:embed="rId2"/>
                <a:stretch>
                  <a:fillRect l="-2329" t="-798" b="-3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983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39199" cy="618648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84894" y="762000"/>
            <a:ext cx="22669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7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82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114485"/>
            <a:ext cx="426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মোঃআবুল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বাশার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চকশ্যাম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নগর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চকশ্যাম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নগর,মেহের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ইমেল</a:t>
            </a:r>
            <a:r>
              <a:rPr lang="en-US" sz="36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mtClean="0">
                <a:cs typeface="NikoshBAN" pitchFamily="2" charset="0"/>
              </a:rPr>
              <a:t>নং-md.bashar82abul@gmail.com</a:t>
            </a:r>
            <a:endParaRPr lang="en-US" sz="3600" dirty="0"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400" y="38100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1317623"/>
            <a:ext cx="419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en-US" sz="3600" dirty="0">
                <a:latin typeface="Times New Roman" pitchFamily="18" charset="0"/>
                <a:cs typeface="NikoshBAN" pitchFamily="2" charset="0"/>
              </a:rPr>
              <a:t>: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নবম-দশম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গণিত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তৃতীয়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বীজগাণিক রাশি।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৫০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cs typeface="NikoshBAN" pitchFamily="2" charset="0"/>
              </a:rPr>
              <a:t>তারিখ</a:t>
            </a:r>
            <a:r>
              <a:rPr lang="en-US" sz="3600" b="1" dirty="0" smtClean="0">
                <a:cs typeface="NikoshBAN" pitchFamily="2" charset="0"/>
              </a:rPr>
              <a:t> </a:t>
            </a:r>
            <a:r>
              <a:rPr lang="en-US" sz="3600" dirty="0" smtClean="0">
                <a:cs typeface="NikoshBAN" pitchFamily="2" charset="0"/>
              </a:rPr>
              <a:t>:</a:t>
            </a:r>
            <a:r>
              <a:rPr lang="bn-IN" sz="3600" b="1" dirty="0" smtClean="0">
                <a:cs typeface="NikoshBAN" pitchFamily="2" charset="0"/>
              </a:rPr>
              <a:t>০৯/০৪/২০২০</a:t>
            </a:r>
            <a:endParaRPr lang="bn-IN" sz="3600" b="1" dirty="0"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63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1000"/>
            <a:ext cx="7696200" cy="632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64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>
            <a:spLocks noGrp="1"/>
          </p:cNvSpPr>
          <p:nvPr/>
        </p:nvSpPr>
        <p:spPr>
          <a:xfrm>
            <a:off x="500529" y="643327"/>
            <a:ext cx="8087522" cy="147026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680639" y="1196734"/>
            <a:ext cx="8087522" cy="1470266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286000"/>
            <a:ext cx="7592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  <a:cs typeface="NikoshBAN" pitchFamily="2" charset="0"/>
              </a:rPr>
              <a:t>X,    Y,   Z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গুলোকে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+mj-lt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124200"/>
            <a:ext cx="6754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2, 3, 4 ,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গুলোকে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163966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উত্তরঃপ্রক্রিয়া চিহ্ন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2362200"/>
            <a:ext cx="213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উত্তর চলক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200" y="3200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উত্তর ধ্রবক সংখ্যা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39624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2x+3y-4z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প্রক্রিয়া চিহ্ন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ধ্রবক 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অর্থবোধক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বিন্যাসকে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1000" y="1600200"/>
                <a:ext cx="5943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+,-,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,÷</m:t>
                    </m:r>
                  </m:oMath>
                </a14:m>
                <a:r>
                  <a:rPr lang="en-US" sz="3600" dirty="0" smtClean="0"/>
                  <a:t>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এই গুলোকে কি বলা হয়।</a:t>
                </a:r>
                <a:endParaRPr lang="en-US" sz="3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600200"/>
                <a:ext cx="594360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3179" t="-18868" b="-35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552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9812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বীজগাণিতিক রাশি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14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7620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286000"/>
            <a:ext cx="792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১।বর্গ ও ঘন নির্ণয়ের সুত্র গুলো লিখতে পারবে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ততোধিক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রাশিকে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উৎপাদকে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বিশ্লেষণ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৩।।বর্গ ও ঘন নির্ণয়ের সুত্র প্রয়োগ করে বীজগাণিতিক সমস্যা সমাধান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49391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890808"/>
              </p:ext>
            </p:extLst>
          </p:nvPr>
        </p:nvGraphicFramePr>
        <p:xfrm>
          <a:off x="4114800" y="304323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Packager Shell Object" showAsIcon="1" r:id="rId3" imgW="914400" imgH="771480" progId="Package">
                  <p:embed/>
                </p:oleObj>
              </mc:Choice>
              <mc:Fallback>
                <p:oleObj name="Packager Shell Object" showAsIcon="1" r:id="rId3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304323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571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বীজগাণিতিক প্রতীক দ্বারা প্রকাশিত যেকোন নিয়ম বা সিদ্ধান্তকে বীজগাণিতিক সুত্র বলা হয়।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3400" y="1066800"/>
                <a:ext cx="8001000" cy="4827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/>
                          </a:rPr>
                          <m:t>.(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+2ab+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2.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0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sz="2800" dirty="0"/>
                  <a:t>2ab</a:t>
                </a:r>
                <a:r>
                  <a:rPr lang="en-US" sz="2800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3.(</a:t>
                </a:r>
                <a:r>
                  <a:rPr lang="en-US" sz="2800" dirty="0" err="1" smtClean="0"/>
                  <a:t>a+b</a:t>
                </a:r>
                <a:r>
                  <a:rPr lang="en-US" sz="2800" dirty="0" smtClean="0"/>
                  <a:t>)(a-b)=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dirty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4.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0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-2ab</a:t>
                </a:r>
              </a:p>
              <a:p>
                <a:r>
                  <a:rPr lang="en-US" sz="2800" dirty="0" smtClean="0"/>
                  <a:t>5.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dirty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0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sz="2800" dirty="0"/>
                  <a:t>2ab</a:t>
                </a:r>
              </a:p>
              <a:p>
                <a:r>
                  <a:rPr lang="en-US" sz="2800" dirty="0" smtClean="0"/>
                  <a:t>6.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dirty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𝑎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𝑏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800" dirty="0"/>
                          <m:t>+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𝑎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𝑏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7.ab=(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-(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280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dirty="0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sz="2800" b="0" i="1" dirty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b="0" i="1" dirty="0" smtClean="0">
                                <a:latin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800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800" b="0" i="1" dirty="0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8.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+4ab</a:t>
                </a:r>
              </a:p>
              <a:p>
                <a:r>
                  <a:rPr lang="en-US" sz="2800" dirty="0" smtClean="0"/>
                  <a:t>9.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-4ab</a:t>
                </a:r>
              </a:p>
              <a:p>
                <a:r>
                  <a:rPr lang="en-US" sz="2800" dirty="0" smtClean="0"/>
                  <a:t>10. 4ab=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066800"/>
                <a:ext cx="8001000" cy="4827219"/>
              </a:xfrm>
              <a:prstGeom prst="rect">
                <a:avLst/>
              </a:prstGeom>
              <a:blipFill rotWithShape="1">
                <a:blip r:embed="rId2"/>
                <a:stretch>
                  <a:fillRect l="-1601" t="-1136" b="-2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725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572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সুত্রঃ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" y="1103531"/>
                <a:ext cx="8305800" cy="64325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.(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36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=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 smtClean="0"/>
                  <a:t>+3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/>
                  <a:t>b+3a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3600" dirty="0" smtClean="0"/>
              </a:p>
              <a:p>
                <a:endParaRPr lang="en-US" sz="1600" dirty="0" smtClean="0"/>
              </a:p>
              <a:p>
                <a:r>
                  <a:rPr lang="en-US" sz="3600" dirty="0" smtClean="0"/>
                  <a:t>2.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(</m:t>
                        </m:r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600" i="1">
                            <a:latin typeface="Cambria Math"/>
                          </a:rPr>
                          <m:t>𝑏</m:t>
                        </m:r>
                        <m:r>
                          <a:rPr lang="en-US" sz="36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=</m:t>
                        </m:r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3600" b="0" i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sz="3600" dirty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/>
                  <a:t>b+3a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b="0" i="0" dirty="0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3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3600" dirty="0" smtClean="0"/>
              </a:p>
              <a:p>
                <a:endParaRPr lang="en-US" dirty="0" smtClean="0"/>
              </a:p>
              <a:p>
                <a:r>
                  <a:rPr lang="en-US" sz="3600" dirty="0" smtClean="0"/>
                  <a:t>3.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(</m:t>
                        </m:r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  <m:r>
                          <a:rPr lang="en-US" sz="3600" i="1">
                            <a:latin typeface="Cambria Math"/>
                          </a:rPr>
                          <m:t>+</m:t>
                        </m:r>
                        <m:r>
                          <a:rPr lang="en-US" sz="3600" i="1">
                            <a:latin typeface="Cambria Math"/>
                          </a:rPr>
                          <m:t>𝑏</m:t>
                        </m:r>
                        <m:r>
                          <a:rPr lang="en-US" sz="36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 smtClean="0"/>
                  <a:t>-3ab(</a:t>
                </a:r>
                <a:r>
                  <a:rPr lang="en-US" sz="3600" dirty="0" err="1" smtClean="0"/>
                  <a:t>a+b</a:t>
                </a:r>
                <a:r>
                  <a:rPr lang="en-US" sz="3600" dirty="0" smtClean="0"/>
                  <a:t>)</a:t>
                </a:r>
              </a:p>
              <a:p>
                <a:endParaRPr lang="en-US" dirty="0" smtClean="0"/>
              </a:p>
              <a:p>
                <a:r>
                  <a:rPr lang="en-US" sz="3600" dirty="0" smtClean="0"/>
                  <a:t>4.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3600" b="0" i="0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3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(</m:t>
                        </m:r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600" i="1">
                            <a:latin typeface="Cambria Math"/>
                          </a:rPr>
                          <m:t>𝑏</m:t>
                        </m:r>
                        <m:r>
                          <a:rPr lang="en-US" sz="36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3600" b="0" i="0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sz="3600" dirty="0" smtClean="0"/>
                  <a:t>3ab(a-b)</a:t>
                </a:r>
              </a:p>
              <a:p>
                <a:endParaRPr lang="en-US" dirty="0" smtClean="0"/>
              </a:p>
              <a:p>
                <a:r>
                  <a:rPr lang="en-US" sz="3600" dirty="0" smtClean="0"/>
                  <a:t>5.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/>
                  <a:t>=</a:t>
                </a:r>
                <a:r>
                  <a:rPr lang="en-US" sz="3600" dirty="0" smtClean="0"/>
                  <a:t>(</a:t>
                </a:r>
                <a:r>
                  <a:rPr lang="en-US" sz="3600" dirty="0" err="1" smtClean="0"/>
                  <a:t>a+b</a:t>
                </a:r>
                <a:r>
                  <a:rPr lang="en-US" sz="3600" dirty="0" smtClean="0"/>
                  <a:t>)(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dirty="0">
                        <a:latin typeface="Cambria Math"/>
                      </a:rPr>
                      <m:t>−</m:t>
                    </m:r>
                  </m:oMath>
                </a14:m>
                <a:r>
                  <a:rPr lang="en-US" sz="3600" dirty="0"/>
                  <a:t>ab+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/>
                  <a:t>)</a:t>
                </a:r>
              </a:p>
              <a:p>
                <a:endParaRPr lang="en-US" dirty="0" smtClean="0"/>
              </a:p>
              <a:p>
                <a:r>
                  <a:rPr lang="en-US" sz="3600" dirty="0" smtClean="0"/>
                  <a:t>6.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360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3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 smtClean="0"/>
                  <a:t>=(a-b</a:t>
                </a:r>
                <a:r>
                  <a:rPr lang="en-US" sz="3600" dirty="0"/>
                  <a:t>)(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b="0" i="0" dirty="0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sz="3600" dirty="0"/>
                  <a:t>ab+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/>
                  <a:t>)</a:t>
                </a:r>
              </a:p>
              <a:p>
                <a:endParaRPr lang="en-US" sz="3600" dirty="0"/>
              </a:p>
              <a:p>
                <a:endParaRPr lang="en-US" sz="3600" dirty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103531"/>
                <a:ext cx="8305800" cy="6432530"/>
              </a:xfrm>
              <a:prstGeom prst="rect">
                <a:avLst/>
              </a:prstGeom>
              <a:blipFill rotWithShape="1">
                <a:blip r:embed="rId2"/>
                <a:stretch>
                  <a:fillRect l="-2201" t="-1422" b="-2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653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611</TotalTime>
  <Words>1246</Words>
  <Application>Microsoft Office PowerPoint</Application>
  <PresentationFormat>On-screen Show (4:3)</PresentationFormat>
  <Paragraphs>118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Civic</vt:lpstr>
      <vt:lpstr>Packager Shell Object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</dc:creator>
  <cp:lastModifiedBy>new</cp:lastModifiedBy>
  <cp:revision>79</cp:revision>
  <dcterms:created xsi:type="dcterms:W3CDTF">2006-08-16T00:00:00Z</dcterms:created>
  <dcterms:modified xsi:type="dcterms:W3CDTF">2020-04-10T05:00:13Z</dcterms:modified>
</cp:coreProperties>
</file>