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12" r:id="rId2"/>
    <p:sldId id="293" r:id="rId3"/>
    <p:sldId id="259" r:id="rId4"/>
    <p:sldId id="343" r:id="rId5"/>
    <p:sldId id="261" r:id="rId6"/>
    <p:sldId id="332" r:id="rId7"/>
    <p:sldId id="336" r:id="rId8"/>
    <p:sldId id="263" r:id="rId9"/>
    <p:sldId id="353" r:id="rId10"/>
    <p:sldId id="354" r:id="rId11"/>
    <p:sldId id="355" r:id="rId12"/>
    <p:sldId id="356" r:id="rId13"/>
    <p:sldId id="268" r:id="rId14"/>
    <p:sldId id="272" r:id="rId15"/>
    <p:sldId id="348" r:id="rId16"/>
    <p:sldId id="265" r:id="rId17"/>
    <p:sldId id="269" r:id="rId18"/>
    <p:sldId id="346" r:id="rId19"/>
    <p:sldId id="270" r:id="rId20"/>
    <p:sldId id="335" r:id="rId21"/>
    <p:sldId id="26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21" autoAdjust="0"/>
    <p:restoredTop sz="94660"/>
  </p:normalViewPr>
  <p:slideViewPr>
    <p:cSldViewPr>
      <p:cViewPr varScale="1">
        <p:scale>
          <a:sx n="70" d="100"/>
          <a:sy n="70" d="100"/>
        </p:scale>
        <p:origin x="12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4-24T14:36:31.191" idx="1">
    <p:pos x="10" y="10"/>
    <p:text/>
    <p:extLst>
      <p:ext uri="{C676402C-5697-4E1C-873F-D02D1690AC5C}">
        <p15:threadingInfo xmlns:p15="http://schemas.microsoft.com/office/powerpoint/2012/main" timeZoneBias="-3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77B3B-0F44-48D4-AC54-4E498B7E1A4F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B22B1-201B-4C14-89C5-AEF5549E3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780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63513-8442-4917-97EA-A62CB1ED5F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843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BBC117-9E8B-4302-B963-5CEB8C6048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8544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200" baseline="30000" dirty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student will ask Questions 2</a:t>
            </a:r>
            <a:r>
              <a:rPr lang="en-US" sz="1200" baseline="30000" dirty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student will give Answer.</a:t>
            </a:r>
          </a:p>
          <a:p>
            <a:pPr algn="ctr"/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Teacher will observe the class.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B22B1-201B-4C14-89C5-AEF5549E3FB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457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18" Type="http://schemas.openxmlformats.org/officeDocument/2006/relationships/image" Target="../media/image6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029925E-B6E5-4953-B29E-BFDF23C87E1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9266" y="5867399"/>
            <a:ext cx="3509184" cy="9906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C0D71F-8FDA-4A1D-92A2-AC6CA20E8A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7408" y="5943599"/>
            <a:ext cx="3509184" cy="9144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B8A0F3D-ACF9-4FB5-9AFF-5A27DE6DDBE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3602" y="6095637"/>
            <a:ext cx="3509184" cy="7623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0CC962C-F5E1-4E65-B210-49D4F0B1B4A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632578"/>
            <a:ext cx="5543551" cy="1809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5D0D5BC-69C2-418F-BC96-D5E44C30E94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7" y="6219825"/>
            <a:ext cx="5543551" cy="18097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DB29067-D3FC-425B-9362-7306B25E89B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788181" y="3280706"/>
            <a:ext cx="5968042" cy="194833"/>
          </a:xfrm>
          <a:prstGeom prst="rect">
            <a:avLst/>
          </a:prstGeom>
        </p:spPr>
      </p:pic>
      <p:sp>
        <p:nvSpPr>
          <p:cNvPr id="21" name="Action Button: Home 18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66448AD6-B939-40DD-94D1-04DC2E3D84E1}"/>
              </a:ext>
            </a:extLst>
          </p:cNvPr>
          <p:cNvSpPr/>
          <p:nvPr userDrawn="1"/>
        </p:nvSpPr>
        <p:spPr>
          <a:xfrm>
            <a:off x="-6388" y="10477"/>
            <a:ext cx="732627" cy="519496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7E6405A-2EA6-47CC-A867-CD12D8B56C30}"/>
              </a:ext>
            </a:extLst>
          </p:cNvPr>
          <p:cNvGrpSpPr/>
          <p:nvPr userDrawn="1"/>
        </p:nvGrpSpPr>
        <p:grpSpPr>
          <a:xfrm>
            <a:off x="9144000" y="6095637"/>
            <a:ext cx="13050791" cy="1067163"/>
            <a:chOff x="3035629" y="3790288"/>
            <a:chExt cx="15240146" cy="47852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233290B-0332-4701-86FF-972DDFCC6C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5629" y="3790288"/>
              <a:ext cx="1214693" cy="47852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2E55137-6000-4A56-B9D7-E3A45206150B}"/>
                </a:ext>
              </a:extLst>
            </p:cNvPr>
            <p:cNvSpPr txBox="1"/>
            <p:nvPr userDrawn="1"/>
          </p:nvSpPr>
          <p:spPr>
            <a:xfrm>
              <a:off x="4305436" y="3939844"/>
              <a:ext cx="13970339" cy="179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Dewan Rezaul Hassan, Assistant Teacher,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Baropakhia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Rothindrapara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GPS,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Delduar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, Tangail.</a:t>
              </a:r>
              <a:endParaRPr lang="en-US" sz="135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D726FCB9-0816-431C-9849-81D1C7738E4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43751" y="3209278"/>
            <a:ext cx="6234649" cy="20353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B40368D-214E-46A7-A54B-92889D1F31F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858" y="0"/>
            <a:ext cx="2743200" cy="298195"/>
          </a:xfrm>
          <a:prstGeom prst="rect">
            <a:avLst/>
          </a:prstGeom>
        </p:spPr>
      </p:pic>
      <p:sp>
        <p:nvSpPr>
          <p:cNvPr id="25" name="Action Button: Forward or Next 20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EACB70FB-2473-4DFD-86D8-CD4A751498C3}"/>
              </a:ext>
            </a:extLst>
          </p:cNvPr>
          <p:cNvSpPr/>
          <p:nvPr userDrawn="1"/>
        </p:nvSpPr>
        <p:spPr>
          <a:xfrm flipH="1" flipV="1">
            <a:off x="9095" y="6356350"/>
            <a:ext cx="504000" cy="525339"/>
          </a:xfrm>
          <a:prstGeom prst="actionButtonForwardNex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Action Button: Forward or Next 1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6988A33-8E06-41DE-8804-C8CD1B739C53}"/>
              </a:ext>
            </a:extLst>
          </p:cNvPr>
          <p:cNvSpPr/>
          <p:nvPr userDrawn="1"/>
        </p:nvSpPr>
        <p:spPr>
          <a:xfrm>
            <a:off x="8587207" y="6356350"/>
            <a:ext cx="540000" cy="494106"/>
          </a:xfrm>
          <a:prstGeom prst="actionButtonForwardNext">
            <a:avLst/>
          </a:prstGeom>
          <a:pattFill prst="lgConfetti">
            <a:fgClr>
              <a:schemeClr val="bg2">
                <a:lumMod val="75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F96802A-7EDD-4937-9E1C-EAED773633EC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7205" y="5421173"/>
            <a:ext cx="720835" cy="154326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E0AE566-63DD-407C-91BC-117092D52801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977" y="6219825"/>
            <a:ext cx="1083190" cy="67093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E34657C-B3A4-46C2-8332-1B952E2F4B9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40" y="0"/>
            <a:ext cx="2743200" cy="29819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03E367E-F44B-4F90-A864-3E738B16199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747" y="0"/>
            <a:ext cx="2743200" cy="29819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6C8DEDA-BDFD-47B8-A5A6-918E4A2E2D6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350" y="6147637"/>
            <a:ext cx="2743200" cy="29819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4F91ACF-DAE4-410D-9131-AF1680E1DC26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23876" y="5429293"/>
            <a:ext cx="720835" cy="15432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333E-6 L -2.42187 3.33333E-6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0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ngimg.com/download/50478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pngimg.com/download/2004" TargetMode="Externa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50331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ixabay.com/en/little-girl-cute-doll-child-little-1279535/" TargetMode="Externa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egg-png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pngimg.com/download/18778" TargetMode="Externa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Cat_blinking.gif" TargetMode="External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esirantsnraves.com/2015/04/16/alphabet-soup-the-abcs-of-pakistani-dramas-vi/" TargetMode="External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Relationship Id="rId6" Type="http://schemas.openxmlformats.org/officeDocument/2006/relationships/comments" Target="../comments/comment1.xml"/><Relationship Id="rId5" Type="http://schemas.openxmlformats.org/officeDocument/2006/relationships/hyperlink" Target="https://commons.wikimedia.org/wiki/File:Not_Animated_latin_letter_B_upper_case_SVG.svg" TargetMode="Externa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28463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openclipart.org/detail/172332" TargetMode="Externa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141" y="990600"/>
            <a:ext cx="7614175" cy="451281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 defTabSz="514350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Stay at home </a:t>
            </a:r>
          </a:p>
          <a:p>
            <a:pPr algn="ctr" defTabSz="514350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&amp; </a:t>
            </a:r>
          </a:p>
          <a:p>
            <a:pPr algn="ctr" defTabSz="514350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save your life</a:t>
            </a:r>
          </a:p>
          <a:p>
            <a:pPr algn="ctr" defTabSz="514350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form being effected </a:t>
            </a:r>
          </a:p>
          <a:p>
            <a:pPr algn="ctr" defTabSz="514350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covid-19 virus.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.</a:t>
            </a:r>
          </a:p>
          <a:p>
            <a:pPr algn="ctr" defTabSz="514350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How are you? </a:t>
            </a:r>
          </a:p>
          <a:p>
            <a:pPr algn="ctr" defTabSz="514350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D</a:t>
            </a:r>
            <a:r>
              <a:rPr lang="en-US" sz="5400" b="1">
                <a:ln w="22225">
                  <a:solidFill>
                    <a:schemeClr val="accent2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ear 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students.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662DE3-706B-45ED-9C4F-B86D34D11B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37142"/>
            <a:ext cx="1697292" cy="14059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4A9616-9FCC-4FFD-9168-117205EC68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537142"/>
            <a:ext cx="1285719" cy="14059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5178381" y="439547"/>
            <a:ext cx="2135063" cy="185693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13ABC22-6F85-4E40-BCE8-CB1489D8DBA2}"/>
              </a:ext>
            </a:extLst>
          </p:cNvPr>
          <p:cNvSpPr/>
          <p:nvPr/>
        </p:nvSpPr>
        <p:spPr>
          <a:xfrm>
            <a:off x="3657600" y="1960189"/>
            <a:ext cx="1577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Cat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60B8BD-3A71-4BA7-ACF3-70FFCB3FB33D}"/>
              </a:ext>
            </a:extLst>
          </p:cNvPr>
          <p:cNvSpPr txBox="1"/>
          <p:nvPr/>
        </p:nvSpPr>
        <p:spPr>
          <a:xfrm>
            <a:off x="521060" y="1025331"/>
            <a:ext cx="32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What is this?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FD337F-9372-4E0F-932D-719A68517232}"/>
              </a:ext>
            </a:extLst>
          </p:cNvPr>
          <p:cNvSpPr/>
          <p:nvPr/>
        </p:nvSpPr>
        <p:spPr>
          <a:xfrm>
            <a:off x="6956716" y="1939731"/>
            <a:ext cx="15776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/>
              <a:t>cat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7BA09F-135D-4C9D-91FA-DFFB3D80BAF4}"/>
              </a:ext>
            </a:extLst>
          </p:cNvPr>
          <p:cNvSpPr/>
          <p:nvPr/>
        </p:nvSpPr>
        <p:spPr>
          <a:xfrm>
            <a:off x="3962400" y="1988403"/>
            <a:ext cx="5211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/>
              <a:t>C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82E10E-1479-4E6F-AC35-737FBA071E81}"/>
              </a:ext>
            </a:extLst>
          </p:cNvPr>
          <p:cNvSpPr/>
          <p:nvPr/>
        </p:nvSpPr>
        <p:spPr>
          <a:xfrm>
            <a:off x="7313444" y="1939731"/>
            <a:ext cx="4589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/>
              <a:t>c</a:t>
            </a:r>
            <a:endParaRPr lang="en-US" sz="4400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E430C247-8946-4556-B93D-EE73B2B4E5BD}"/>
              </a:ext>
            </a:extLst>
          </p:cNvPr>
          <p:cNvSpPr/>
          <p:nvPr/>
        </p:nvSpPr>
        <p:spPr>
          <a:xfrm>
            <a:off x="3721460" y="1186171"/>
            <a:ext cx="1383940" cy="49293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C53C0B2-BCDA-4A09-A07F-3263D6B89E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5186536" y="2990260"/>
            <a:ext cx="2356386" cy="235638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1CA7C6C-022E-4048-B8A0-01B8FEC1FAF8}"/>
              </a:ext>
            </a:extLst>
          </p:cNvPr>
          <p:cNvSpPr/>
          <p:nvPr/>
        </p:nvSpPr>
        <p:spPr>
          <a:xfrm>
            <a:off x="3527716" y="4807803"/>
            <a:ext cx="1577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Cup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1EC0E1-0E52-405C-BC1E-A3F807A439CB}"/>
              </a:ext>
            </a:extLst>
          </p:cNvPr>
          <p:cNvSpPr txBox="1"/>
          <p:nvPr/>
        </p:nvSpPr>
        <p:spPr>
          <a:xfrm>
            <a:off x="457200" y="3844731"/>
            <a:ext cx="32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What is this?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AC7F8A5-3FCB-472D-AC3D-BBFAC6AFB569}"/>
              </a:ext>
            </a:extLst>
          </p:cNvPr>
          <p:cNvSpPr/>
          <p:nvPr/>
        </p:nvSpPr>
        <p:spPr>
          <a:xfrm>
            <a:off x="6843498" y="4759131"/>
            <a:ext cx="15776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/>
              <a:t>cup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F8C03AB-553E-4107-AD61-BBDFAAF4902D}"/>
              </a:ext>
            </a:extLst>
          </p:cNvPr>
          <p:cNvSpPr/>
          <p:nvPr/>
        </p:nvSpPr>
        <p:spPr>
          <a:xfrm>
            <a:off x="3721460" y="4807803"/>
            <a:ext cx="5286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/>
              <a:t>C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15477F4-43F1-4278-9DE6-992566D81053}"/>
              </a:ext>
            </a:extLst>
          </p:cNvPr>
          <p:cNvSpPr/>
          <p:nvPr/>
        </p:nvSpPr>
        <p:spPr>
          <a:xfrm>
            <a:off x="7125398" y="4759131"/>
            <a:ext cx="4589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/>
              <a:t>c</a:t>
            </a:r>
            <a:endParaRPr lang="en-US" sz="4400" dirty="0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631E1BD7-D8BB-462A-AE45-9C487FF35035}"/>
              </a:ext>
            </a:extLst>
          </p:cNvPr>
          <p:cNvSpPr/>
          <p:nvPr/>
        </p:nvSpPr>
        <p:spPr>
          <a:xfrm>
            <a:off x="3657600" y="4005571"/>
            <a:ext cx="1383940" cy="49293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87573C1-2906-4FD1-BEE5-267F76558B61}"/>
              </a:ext>
            </a:extLst>
          </p:cNvPr>
          <p:cNvSpPr txBox="1"/>
          <p:nvPr/>
        </p:nvSpPr>
        <p:spPr>
          <a:xfrm>
            <a:off x="875343" y="226841"/>
            <a:ext cx="4490900" cy="467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Look at and say about the pictures</a:t>
            </a:r>
          </a:p>
        </p:txBody>
      </p:sp>
    </p:spTree>
    <p:extLst>
      <p:ext uri="{BB962C8B-B14F-4D97-AF65-F5344CB8AC3E}">
        <p14:creationId xmlns:p14="http://schemas.microsoft.com/office/powerpoint/2010/main" val="412110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0.00972 L 0.20365 0.0840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74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01667 L -0.12483 0.095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0.00973 L 0.20365 0.08403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74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0.01667 L -0.11285 0.09792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42" y="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1" grpId="1"/>
      <p:bldP spid="12" grpId="0"/>
      <p:bldP spid="12" grpId="1"/>
      <p:bldP spid="4" grpId="0" animBg="1"/>
      <p:bldP spid="4" grpId="1" animBg="1"/>
      <p:bldP spid="14" grpId="0"/>
      <p:bldP spid="16" grpId="0"/>
      <p:bldP spid="17" grpId="0"/>
      <p:bldP spid="17" grpId="1"/>
      <p:bldP spid="18" grpId="0"/>
      <p:bldP spid="18" grpId="1"/>
      <p:bldP spid="19" grpId="0" animBg="1"/>
      <p:bldP spid="1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 flipH="1">
            <a:off x="5007527" y="337292"/>
            <a:ext cx="2413516" cy="201779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13ABC22-6F85-4E40-BCE8-CB1489D8DBA2}"/>
              </a:ext>
            </a:extLst>
          </p:cNvPr>
          <p:cNvSpPr/>
          <p:nvPr/>
        </p:nvSpPr>
        <p:spPr>
          <a:xfrm>
            <a:off x="3657600" y="1960189"/>
            <a:ext cx="1577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Dog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60B8BD-3A71-4BA7-ACF3-70FFCB3FB33D}"/>
              </a:ext>
            </a:extLst>
          </p:cNvPr>
          <p:cNvSpPr txBox="1"/>
          <p:nvPr/>
        </p:nvSpPr>
        <p:spPr>
          <a:xfrm>
            <a:off x="521060" y="1025331"/>
            <a:ext cx="32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What is this?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FD337F-9372-4E0F-932D-719A68517232}"/>
              </a:ext>
            </a:extLst>
          </p:cNvPr>
          <p:cNvSpPr/>
          <p:nvPr/>
        </p:nvSpPr>
        <p:spPr>
          <a:xfrm>
            <a:off x="6956716" y="1939731"/>
            <a:ext cx="15776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/>
              <a:t>dog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7BA09F-135D-4C9D-91FA-DFFB3D80BAF4}"/>
              </a:ext>
            </a:extLst>
          </p:cNvPr>
          <p:cNvSpPr/>
          <p:nvPr/>
        </p:nvSpPr>
        <p:spPr>
          <a:xfrm>
            <a:off x="3864597" y="1960188"/>
            <a:ext cx="5211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/>
              <a:t>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82E10E-1479-4E6F-AC35-737FBA071E81}"/>
              </a:ext>
            </a:extLst>
          </p:cNvPr>
          <p:cNvSpPr/>
          <p:nvPr/>
        </p:nvSpPr>
        <p:spPr>
          <a:xfrm>
            <a:off x="7239000" y="1939731"/>
            <a:ext cx="4589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/>
              <a:t>d</a:t>
            </a:r>
            <a:endParaRPr lang="en-US" sz="4400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E430C247-8946-4556-B93D-EE73B2B4E5BD}"/>
              </a:ext>
            </a:extLst>
          </p:cNvPr>
          <p:cNvSpPr/>
          <p:nvPr/>
        </p:nvSpPr>
        <p:spPr>
          <a:xfrm>
            <a:off x="3721460" y="1186171"/>
            <a:ext cx="1383940" cy="49293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C53C0B2-BCDA-4A09-A07F-3263D6B89E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5007527" y="3240711"/>
            <a:ext cx="2310567" cy="235638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1CA7C6C-022E-4048-B8A0-01B8FEC1FAF8}"/>
              </a:ext>
            </a:extLst>
          </p:cNvPr>
          <p:cNvSpPr/>
          <p:nvPr/>
        </p:nvSpPr>
        <p:spPr>
          <a:xfrm>
            <a:off x="3527716" y="4807803"/>
            <a:ext cx="1577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Doll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1EC0E1-0E52-405C-BC1E-A3F807A439CB}"/>
              </a:ext>
            </a:extLst>
          </p:cNvPr>
          <p:cNvSpPr txBox="1"/>
          <p:nvPr/>
        </p:nvSpPr>
        <p:spPr>
          <a:xfrm>
            <a:off x="457200" y="3844731"/>
            <a:ext cx="32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What is this?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AC7F8A5-3FCB-472D-AC3D-BBFAC6AFB569}"/>
              </a:ext>
            </a:extLst>
          </p:cNvPr>
          <p:cNvSpPr/>
          <p:nvPr/>
        </p:nvSpPr>
        <p:spPr>
          <a:xfrm>
            <a:off x="6843498" y="4759131"/>
            <a:ext cx="15776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/>
              <a:t>doll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F8C03AB-553E-4107-AD61-BBDFAAF4902D}"/>
              </a:ext>
            </a:extLst>
          </p:cNvPr>
          <p:cNvSpPr/>
          <p:nvPr/>
        </p:nvSpPr>
        <p:spPr>
          <a:xfrm>
            <a:off x="3721460" y="4807803"/>
            <a:ext cx="5286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/>
              <a:t>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15477F4-43F1-4278-9DE6-992566D81053}"/>
              </a:ext>
            </a:extLst>
          </p:cNvPr>
          <p:cNvSpPr/>
          <p:nvPr/>
        </p:nvSpPr>
        <p:spPr>
          <a:xfrm>
            <a:off x="7125398" y="4759131"/>
            <a:ext cx="4589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/>
              <a:t>d</a:t>
            </a:r>
            <a:endParaRPr lang="en-US" sz="4400" dirty="0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631E1BD7-D8BB-462A-AE45-9C487FF35035}"/>
              </a:ext>
            </a:extLst>
          </p:cNvPr>
          <p:cNvSpPr/>
          <p:nvPr/>
        </p:nvSpPr>
        <p:spPr>
          <a:xfrm>
            <a:off x="3657600" y="4005571"/>
            <a:ext cx="1383940" cy="49293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7974BC7-0147-4C0D-81BE-FE3AD9A22ED9}"/>
              </a:ext>
            </a:extLst>
          </p:cNvPr>
          <p:cNvSpPr txBox="1"/>
          <p:nvPr/>
        </p:nvSpPr>
        <p:spPr>
          <a:xfrm>
            <a:off x="875343" y="226841"/>
            <a:ext cx="4490900" cy="467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Look at and say about the pictures</a:t>
            </a:r>
          </a:p>
        </p:txBody>
      </p:sp>
    </p:spTree>
    <p:extLst>
      <p:ext uri="{BB962C8B-B14F-4D97-AF65-F5344CB8AC3E}">
        <p14:creationId xmlns:p14="http://schemas.microsoft.com/office/powerpoint/2010/main" val="342874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0972 L 0.20365 0.0840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74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1667 L -0.12483 0.095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0.00973 L 0.20365 0.08403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74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0.01667 L -0.11285 0.09792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42" y="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1" grpId="1"/>
      <p:bldP spid="12" grpId="0"/>
      <p:bldP spid="12" grpId="1"/>
      <p:bldP spid="4" grpId="0" animBg="1"/>
      <p:bldP spid="4" grpId="1" animBg="1"/>
      <p:bldP spid="14" grpId="0"/>
      <p:bldP spid="16" grpId="0"/>
      <p:bldP spid="17" grpId="0"/>
      <p:bldP spid="17" grpId="1"/>
      <p:bldP spid="18" grpId="0"/>
      <p:bldP spid="18" grpId="1"/>
      <p:bldP spid="19" grpId="0" animBg="1"/>
      <p:bldP spid="1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5334398" y="199694"/>
            <a:ext cx="1759902" cy="239986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13ABC22-6F85-4E40-BCE8-CB1489D8DBA2}"/>
              </a:ext>
            </a:extLst>
          </p:cNvPr>
          <p:cNvSpPr/>
          <p:nvPr/>
        </p:nvSpPr>
        <p:spPr>
          <a:xfrm>
            <a:off x="3657600" y="1960189"/>
            <a:ext cx="1577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Egg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60B8BD-3A71-4BA7-ACF3-70FFCB3FB33D}"/>
              </a:ext>
            </a:extLst>
          </p:cNvPr>
          <p:cNvSpPr txBox="1"/>
          <p:nvPr/>
        </p:nvSpPr>
        <p:spPr>
          <a:xfrm>
            <a:off x="521060" y="1025331"/>
            <a:ext cx="32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What is this?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FD337F-9372-4E0F-932D-719A68517232}"/>
              </a:ext>
            </a:extLst>
          </p:cNvPr>
          <p:cNvSpPr/>
          <p:nvPr/>
        </p:nvSpPr>
        <p:spPr>
          <a:xfrm>
            <a:off x="6956716" y="1939731"/>
            <a:ext cx="15776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/>
              <a:t>egg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7BA09F-135D-4C9D-91FA-DFFB3D80BAF4}"/>
              </a:ext>
            </a:extLst>
          </p:cNvPr>
          <p:cNvSpPr/>
          <p:nvPr/>
        </p:nvSpPr>
        <p:spPr>
          <a:xfrm>
            <a:off x="3898490" y="1960188"/>
            <a:ext cx="5211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/>
              <a:t>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82E10E-1479-4E6F-AC35-737FBA071E81}"/>
              </a:ext>
            </a:extLst>
          </p:cNvPr>
          <p:cNvSpPr/>
          <p:nvPr/>
        </p:nvSpPr>
        <p:spPr>
          <a:xfrm>
            <a:off x="7239000" y="1939731"/>
            <a:ext cx="4589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/>
              <a:t>e</a:t>
            </a:r>
            <a:endParaRPr lang="en-US" sz="4400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E430C247-8946-4556-B93D-EE73B2B4E5BD}"/>
              </a:ext>
            </a:extLst>
          </p:cNvPr>
          <p:cNvSpPr/>
          <p:nvPr/>
        </p:nvSpPr>
        <p:spPr>
          <a:xfrm>
            <a:off x="3721460" y="1186171"/>
            <a:ext cx="1383940" cy="49293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C53C0B2-BCDA-4A09-A07F-3263D6B89E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6300792" y="3062929"/>
            <a:ext cx="2657200" cy="188528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1CA7C6C-022E-4048-B8A0-01B8FEC1FAF8}"/>
              </a:ext>
            </a:extLst>
          </p:cNvPr>
          <p:cNvSpPr/>
          <p:nvPr/>
        </p:nvSpPr>
        <p:spPr>
          <a:xfrm>
            <a:off x="2971800" y="4807803"/>
            <a:ext cx="265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Elephant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1EC0E1-0E52-405C-BC1E-A3F807A439CB}"/>
              </a:ext>
            </a:extLst>
          </p:cNvPr>
          <p:cNvSpPr txBox="1"/>
          <p:nvPr/>
        </p:nvSpPr>
        <p:spPr>
          <a:xfrm>
            <a:off x="457200" y="3844731"/>
            <a:ext cx="32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What is this?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AC7F8A5-3FCB-472D-AC3D-BBFAC6AFB569}"/>
              </a:ext>
            </a:extLst>
          </p:cNvPr>
          <p:cNvSpPr/>
          <p:nvPr/>
        </p:nvSpPr>
        <p:spPr>
          <a:xfrm>
            <a:off x="6300792" y="4759131"/>
            <a:ext cx="23860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/>
              <a:t>elephant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F8C03AB-553E-4107-AD61-BBDFAAF4902D}"/>
              </a:ext>
            </a:extLst>
          </p:cNvPr>
          <p:cNvSpPr/>
          <p:nvPr/>
        </p:nvSpPr>
        <p:spPr>
          <a:xfrm>
            <a:off x="3109219" y="4807802"/>
            <a:ext cx="5286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/>
              <a:t>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15477F4-43F1-4278-9DE6-992566D81053}"/>
              </a:ext>
            </a:extLst>
          </p:cNvPr>
          <p:cNvSpPr/>
          <p:nvPr/>
        </p:nvSpPr>
        <p:spPr>
          <a:xfrm>
            <a:off x="6395104" y="4759130"/>
            <a:ext cx="4589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/>
              <a:t>e</a:t>
            </a:r>
            <a:endParaRPr lang="en-US" sz="4400" dirty="0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631E1BD7-D8BB-462A-AE45-9C487FF35035}"/>
              </a:ext>
            </a:extLst>
          </p:cNvPr>
          <p:cNvSpPr/>
          <p:nvPr/>
        </p:nvSpPr>
        <p:spPr>
          <a:xfrm>
            <a:off x="3657600" y="4005571"/>
            <a:ext cx="1383940" cy="49293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1CCFA30-028B-4933-B0EF-F70832D6DBF9}"/>
              </a:ext>
            </a:extLst>
          </p:cNvPr>
          <p:cNvSpPr txBox="1"/>
          <p:nvPr/>
        </p:nvSpPr>
        <p:spPr>
          <a:xfrm>
            <a:off x="875343" y="226841"/>
            <a:ext cx="4490900" cy="467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Look at and say about the pictures</a:t>
            </a:r>
          </a:p>
        </p:txBody>
      </p:sp>
    </p:spTree>
    <p:extLst>
      <p:ext uri="{BB962C8B-B14F-4D97-AF65-F5344CB8AC3E}">
        <p14:creationId xmlns:p14="http://schemas.microsoft.com/office/powerpoint/2010/main" val="347990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.00972 L 0.20365 0.08402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74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1667 L -0.12483 0.095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00973 L 0.20365 0.08403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74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01667 L -0.11285 0.09792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42" y="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1" grpId="1"/>
      <p:bldP spid="12" grpId="0"/>
      <p:bldP spid="12" grpId="1"/>
      <p:bldP spid="4" grpId="0" animBg="1"/>
      <p:bldP spid="4" grpId="1" animBg="1"/>
      <p:bldP spid="14" grpId="0"/>
      <p:bldP spid="16" grpId="0"/>
      <p:bldP spid="17" grpId="0"/>
      <p:bldP spid="17" grpId="1"/>
      <p:bldP spid="18" grpId="0"/>
      <p:bldP spid="18" grpId="1"/>
      <p:bldP spid="19" grpId="0" animBg="1"/>
      <p:bldP spid="1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37718" y="194516"/>
            <a:ext cx="3868563" cy="923330"/>
          </a:xfrm>
          <a:prstGeom prst="plaque">
            <a:avLst>
              <a:gd name="adj" fmla="val 0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dirty="0"/>
              <a:t>Group Work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5065" y="1800092"/>
            <a:ext cx="1409124" cy="1429464"/>
          </a:xfrm>
          <a:prstGeom prst="plaque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23130" y="1765606"/>
            <a:ext cx="1410418" cy="1320165"/>
          </a:xfrm>
          <a:prstGeom prst="plaque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Bb</a:t>
            </a:r>
          </a:p>
        </p:txBody>
      </p:sp>
      <p:sp>
        <p:nvSpPr>
          <p:cNvPr id="6" name="TextBox 5"/>
          <p:cNvSpPr txBox="1"/>
          <p:nvPr/>
        </p:nvSpPr>
        <p:spPr>
          <a:xfrm flipH="1">
            <a:off x="4000459" y="1763851"/>
            <a:ext cx="1242203" cy="1300520"/>
          </a:xfrm>
          <a:prstGeom prst="plaque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55641" y="1795895"/>
            <a:ext cx="1384538" cy="1320165"/>
          </a:xfrm>
          <a:prstGeom prst="plaque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Dd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23799" y="1842062"/>
            <a:ext cx="1216323" cy="1300520"/>
          </a:xfrm>
          <a:prstGeom prst="plaque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Ee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740" y="4830165"/>
            <a:ext cx="1345297" cy="10823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524" y="4971894"/>
            <a:ext cx="1495262" cy="9406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611" y="4820042"/>
            <a:ext cx="1207666" cy="10823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458" y="4830167"/>
            <a:ext cx="1682708" cy="10823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49" y="4975563"/>
            <a:ext cx="1391240" cy="9406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3C3C637-F6EE-456B-8741-5C0127A58DB9}"/>
              </a:ext>
            </a:extLst>
          </p:cNvPr>
          <p:cNvSpPr txBox="1"/>
          <p:nvPr/>
        </p:nvSpPr>
        <p:spPr>
          <a:xfrm>
            <a:off x="1659973" y="1117846"/>
            <a:ext cx="5923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/>
              <a:t>Match letters with the pictures </a:t>
            </a: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DDA4945B-01D6-4487-AC54-3057D121F90B}"/>
              </a:ext>
            </a:extLst>
          </p:cNvPr>
          <p:cNvSpPr/>
          <p:nvPr/>
        </p:nvSpPr>
        <p:spPr>
          <a:xfrm>
            <a:off x="877132" y="3331943"/>
            <a:ext cx="707105" cy="1639951"/>
          </a:xfrm>
          <a:prstGeom prst="downArrow">
            <a:avLst>
              <a:gd name="adj1" fmla="val 50000"/>
              <a:gd name="adj2" fmla="val 60429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838A479A-4E94-4348-AF68-B649903860D5}"/>
              </a:ext>
            </a:extLst>
          </p:cNvPr>
          <p:cNvSpPr/>
          <p:nvPr/>
        </p:nvSpPr>
        <p:spPr>
          <a:xfrm rot="18251136">
            <a:off x="4620123" y="2205210"/>
            <a:ext cx="707105" cy="3278940"/>
          </a:xfrm>
          <a:prstGeom prst="down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DAF278DA-0B6F-405C-A464-B0ED875BC768}"/>
              </a:ext>
            </a:extLst>
          </p:cNvPr>
          <p:cNvSpPr/>
          <p:nvPr/>
        </p:nvSpPr>
        <p:spPr>
          <a:xfrm rot="2783007">
            <a:off x="3585818" y="2846134"/>
            <a:ext cx="707105" cy="2430429"/>
          </a:xfrm>
          <a:prstGeom prst="down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DF819565-7EDD-4AEE-B422-2C1938CDEF4E}"/>
              </a:ext>
            </a:extLst>
          </p:cNvPr>
          <p:cNvSpPr/>
          <p:nvPr/>
        </p:nvSpPr>
        <p:spPr>
          <a:xfrm rot="18593489">
            <a:off x="6826974" y="2874953"/>
            <a:ext cx="707105" cy="2215781"/>
          </a:xfrm>
          <a:prstGeom prst="down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00549F09-36B3-4C50-AEF2-9A3F2F589388}"/>
              </a:ext>
            </a:extLst>
          </p:cNvPr>
          <p:cNvSpPr/>
          <p:nvPr/>
        </p:nvSpPr>
        <p:spPr>
          <a:xfrm rot="3117104">
            <a:off x="6020842" y="2483938"/>
            <a:ext cx="707105" cy="2978347"/>
          </a:xfrm>
          <a:prstGeom prst="down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659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0"/>
                            </p:stCondLst>
                            <p:childTnLst>
                              <p:par>
                                <p:cTn id="9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0"/>
                            </p:stCondLst>
                            <p:childTnLst>
                              <p:par>
                                <p:cTn id="10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1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0"/>
                            </p:stCondLst>
                            <p:childTnLst>
                              <p:par>
                                <p:cTn id="12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0"/>
                            </p:stCondLst>
                            <p:childTnLst>
                              <p:par>
                                <p:cTn id="13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14" grpId="0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905000"/>
            <a:ext cx="6934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Teacher practice with students in the classroom.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Teacher ask students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Students reply.</a:t>
            </a:r>
          </a:p>
        </p:txBody>
      </p:sp>
    </p:spTree>
    <p:extLst>
      <p:ext uri="{BB962C8B-B14F-4D97-AF65-F5344CB8AC3E}">
        <p14:creationId xmlns:p14="http://schemas.microsoft.com/office/powerpoint/2010/main" val="179079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32142" y="393765"/>
            <a:ext cx="2540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Pair work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9000" y="5229897"/>
            <a:ext cx="3019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One more times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DDD9F1-1523-48D3-BB3B-D6CB6E544A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6" t="19275" r="50000" b="4324"/>
          <a:stretch/>
        </p:blipFill>
        <p:spPr>
          <a:xfrm flipH="1">
            <a:off x="722463" y="2413801"/>
            <a:ext cx="1483772" cy="18712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8FD5B56-7A6E-4CEA-8742-C117448B00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42" t="11760" r="22029" b="25929"/>
          <a:stretch/>
        </p:blipFill>
        <p:spPr>
          <a:xfrm flipH="1">
            <a:off x="2209473" y="2362200"/>
            <a:ext cx="1411779" cy="19228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BE4FBD79-5A36-40A6-9B07-F72D3F7EA385}"/>
              </a:ext>
            </a:extLst>
          </p:cNvPr>
          <p:cNvSpPr txBox="1"/>
          <p:nvPr/>
        </p:nvSpPr>
        <p:spPr>
          <a:xfrm>
            <a:off x="1731268" y="4707552"/>
            <a:ext cx="5681464" cy="528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3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Say the pictures, words &amp; letters.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3D2D90-EEA4-4E95-BDCD-CB7B0DE111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343" y="2335206"/>
            <a:ext cx="1689162" cy="19214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2AD236-22CA-4BA5-A134-A37BCFAAC6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505" y="2362200"/>
            <a:ext cx="1946081" cy="19398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29048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8" grpId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890081"/>
            <a:ext cx="505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Ø"/>
            </a:pP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Pair work:</a:t>
            </a:r>
          </a:p>
        </p:txBody>
      </p:sp>
      <p:sp>
        <p:nvSpPr>
          <p:cNvPr id="3" name="Rectangle 2"/>
          <p:cNvSpPr/>
          <p:nvPr/>
        </p:nvSpPr>
        <p:spPr>
          <a:xfrm>
            <a:off x="2438400" y="2133600"/>
            <a:ext cx="5257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Ø"/>
            </a:pP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Practice in pair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8568" y="186901"/>
            <a:ext cx="4398458" cy="1093619"/>
          </a:xfrm>
          <a:prstGeom prst="hexagon">
            <a:avLst>
              <a:gd name="adj" fmla="val 33279"/>
              <a:gd name="vf" fmla="val 115470"/>
            </a:avLst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950" dirty="0">
                <a:solidFill>
                  <a:schemeClr val="tx1"/>
                </a:solidFill>
              </a:rPr>
              <a:t>Evaluation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56" y="2068203"/>
            <a:ext cx="1463040" cy="1347019"/>
          </a:xfrm>
          <a:prstGeom prst="roundRect">
            <a:avLst>
              <a:gd name="adj" fmla="val 21686"/>
            </a:avLst>
          </a:prstGeom>
          <a:solidFill>
            <a:srgbClr val="FFFFFF"/>
          </a:solidFill>
          <a:ln w="76200" cap="sq">
            <a:solidFill>
              <a:schemeClr val="accent4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467" y="2090534"/>
            <a:ext cx="1463040" cy="1347019"/>
          </a:xfrm>
          <a:prstGeom prst="roundRect">
            <a:avLst>
              <a:gd name="adj" fmla="val 25728"/>
            </a:avLst>
          </a:prstGeom>
          <a:solidFill>
            <a:srgbClr val="FFFFFF"/>
          </a:solidFill>
          <a:ln w="76200" cap="sq">
            <a:solidFill>
              <a:schemeClr val="accent4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978" y="2104105"/>
            <a:ext cx="1463040" cy="1347018"/>
          </a:xfrm>
          <a:prstGeom prst="roundRect">
            <a:avLst>
              <a:gd name="adj" fmla="val 28423"/>
            </a:avLst>
          </a:prstGeom>
          <a:solidFill>
            <a:srgbClr val="FFFFFF"/>
          </a:solidFill>
          <a:ln w="76200" cap="sq">
            <a:solidFill>
              <a:schemeClr val="accent4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489" y="2036604"/>
            <a:ext cx="1463040" cy="1410218"/>
          </a:xfrm>
          <a:prstGeom prst="roundRect">
            <a:avLst>
              <a:gd name="adj" fmla="val 26049"/>
            </a:avLst>
          </a:prstGeom>
          <a:solidFill>
            <a:srgbClr val="FFFFFF"/>
          </a:solidFill>
          <a:ln w="76200" cap="sq">
            <a:solidFill>
              <a:schemeClr val="accent4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458" y="2052440"/>
            <a:ext cx="1463040" cy="1378544"/>
          </a:xfrm>
          <a:prstGeom prst="roundRect">
            <a:avLst>
              <a:gd name="adj" fmla="val 26552"/>
            </a:avLst>
          </a:prstGeom>
          <a:solidFill>
            <a:srgbClr val="FFFFFF"/>
          </a:solidFill>
          <a:ln w="76200" cap="sq">
            <a:solidFill>
              <a:schemeClr val="accent4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79602" y="4585451"/>
            <a:ext cx="1587293" cy="1200998"/>
          </a:xfrm>
          <a:prstGeom prst="hexagon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950" dirty="0">
                <a:solidFill>
                  <a:schemeClr val="tx1"/>
                </a:solidFill>
              </a:rPr>
              <a:t>Aa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71852" y="4585451"/>
            <a:ext cx="1670400" cy="1184478"/>
          </a:xfrm>
          <a:prstGeom prst="hexagon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950" dirty="0">
                <a:solidFill>
                  <a:schemeClr val="tx1"/>
                </a:solidFill>
              </a:rPr>
              <a:t>Bb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3750069" y="4585451"/>
            <a:ext cx="1541130" cy="1275338"/>
          </a:xfrm>
          <a:prstGeom prst="hexagon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950" dirty="0">
                <a:solidFill>
                  <a:schemeClr val="tx1"/>
                </a:solidFill>
              </a:rPr>
              <a:t>Cc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5243801" y="4585451"/>
            <a:ext cx="1541130" cy="1225778"/>
          </a:xfrm>
          <a:prstGeom prst="hexagon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950" dirty="0" err="1">
                <a:solidFill>
                  <a:schemeClr val="tx1"/>
                </a:solidFill>
              </a:rPr>
              <a:t>Dd</a:t>
            </a:r>
            <a:endParaRPr lang="en-US" sz="495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6784931" y="4600337"/>
            <a:ext cx="1787139" cy="1167958"/>
          </a:xfrm>
          <a:prstGeom prst="hexagon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950" dirty="0" err="1">
                <a:solidFill>
                  <a:schemeClr val="tx1"/>
                </a:solidFill>
              </a:rPr>
              <a:t>Ee</a:t>
            </a:r>
            <a:endParaRPr lang="en-US" sz="4950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A62415-016B-40F8-B12C-D588D3AE9412}"/>
              </a:ext>
            </a:extLst>
          </p:cNvPr>
          <p:cNvSpPr txBox="1"/>
          <p:nvPr/>
        </p:nvSpPr>
        <p:spPr>
          <a:xfrm>
            <a:off x="1559047" y="1355600"/>
            <a:ext cx="5923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/>
              <a:t>Match pictures with the letters</a:t>
            </a:r>
          </a:p>
        </p:txBody>
      </p:sp>
    </p:spTree>
    <p:extLst>
      <p:ext uri="{BB962C8B-B14F-4D97-AF65-F5344CB8AC3E}">
        <p14:creationId xmlns:p14="http://schemas.microsoft.com/office/powerpoint/2010/main" val="86315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61284" y="457200"/>
            <a:ext cx="4860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Say the missing letter.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74D9FA-BE93-403C-A75A-0B9CC52850AB}"/>
              </a:ext>
            </a:extLst>
          </p:cNvPr>
          <p:cNvSpPr/>
          <p:nvPr/>
        </p:nvSpPr>
        <p:spPr>
          <a:xfrm>
            <a:off x="2222741" y="3345408"/>
            <a:ext cx="6267903" cy="929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_</a:t>
            </a:r>
            <a:r>
              <a:rPr lang="en-US" sz="5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nt</a:t>
            </a:r>
            <a:r>
              <a:rPr lang="en-US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5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_at      </a:t>
            </a:r>
            <a:r>
              <a:rPr lang="en-US" sz="54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_up </a:t>
            </a:r>
            <a:endParaRPr lang="en-US" sz="5400" dirty="0">
              <a:solidFill>
                <a:srgbClr val="00B05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EC653A-253A-45B9-9247-443882CC9DAB}"/>
              </a:ext>
            </a:extLst>
          </p:cNvPr>
          <p:cNvSpPr/>
          <p:nvPr/>
        </p:nvSpPr>
        <p:spPr>
          <a:xfrm>
            <a:off x="2057400" y="2118815"/>
            <a:ext cx="6267903" cy="929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_</a:t>
            </a:r>
            <a:r>
              <a:rPr lang="en-US" sz="54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ogg</a:t>
            </a:r>
            <a:r>
              <a:rPr lang="en-US" sz="54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5400" b="1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_</a:t>
            </a:r>
            <a:r>
              <a:rPr lang="en-US" sz="5400" b="1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oll</a:t>
            </a:r>
            <a:r>
              <a:rPr lang="en-US" sz="5400" b="1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54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_egg </a:t>
            </a:r>
            <a:endParaRPr lang="en-US" sz="5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229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9272" y="387877"/>
            <a:ext cx="3545456" cy="92333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5400" dirty="0"/>
              <a:t>Home Task</a:t>
            </a:r>
          </a:p>
        </p:txBody>
      </p:sp>
      <p:sp>
        <p:nvSpPr>
          <p:cNvPr id="7" name="Cube 6"/>
          <p:cNvSpPr/>
          <p:nvPr/>
        </p:nvSpPr>
        <p:spPr>
          <a:xfrm rot="10800000" flipH="1" flipV="1">
            <a:off x="673502" y="1524851"/>
            <a:ext cx="1542759" cy="1196266"/>
          </a:xfrm>
          <a:prstGeom prst="cube">
            <a:avLst>
              <a:gd name="adj" fmla="val 28699"/>
            </a:avLst>
          </a:prstGeom>
          <a:solidFill>
            <a:schemeClr val="accent1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Aa</a:t>
            </a:r>
          </a:p>
        </p:txBody>
      </p:sp>
      <p:sp>
        <p:nvSpPr>
          <p:cNvPr id="9" name="Cube 8"/>
          <p:cNvSpPr/>
          <p:nvPr/>
        </p:nvSpPr>
        <p:spPr>
          <a:xfrm>
            <a:off x="1581462" y="2846571"/>
            <a:ext cx="1474996" cy="1318959"/>
          </a:xfrm>
          <a:prstGeom prst="cub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Bb</a:t>
            </a:r>
          </a:p>
        </p:txBody>
      </p:sp>
      <p:sp>
        <p:nvSpPr>
          <p:cNvPr id="11" name="Cube 10"/>
          <p:cNvSpPr/>
          <p:nvPr/>
        </p:nvSpPr>
        <p:spPr>
          <a:xfrm>
            <a:off x="2494472" y="4290984"/>
            <a:ext cx="1474995" cy="1318959"/>
          </a:xfrm>
          <a:prstGeom prst="cube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Cc</a:t>
            </a:r>
          </a:p>
        </p:txBody>
      </p:sp>
      <p:sp>
        <p:nvSpPr>
          <p:cNvPr id="10" name="Cube 9">
            <a:extLst>
              <a:ext uri="{FF2B5EF4-FFF2-40B4-BE49-F238E27FC236}">
                <a16:creationId xmlns:a16="http://schemas.microsoft.com/office/drawing/2014/main" id="{830AAD47-914C-446F-BF04-C73578D82B0C}"/>
              </a:ext>
            </a:extLst>
          </p:cNvPr>
          <p:cNvSpPr/>
          <p:nvPr/>
        </p:nvSpPr>
        <p:spPr>
          <a:xfrm>
            <a:off x="4245077" y="2977856"/>
            <a:ext cx="1474995" cy="1318959"/>
          </a:xfrm>
          <a:prstGeom prst="cub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Dd</a:t>
            </a:r>
          </a:p>
        </p:txBody>
      </p:sp>
      <p:sp>
        <p:nvSpPr>
          <p:cNvPr id="12" name="Cube 11">
            <a:extLst>
              <a:ext uri="{FF2B5EF4-FFF2-40B4-BE49-F238E27FC236}">
                <a16:creationId xmlns:a16="http://schemas.microsoft.com/office/drawing/2014/main" id="{D90350BF-1AF4-4C16-B3DF-24C2E1797B5D}"/>
              </a:ext>
            </a:extLst>
          </p:cNvPr>
          <p:cNvSpPr/>
          <p:nvPr/>
        </p:nvSpPr>
        <p:spPr>
          <a:xfrm>
            <a:off x="5867400" y="1650305"/>
            <a:ext cx="1474995" cy="1196266"/>
          </a:xfrm>
          <a:prstGeom prst="cub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Ee</a:t>
            </a:r>
            <a:endParaRPr lang="en-U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394044-6B89-458A-AAD0-D4F36BB6BCAE}"/>
              </a:ext>
            </a:extLst>
          </p:cNvPr>
          <p:cNvSpPr txBox="1"/>
          <p:nvPr/>
        </p:nvSpPr>
        <p:spPr>
          <a:xfrm>
            <a:off x="3969467" y="4513220"/>
            <a:ext cx="5049171" cy="92333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5400" dirty="0"/>
              <a:t>Write the letters.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CA4706F-CBCA-4346-B37F-5D528B984F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577" y="-169508"/>
            <a:ext cx="2914061" cy="212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02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9" grpId="0" animBg="1"/>
      <p:bldP spid="11" grpId="0" animBg="1"/>
      <p:bldP spid="10" grpId="0" animBg="1"/>
      <p:bldP spid="12" grpId="0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273" y="3257764"/>
            <a:ext cx="722392" cy="251031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76117E-4A7A-4DE7-9ED2-280A1B8BEBEE}"/>
              </a:ext>
            </a:extLst>
          </p:cNvPr>
          <p:cNvSpPr/>
          <p:nvPr/>
        </p:nvSpPr>
        <p:spPr>
          <a:xfrm>
            <a:off x="3158008" y="1073866"/>
            <a:ext cx="3082756" cy="7747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r>
              <a:rPr lang="en-US" sz="4950" dirty="0">
                <a:ln w="0">
                  <a:solidFill>
                    <a:sysClr val="windowText" lastClr="000000"/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cs typeface="NikoshBAN"/>
              </a:rPr>
              <a:t>Identity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39695" y="1585228"/>
            <a:ext cx="1904368" cy="19043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206884" y="2683760"/>
            <a:ext cx="3983181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Dewan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Rezaul Hassan</a:t>
            </a:r>
          </a:p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Baropakhia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Rothindrapara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Govt. Primary School</a:t>
            </a:r>
          </a:p>
          <a:p>
            <a:pPr algn="ctr"/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Delduar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Tangail.</a:t>
            </a:r>
          </a:p>
          <a:p>
            <a:pPr algn="ctr" defTabSz="514350">
              <a:defRPr/>
            </a:pPr>
            <a:r>
              <a:rPr lang="en-US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E-mail:drezaulhassan@gmail.com</a:t>
            </a:r>
            <a:endParaRPr lang="bn-IN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pPr algn="ctr" defTabSz="514350">
              <a:defRPr/>
            </a:pPr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Cell phone# 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01731145063</a:t>
            </a:r>
            <a:endParaRPr lang="en-US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38873" y="2667603"/>
            <a:ext cx="43051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38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Class: Two</a:t>
            </a:r>
          </a:p>
          <a:p>
            <a:r>
              <a:rPr lang="en-US" sz="32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Sub: English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Unit: 1    Lesson: 4(A)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Page # 3 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 title: Alphabet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72621" y="2068754"/>
            <a:ext cx="2005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/>
            <a:r>
              <a:rPr lang="en-US" sz="40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Lesson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35740" y="1996588"/>
            <a:ext cx="2005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/>
            <a:r>
              <a:rPr lang="en-US" sz="4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PMingLiU-ExtB" panose="02020500000000000000" pitchFamily="18" charset="-120"/>
                <a:ea typeface="PMingLiU-ExtB" panose="02020500000000000000" pitchFamily="18" charset="-120"/>
                <a:cs typeface="NikoshBAN" panose="02000000000000000000" pitchFamily="2" charset="0"/>
              </a:rPr>
              <a:t>Teacher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E4BD502-DCDB-45CC-A554-A46B26455F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48800" y="1507298"/>
            <a:ext cx="1524000" cy="202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116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7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63" presetClass="path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2.70833E-6 -3.7037E-7 L 0.26575 -0.11435 " pathEditMode="relative" rAng="0" ptsTypes="AA">
                                      <p:cBhvr>
                                        <p:cTn id="19" dur="1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81" y="-5718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100"/>
                            </p:stCondLst>
                            <p:childTnLst>
                              <p:par>
                                <p:cTn id="2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600"/>
                            </p:stCondLst>
                            <p:childTnLst>
                              <p:par>
                                <p:cTn id="3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25 -1.11111E-6 " pathEditMode="relative" rAng="0" ptsTypes="AA">
                                      <p:cBhvr>
                                        <p:cTn id="33" dur="1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9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2457742" y="3446206"/>
            <a:ext cx="988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cat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5400" y="1666306"/>
            <a:ext cx="5880161" cy="528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35" dirty="0">
                <a:latin typeface="Times New Roman" pitchFamily="18" charset="0"/>
                <a:cs typeface="Times New Roman" pitchFamily="18" charset="0"/>
              </a:rPr>
              <a:t>Do you understand the picture?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65691" y="3578265"/>
            <a:ext cx="1732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বিড়াল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467633" y="3962400"/>
            <a:ext cx="328188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252858" y="4708756"/>
            <a:ext cx="5147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Spell out the word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- SGW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 bwMode="auto">
          <a:xfrm>
            <a:off x="5734703" y="1461045"/>
            <a:ext cx="3225146" cy="454343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391720" y="887674"/>
            <a:ext cx="5147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One day one word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280CE6-AE33-472F-BD07-5CA89BDE2AB2}"/>
              </a:ext>
            </a:extLst>
          </p:cNvPr>
          <p:cNvSpPr txBox="1"/>
          <p:nvPr/>
        </p:nvSpPr>
        <p:spPr>
          <a:xfrm>
            <a:off x="1226559" y="5373469"/>
            <a:ext cx="7384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Write the word to your notebook.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BE3FCD-039F-47FF-89B0-76E9B983F1E5}"/>
              </a:ext>
            </a:extLst>
          </p:cNvPr>
          <p:cNvSpPr txBox="1"/>
          <p:nvPr/>
        </p:nvSpPr>
        <p:spPr>
          <a:xfrm>
            <a:off x="1391720" y="209321"/>
            <a:ext cx="1351811" cy="528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35" dirty="0">
                <a:latin typeface="Times New Roman" pitchFamily="18" charset="0"/>
                <a:cs typeface="Times New Roman" pitchFamily="18" charset="0"/>
              </a:rPr>
              <a:t>Date-</a:t>
            </a:r>
          </a:p>
        </p:txBody>
      </p:sp>
    </p:spTree>
    <p:extLst>
      <p:ext uri="{BB962C8B-B14F-4D97-AF65-F5344CB8AC3E}">
        <p14:creationId xmlns:p14="http://schemas.microsoft.com/office/powerpoint/2010/main" val="3968428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0" grpId="0"/>
      <p:bldP spid="12" grpId="0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2133600"/>
            <a:ext cx="685501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That’s all for today. Goodbye. See you tomorrow.</a:t>
            </a:r>
          </a:p>
          <a:p>
            <a:pPr algn="ctr"/>
            <a:r>
              <a:rPr lang="en-US" sz="6600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20" name="Picture 19" descr="A drawing of a cartoon character&#10;&#10;Description automatically generated with medium confidence">
            <a:extLst>
              <a:ext uri="{FF2B5EF4-FFF2-40B4-BE49-F238E27FC236}">
                <a16:creationId xmlns:a16="http://schemas.microsoft.com/office/drawing/2014/main" id="{903AB10E-684B-488F-A85C-0112743DAE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981200" y="381000"/>
            <a:ext cx="1648259" cy="1551303"/>
          </a:xfrm>
          <a:prstGeom prst="rect">
            <a:avLst/>
          </a:prstGeom>
        </p:spPr>
      </p:pic>
      <p:pic>
        <p:nvPicPr>
          <p:cNvPr id="23" name="Picture 22" descr="A picture containing photo, looking, man, sitting&#10;&#10;Description automatically generated">
            <a:extLst>
              <a:ext uri="{FF2B5EF4-FFF2-40B4-BE49-F238E27FC236}">
                <a16:creationId xmlns:a16="http://schemas.microsoft.com/office/drawing/2014/main" id="{734F94B9-B42A-4B51-9DB7-306DABE5CD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552074" y="569416"/>
            <a:ext cx="1200150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13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52400"/>
            <a:ext cx="8534400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Learning outcomes:</a:t>
            </a:r>
          </a:p>
          <a:p>
            <a:r>
              <a:rPr lang="en-US" sz="3200" b="1" dirty="0"/>
              <a:t>Students will be able to: </a:t>
            </a:r>
          </a:p>
          <a:p>
            <a:r>
              <a:rPr lang="en-GB" sz="3200" b="1" dirty="0"/>
              <a:t>Listening:</a:t>
            </a:r>
            <a:endParaRPr lang="en-US" sz="1200" dirty="0"/>
          </a:p>
          <a:p>
            <a:r>
              <a:rPr lang="en-GB" sz="2700" dirty="0">
                <a:solidFill>
                  <a:srgbClr val="000000"/>
                </a:solidFill>
                <a:latin typeface="Calibri" panose="020F0502020204030204" pitchFamily="34" charset="0"/>
              </a:rPr>
              <a:t>Listening::1.1.1. </a:t>
            </a:r>
            <a:r>
              <a:rPr lang="en-US" sz="2400" dirty="0"/>
              <a:t>become familiar with English sounds by</a:t>
            </a:r>
          </a:p>
          <a:p>
            <a:r>
              <a:rPr lang="en-US" sz="2400" dirty="0"/>
              <a:t>                                 listening to common English words.</a:t>
            </a:r>
            <a:endParaRPr lang="en-GB" sz="2700" dirty="0">
              <a:solidFill>
                <a:srgbClr val="000000"/>
              </a:solidFill>
              <a:latin typeface="SolaimanLipi"/>
            </a:endParaRPr>
          </a:p>
          <a:p>
            <a:r>
              <a:rPr lang="en-GB" sz="2700" dirty="0">
                <a:solidFill>
                  <a:srgbClr val="000000"/>
                </a:solidFill>
                <a:latin typeface="Calibri" panose="020F0502020204030204" pitchFamily="34" charset="0"/>
              </a:rPr>
              <a:t>Speaking :: </a:t>
            </a:r>
            <a:r>
              <a:rPr lang="en-US" sz="2400" dirty="0"/>
              <a:t>1.1.1 repeat after the teacher simple words and</a:t>
            </a:r>
          </a:p>
          <a:p>
            <a:r>
              <a:rPr lang="en-US" sz="2400" dirty="0"/>
              <a:t>                                 phrases with proper sounds and </a:t>
            </a:r>
            <a:r>
              <a:rPr lang="en-GB" sz="2400" dirty="0"/>
              <a:t>stress.</a:t>
            </a:r>
            <a:endParaRPr lang="en-US" sz="2400" dirty="0"/>
          </a:p>
          <a:p>
            <a:r>
              <a:rPr lang="en-US" sz="2400" dirty="0"/>
              <a:t>                       1.1.2 say simple words and phrases with </a:t>
            </a:r>
            <a:r>
              <a:rPr lang="en-GB" sz="2400" dirty="0"/>
              <a:t>proper</a:t>
            </a:r>
          </a:p>
          <a:p>
            <a:r>
              <a:rPr lang="en-GB" sz="2400" dirty="0"/>
              <a:t>                                 sounds and stress. </a:t>
            </a:r>
            <a:endParaRPr lang="en-GB" sz="2700" dirty="0">
              <a:solidFill>
                <a:srgbClr val="000000"/>
              </a:solidFill>
              <a:latin typeface="SolaimanLipi"/>
            </a:endParaRPr>
          </a:p>
          <a:p>
            <a:r>
              <a:rPr lang="en-GB" sz="2700" dirty="0">
                <a:solidFill>
                  <a:srgbClr val="000000"/>
                </a:solidFill>
                <a:latin typeface="Calibri" panose="020F0502020204030204" pitchFamily="34" charset="0"/>
              </a:rPr>
              <a:t>Reading ::  </a:t>
            </a:r>
            <a:r>
              <a:rPr lang="en-US" sz="2400" dirty="0"/>
              <a:t>1.2.1 recognize and read the alphabet both small and</a:t>
            </a:r>
          </a:p>
          <a:p>
            <a:r>
              <a:rPr lang="en-US" sz="2400" dirty="0"/>
              <a:t>                                capital (non-cursive).  </a:t>
            </a:r>
          </a:p>
          <a:p>
            <a:r>
              <a:rPr lang="en-US" sz="2400" dirty="0"/>
              <a:t>                       1.3.1 recognize and read the names of objects having</a:t>
            </a:r>
          </a:p>
          <a:p>
            <a:r>
              <a:rPr lang="en-US" sz="2400" dirty="0"/>
              <a:t>                                 the same initial and final sounds.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0" y="1371600"/>
            <a:ext cx="7886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Checking homework and justify the previous lesson.  </a:t>
            </a:r>
          </a:p>
        </p:txBody>
      </p:sp>
    </p:spTree>
    <p:extLst>
      <p:ext uri="{BB962C8B-B14F-4D97-AF65-F5344CB8AC3E}">
        <p14:creationId xmlns:p14="http://schemas.microsoft.com/office/powerpoint/2010/main" val="3296063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5601" y="381000"/>
            <a:ext cx="4392304" cy="669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Let’s watch a video…..</a:t>
            </a:r>
          </a:p>
        </p:txBody>
      </p:sp>
      <p:pic>
        <p:nvPicPr>
          <p:cNvPr id="3" name="Phonics Song with TWO Words - A For Apple - ABC Alphabet Songs with Sounds for Children[1]">
            <a:hlinkClick r:id="" action="ppaction://media"/>
            <a:extLst>
              <a:ext uri="{FF2B5EF4-FFF2-40B4-BE49-F238E27FC236}">
                <a16:creationId xmlns:a16="http://schemas.microsoft.com/office/drawing/2014/main" id="{DCB07EE7-D8B9-4ACA-A065-91CEA618B7C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0" y="171450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76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762000"/>
            <a:ext cx="8229600" cy="4978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Open your English book at page-3 </a:t>
            </a:r>
          </a:p>
          <a:p>
            <a:pPr algn="ctr"/>
            <a:r>
              <a:rPr lang="en-US" sz="4950" dirty="0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</a:rPr>
              <a:t>Lesson declaration :</a:t>
            </a:r>
          </a:p>
          <a:p>
            <a:pPr algn="ctr"/>
            <a:r>
              <a:rPr lang="en-US" sz="4800" dirty="0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</a:rPr>
              <a:t>Today we will learn</a:t>
            </a:r>
          </a:p>
          <a:p>
            <a:pPr algn="ctr"/>
            <a:r>
              <a:rPr lang="en-US" sz="3600" b="1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Unit: 1    </a:t>
            </a:r>
          </a:p>
          <a:p>
            <a:pPr algn="ctr"/>
            <a:r>
              <a:rPr lang="en-US" sz="3600" b="1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Lesson: 4(</a:t>
            </a:r>
            <a:r>
              <a:rPr lang="en-US" sz="360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A</a:t>
            </a:r>
            <a:r>
              <a:rPr lang="en-US" sz="3600" b="1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) </a:t>
            </a:r>
          </a:p>
          <a:p>
            <a:pPr algn="ctr"/>
            <a:r>
              <a:rPr lang="en-US" sz="4000" b="1" u="sng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Lesson title</a:t>
            </a:r>
            <a:r>
              <a:rPr lang="en-US" sz="4000" b="1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: </a:t>
            </a:r>
            <a:r>
              <a:rPr lang="en-US" sz="360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Alphabet</a:t>
            </a:r>
          </a:p>
        </p:txBody>
      </p:sp>
    </p:spTree>
    <p:extLst>
      <p:ext uri="{BB962C8B-B14F-4D97-AF65-F5344CB8AC3E}">
        <p14:creationId xmlns:p14="http://schemas.microsoft.com/office/powerpoint/2010/main" val="1595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0477" y="304800"/>
            <a:ext cx="6172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2">
                    <a:lumMod val="25000"/>
                  </a:schemeClr>
                </a:solidFill>
              </a:rPr>
              <a:t>Open your </a:t>
            </a:r>
          </a:p>
          <a:p>
            <a:pPr algn="ctr"/>
            <a:r>
              <a:rPr lang="en-US" sz="4000" dirty="0">
                <a:solidFill>
                  <a:schemeClr val="bg2">
                    <a:lumMod val="25000"/>
                  </a:schemeClr>
                </a:solidFill>
              </a:rPr>
              <a:t>“English for Today” Book </a:t>
            </a:r>
          </a:p>
          <a:p>
            <a:pPr algn="ctr"/>
            <a:r>
              <a:rPr lang="en-US" sz="4000" dirty="0">
                <a:solidFill>
                  <a:schemeClr val="bg2">
                    <a:lumMod val="25000"/>
                  </a:schemeClr>
                </a:solidFill>
              </a:rPr>
              <a:t>page at # 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9400" y="2819400"/>
            <a:ext cx="2072960" cy="28870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420F83-9428-4C63-BB61-FF64AA31AE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5" r="30403"/>
          <a:stretch/>
        </p:blipFill>
        <p:spPr>
          <a:xfrm>
            <a:off x="4910502" y="2819400"/>
            <a:ext cx="2072960" cy="288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05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41759" y="-76200"/>
            <a:ext cx="2524742" cy="252474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13ABC22-6F85-4E40-BCE8-CB1489D8DBA2}"/>
              </a:ext>
            </a:extLst>
          </p:cNvPr>
          <p:cNvSpPr/>
          <p:nvPr/>
        </p:nvSpPr>
        <p:spPr>
          <a:xfrm>
            <a:off x="3810000" y="1946934"/>
            <a:ext cx="1577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A</a:t>
            </a:r>
            <a:r>
              <a:rPr lang="en-US" sz="4000" dirty="0">
                <a:solidFill>
                  <a:srgbClr val="FF0000"/>
                </a:solidFill>
              </a:rPr>
              <a:t>pple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60B8BD-3A71-4BA7-ACF3-70FFCB3FB33D}"/>
              </a:ext>
            </a:extLst>
          </p:cNvPr>
          <p:cNvSpPr txBox="1"/>
          <p:nvPr/>
        </p:nvSpPr>
        <p:spPr>
          <a:xfrm>
            <a:off x="521060" y="1025331"/>
            <a:ext cx="32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What is this?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FD337F-9372-4E0F-932D-719A68517232}"/>
              </a:ext>
            </a:extLst>
          </p:cNvPr>
          <p:cNvSpPr/>
          <p:nvPr/>
        </p:nvSpPr>
        <p:spPr>
          <a:xfrm>
            <a:off x="7109116" y="1939731"/>
            <a:ext cx="15776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/>
              <a:t>a</a:t>
            </a:r>
            <a:r>
              <a:rPr lang="en-US" sz="4000" dirty="0">
                <a:solidFill>
                  <a:srgbClr val="FF0000"/>
                </a:solidFill>
              </a:rPr>
              <a:t>pple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7BA09F-135D-4C9D-91FA-DFFB3D80BAF4}"/>
              </a:ext>
            </a:extLst>
          </p:cNvPr>
          <p:cNvSpPr/>
          <p:nvPr/>
        </p:nvSpPr>
        <p:spPr>
          <a:xfrm>
            <a:off x="3890983" y="1939731"/>
            <a:ext cx="5286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/>
              <a:t>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82E10E-1479-4E6F-AC35-737FBA071E81}"/>
              </a:ext>
            </a:extLst>
          </p:cNvPr>
          <p:cNvSpPr/>
          <p:nvPr/>
        </p:nvSpPr>
        <p:spPr>
          <a:xfrm>
            <a:off x="7237244" y="1939731"/>
            <a:ext cx="4589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/>
              <a:t>a</a:t>
            </a:r>
            <a:endParaRPr lang="en-US" sz="4400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E430C247-8946-4556-B93D-EE73B2B4E5BD}"/>
              </a:ext>
            </a:extLst>
          </p:cNvPr>
          <p:cNvSpPr/>
          <p:nvPr/>
        </p:nvSpPr>
        <p:spPr>
          <a:xfrm>
            <a:off x="3721460" y="1186171"/>
            <a:ext cx="1383940" cy="49293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C53C0B2-BCDA-4A09-A07F-3263D6B89E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21460" y="2825214"/>
            <a:ext cx="3364041" cy="232895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1CA7C6C-022E-4048-B8A0-01B8FEC1FAF8}"/>
              </a:ext>
            </a:extLst>
          </p:cNvPr>
          <p:cNvSpPr/>
          <p:nvPr/>
        </p:nvSpPr>
        <p:spPr>
          <a:xfrm>
            <a:off x="3527716" y="4807803"/>
            <a:ext cx="1577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A</a:t>
            </a:r>
            <a:r>
              <a:rPr lang="en-US" sz="4000" dirty="0">
                <a:solidFill>
                  <a:srgbClr val="FF0000"/>
                </a:solidFill>
              </a:rPr>
              <a:t>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1EC0E1-0E52-405C-BC1E-A3F807A439CB}"/>
              </a:ext>
            </a:extLst>
          </p:cNvPr>
          <p:cNvSpPr txBox="1"/>
          <p:nvPr/>
        </p:nvSpPr>
        <p:spPr>
          <a:xfrm>
            <a:off x="457200" y="3844731"/>
            <a:ext cx="32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What is this?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AC7F8A5-3FCB-472D-AC3D-BBFAC6AFB569}"/>
              </a:ext>
            </a:extLst>
          </p:cNvPr>
          <p:cNvSpPr/>
          <p:nvPr/>
        </p:nvSpPr>
        <p:spPr>
          <a:xfrm>
            <a:off x="6843498" y="4759131"/>
            <a:ext cx="15776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/>
              <a:t>a</a:t>
            </a:r>
            <a:r>
              <a:rPr lang="en-US" sz="4000" dirty="0">
                <a:solidFill>
                  <a:srgbClr val="FF0000"/>
                </a:solidFill>
              </a:rPr>
              <a:t>nt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F8C03AB-553E-4107-AD61-BBDFAAF4902D}"/>
              </a:ext>
            </a:extLst>
          </p:cNvPr>
          <p:cNvSpPr/>
          <p:nvPr/>
        </p:nvSpPr>
        <p:spPr>
          <a:xfrm>
            <a:off x="3827123" y="4807803"/>
            <a:ext cx="5286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/>
              <a:t>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15477F4-43F1-4278-9DE6-992566D81053}"/>
              </a:ext>
            </a:extLst>
          </p:cNvPr>
          <p:cNvSpPr/>
          <p:nvPr/>
        </p:nvSpPr>
        <p:spPr>
          <a:xfrm>
            <a:off x="7173384" y="4759131"/>
            <a:ext cx="4589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/>
              <a:t>a</a:t>
            </a:r>
            <a:endParaRPr lang="en-US" sz="4400" dirty="0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631E1BD7-D8BB-462A-AE45-9C487FF35035}"/>
              </a:ext>
            </a:extLst>
          </p:cNvPr>
          <p:cNvSpPr/>
          <p:nvPr/>
        </p:nvSpPr>
        <p:spPr>
          <a:xfrm>
            <a:off x="3657600" y="4005571"/>
            <a:ext cx="1383940" cy="49293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A0BFF17-3B5E-4CD4-89B4-DB6825BD85E8}"/>
              </a:ext>
            </a:extLst>
          </p:cNvPr>
          <p:cNvSpPr txBox="1"/>
          <p:nvPr/>
        </p:nvSpPr>
        <p:spPr>
          <a:xfrm>
            <a:off x="875343" y="226841"/>
            <a:ext cx="4490900" cy="467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Look at and say about the pictures</a:t>
            </a:r>
          </a:p>
        </p:txBody>
      </p:sp>
    </p:spTree>
    <p:extLst>
      <p:ext uri="{BB962C8B-B14F-4D97-AF65-F5344CB8AC3E}">
        <p14:creationId xmlns:p14="http://schemas.microsoft.com/office/powerpoint/2010/main" val="113778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0.00972 L 0.20365 0.08402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74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111E-6 L -0.11649 0.08842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33" y="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0973 L 0.20364 0.08403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74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11022E-16 L -0.11649 0.08843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33" y="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1" grpId="1"/>
      <p:bldP spid="12" grpId="0"/>
      <p:bldP spid="12" grpId="1"/>
      <p:bldP spid="4" grpId="0" animBg="1"/>
      <p:bldP spid="4" grpId="1" animBg="1"/>
      <p:bldP spid="14" grpId="0"/>
      <p:bldP spid="16" grpId="0"/>
      <p:bldP spid="17" grpId="0"/>
      <p:bldP spid="17" grpId="1"/>
      <p:bldP spid="18" grpId="0"/>
      <p:bldP spid="18" grpId="1"/>
      <p:bldP spid="19" grpId="0" animBg="1"/>
      <p:bldP spid="1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5214206" y="390220"/>
            <a:ext cx="1763589" cy="176394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13ABC22-6F85-4E40-BCE8-CB1489D8DBA2}"/>
              </a:ext>
            </a:extLst>
          </p:cNvPr>
          <p:cNvSpPr/>
          <p:nvPr/>
        </p:nvSpPr>
        <p:spPr>
          <a:xfrm>
            <a:off x="3657600" y="1960189"/>
            <a:ext cx="1577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Ball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60B8BD-3A71-4BA7-ACF3-70FFCB3FB33D}"/>
              </a:ext>
            </a:extLst>
          </p:cNvPr>
          <p:cNvSpPr txBox="1"/>
          <p:nvPr/>
        </p:nvSpPr>
        <p:spPr>
          <a:xfrm>
            <a:off x="521060" y="1025331"/>
            <a:ext cx="32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What is this?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FD337F-9372-4E0F-932D-719A68517232}"/>
              </a:ext>
            </a:extLst>
          </p:cNvPr>
          <p:cNvSpPr/>
          <p:nvPr/>
        </p:nvSpPr>
        <p:spPr>
          <a:xfrm>
            <a:off x="6956716" y="1939731"/>
            <a:ext cx="15776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/>
              <a:t>ball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7BA09F-135D-4C9D-91FA-DFFB3D80BAF4}"/>
              </a:ext>
            </a:extLst>
          </p:cNvPr>
          <p:cNvSpPr/>
          <p:nvPr/>
        </p:nvSpPr>
        <p:spPr>
          <a:xfrm>
            <a:off x="3886200" y="1988403"/>
            <a:ext cx="5482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/>
              <a:t>B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82E10E-1479-4E6F-AC35-737FBA071E81}"/>
              </a:ext>
            </a:extLst>
          </p:cNvPr>
          <p:cNvSpPr/>
          <p:nvPr/>
        </p:nvSpPr>
        <p:spPr>
          <a:xfrm>
            <a:off x="7237244" y="1939731"/>
            <a:ext cx="4589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/>
              <a:t>c</a:t>
            </a:r>
            <a:endParaRPr lang="en-US" sz="4400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E430C247-8946-4556-B93D-EE73B2B4E5BD}"/>
              </a:ext>
            </a:extLst>
          </p:cNvPr>
          <p:cNvSpPr/>
          <p:nvPr/>
        </p:nvSpPr>
        <p:spPr>
          <a:xfrm>
            <a:off x="3721460" y="1186171"/>
            <a:ext cx="1383940" cy="49293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C53C0B2-BCDA-4A09-A07F-3263D6B89E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5908644" y="2709172"/>
            <a:ext cx="2657200" cy="235638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1CA7C6C-022E-4048-B8A0-01B8FEC1FAF8}"/>
              </a:ext>
            </a:extLst>
          </p:cNvPr>
          <p:cNvSpPr/>
          <p:nvPr/>
        </p:nvSpPr>
        <p:spPr>
          <a:xfrm>
            <a:off x="3527716" y="4807803"/>
            <a:ext cx="1577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Bat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1EC0E1-0E52-405C-BC1E-A3F807A439CB}"/>
              </a:ext>
            </a:extLst>
          </p:cNvPr>
          <p:cNvSpPr txBox="1"/>
          <p:nvPr/>
        </p:nvSpPr>
        <p:spPr>
          <a:xfrm>
            <a:off x="457200" y="3844731"/>
            <a:ext cx="32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What is this?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AC7F8A5-3FCB-472D-AC3D-BBFAC6AFB569}"/>
              </a:ext>
            </a:extLst>
          </p:cNvPr>
          <p:cNvSpPr/>
          <p:nvPr/>
        </p:nvSpPr>
        <p:spPr>
          <a:xfrm>
            <a:off x="6843498" y="4759131"/>
            <a:ext cx="15776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/>
              <a:t>bat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F8C03AB-553E-4107-AD61-BBDFAAF4902D}"/>
              </a:ext>
            </a:extLst>
          </p:cNvPr>
          <p:cNvSpPr/>
          <p:nvPr/>
        </p:nvSpPr>
        <p:spPr>
          <a:xfrm>
            <a:off x="3810000" y="4807803"/>
            <a:ext cx="5286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/>
              <a:t>B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15477F4-43F1-4278-9DE6-992566D81053}"/>
              </a:ext>
            </a:extLst>
          </p:cNvPr>
          <p:cNvSpPr/>
          <p:nvPr/>
        </p:nvSpPr>
        <p:spPr>
          <a:xfrm>
            <a:off x="7173384" y="4759131"/>
            <a:ext cx="4589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/>
              <a:t>b</a:t>
            </a:r>
            <a:endParaRPr lang="en-US" sz="4400" dirty="0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631E1BD7-D8BB-462A-AE45-9C487FF35035}"/>
              </a:ext>
            </a:extLst>
          </p:cNvPr>
          <p:cNvSpPr/>
          <p:nvPr/>
        </p:nvSpPr>
        <p:spPr>
          <a:xfrm>
            <a:off x="3657600" y="4005571"/>
            <a:ext cx="1383940" cy="49293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613E4D5-2887-4A09-BC20-241923EAF861}"/>
              </a:ext>
            </a:extLst>
          </p:cNvPr>
          <p:cNvSpPr txBox="1"/>
          <p:nvPr/>
        </p:nvSpPr>
        <p:spPr>
          <a:xfrm>
            <a:off x="875343" y="226841"/>
            <a:ext cx="4490900" cy="467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Look at and say about the pictures</a:t>
            </a:r>
          </a:p>
        </p:txBody>
      </p:sp>
    </p:spTree>
    <p:extLst>
      <p:ext uri="{BB962C8B-B14F-4D97-AF65-F5344CB8AC3E}">
        <p14:creationId xmlns:p14="http://schemas.microsoft.com/office/powerpoint/2010/main" val="389590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0.00972 L 0.20365 0.08402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74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.00602 L -0.11649 0.0944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33" y="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.00973 L 0.20364 0.08403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74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.00602 L -0.11649 0.09444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33" y="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1" grpId="1"/>
      <p:bldP spid="12" grpId="0"/>
      <p:bldP spid="12" grpId="1"/>
      <p:bldP spid="4" grpId="0" animBg="1"/>
      <p:bldP spid="4" grpId="1" animBg="1"/>
      <p:bldP spid="14" grpId="0"/>
      <p:bldP spid="16" grpId="0"/>
      <p:bldP spid="17" grpId="0"/>
      <p:bldP spid="17" grpId="1"/>
      <p:bldP spid="18" grpId="0"/>
      <p:bldP spid="18" grpId="1"/>
      <p:bldP spid="19" grpId="0" animBg="1"/>
      <p:bldP spid="19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1654</TotalTime>
  <Words>476</Words>
  <Application>Microsoft Office PowerPoint</Application>
  <PresentationFormat>On-screen Show (4:3)</PresentationFormat>
  <Paragraphs>146</Paragraphs>
  <Slides>21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PMingLiU-ExtB</vt:lpstr>
      <vt:lpstr>Arial</vt:lpstr>
      <vt:lpstr>Calibri</vt:lpstr>
      <vt:lpstr>Impact</vt:lpstr>
      <vt:lpstr>NikoshBAN</vt:lpstr>
      <vt:lpstr>SolaimanLipi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drezaul</cp:lastModifiedBy>
  <cp:revision>282</cp:revision>
  <dcterms:created xsi:type="dcterms:W3CDTF">2006-08-16T00:00:00Z</dcterms:created>
  <dcterms:modified xsi:type="dcterms:W3CDTF">2020-04-09T16:53:55Z</dcterms:modified>
</cp:coreProperties>
</file>