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84" r:id="rId3"/>
    <p:sldId id="285" r:id="rId4"/>
    <p:sldId id="318" r:id="rId5"/>
    <p:sldId id="315" r:id="rId6"/>
    <p:sldId id="317" r:id="rId7"/>
    <p:sldId id="294" r:id="rId8"/>
    <p:sldId id="288" r:id="rId9"/>
    <p:sldId id="296" r:id="rId10"/>
    <p:sldId id="297" r:id="rId11"/>
    <p:sldId id="298" r:id="rId12"/>
    <p:sldId id="292" r:id="rId13"/>
    <p:sldId id="300" r:id="rId14"/>
    <p:sldId id="326" r:id="rId15"/>
    <p:sldId id="301" r:id="rId16"/>
    <p:sldId id="304" r:id="rId17"/>
    <p:sldId id="306" r:id="rId18"/>
    <p:sldId id="319" r:id="rId19"/>
    <p:sldId id="308" r:id="rId20"/>
    <p:sldId id="309" r:id="rId21"/>
    <p:sldId id="310" r:id="rId22"/>
    <p:sldId id="313" r:id="rId23"/>
    <p:sldId id="321" r:id="rId24"/>
    <p:sldId id="314" r:id="rId25"/>
    <p:sldId id="322" r:id="rId26"/>
    <p:sldId id="3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8/1/2020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8/1/2020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346" y="1184564"/>
            <a:ext cx="5974772" cy="1018309"/>
          </a:xfrm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  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Welcome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2877684"/>
            <a:ext cx="4846320" cy="665615"/>
          </a:xfrm>
        </p:spPr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3113" y="1986280"/>
            <a:ext cx="2730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4732" y="2588797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ড.প্রণয় বালা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অধ্যাপক, কৃষিশিক্ষা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লালমিয়া সিটি কলেজ, গোপালগঞ্জ|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90286"/>
            <a:ext cx="1175657" cy="14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274">
        <p15:prstTrans prst="curtains"/>
      </p:transition>
    </mc:Choice>
    <mc:Fallback xmlns="">
      <p:transition spd="slow" advTm="5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2" y="276087"/>
            <a:ext cx="10954827" cy="118356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2" y="1566001"/>
            <a:ext cx="11052797" cy="46206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বীজতলার নালা সব সময় পানি দিয়ে ভরে রাখতে হবে। বীজ গজানোর ৪-৫ পর বেডের উপর ২-৩ সেমি পানি রাখলে আগাছা ও পাখির আক্রমণ নিয়ন্ত্রণ করা যায়। চারা হলদে হয়ে গেলে প্রতি বর্গমিটারে ৭ গ্রাম ইউরিয়া উপরি প্রয়োগ করতে হবে। এতে সবুজ না হলে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প্রতি বর্গমিটারে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গ্রাম জিপসাম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উপরি প্রয়োগ করতে হবে।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উঠানো –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দিয়ে মাটি নরম করে নিতে হবে । চারার কাণ্ড যেন মুচড়ে না যায়।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3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276087"/>
            <a:ext cx="9932889" cy="11835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566001"/>
            <a:ext cx="10580914" cy="46206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বহনঃ ঝুড়ি বা টুকরিতে সারি করে সাজিয়ে পরিবহন করতে হবে। বস্তাবন্দি  করে চারা পরিবহন করা যাবে না।</a:t>
            </a:r>
          </a:p>
          <a:p>
            <a:pPr marL="0" indent="0" algn="just">
              <a:buNone/>
            </a:pP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 তৈরিঃ ৩-৫ বার চাষ ও মই দিতে হবে। জমি যেন থকথকে কাদাময় হয়।</a:t>
            </a:r>
          </a:p>
          <a:p>
            <a:pPr algn="just"/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3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4" y="276087"/>
            <a:ext cx="10591800" cy="118356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চারা রোপণ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212" y="1650978"/>
            <a:ext cx="4155332" cy="32860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3229" y="1650978"/>
            <a:ext cx="6218217" cy="5632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আউসে ২০- ২৫ দিনের, রোপা আমনে ২৫-৩০ দিনের এবং বোরোতে ৩৫-৪৫ দিনের চারা রোপণ করতে হবে। 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গুছিতে ১ টি চারা রোপণ করলে ১ বিঘা জমিতে ১-১.৫ কেজি বীজের চারা লাগে।২-৩ টী চারা দিলে দ্বিগুণ বীজ লাগবে। মাটির ১-১.৫ ইঞ্চি গভীরে চারা রোপণ করা উচিত।</a:t>
            </a:r>
          </a:p>
        </p:txBody>
      </p:sp>
    </p:spTree>
    <p:extLst>
      <p:ext uri="{BB962C8B-B14F-4D97-AF65-F5344CB8AC3E}">
        <p14:creationId xmlns:p14="http://schemas.microsoft.com/office/powerpoint/2010/main" val="109683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276087"/>
            <a:ext cx="10744199" cy="11835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রোপণ দূরত্ব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2" y="1597174"/>
            <a:ext cx="11019598" cy="462068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সারি থেকে সারির দূরত্ব ২০-২৫ সেমি গাছ থেকে গাছের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দূরত্ব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১৫-২০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চারা রোপণের ৭-১০ দিনের মধ্যে চারা মারা গেলে নূতন চারা রোপণ করতে হবে।</a:t>
            </a:r>
          </a:p>
          <a:p>
            <a:pPr marL="0" indent="0" algn="just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সার উপরিপ্রয়োগঃ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সারকে সমান ৩ ভাগে ভাগ করে কিস্তিতে প্রয়োগ করতে হবে । প্রথম ভাগ চারা রোপণের ৭-১০ দিন পর ,দ্বিতীয় কিস্তি ৪-৫ তি কুশি হলে ৩য় কিস্তি কাইচ থোড় আসার ৫-৭ দিন আগে দিতে হবে। বোরো মৌসুমে যে সব জাতের জীবনকাল ১৫০ দিন বা তার কম বিঘা প্রতি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কেজি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১৫০ দিনের বেশি</a:t>
            </a:r>
          </a:p>
          <a:p>
            <a:pPr marL="0" indent="0" algn="just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হলে বিঘা প্রতি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কেজি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দিতে হবে। আউস ও আমন মৌসুমে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বিঘা প্রতি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২২-২৪ কেজি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 সার দিতে হবে।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200" y="1359172"/>
            <a:ext cx="11300999" cy="1579971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রোপণের ৪০ দিন 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আগাছামুক্ত রাখতে হবে</a:t>
            </a: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885" y="3385458"/>
            <a:ext cx="10733313" cy="38472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/>
              </a:rPr>
              <a:t>৩ ধরনের আগাছা দেখা যায়।</a:t>
            </a:r>
          </a:p>
          <a:p>
            <a:endParaRPr lang="bn-BD" sz="2800" dirty="0" smtClean="0">
              <a:latin typeface="NikoshBAN" panose="02000000000000000000"/>
            </a:endParaRPr>
          </a:p>
          <a:p>
            <a:pPr algn="just"/>
            <a:r>
              <a:rPr lang="bn-BD" sz="4400" dirty="0" smtClean="0">
                <a:latin typeface="NikoshBAN" panose="02000000000000000000"/>
              </a:rPr>
              <a:t>১। ঘাস জাতীয়</a:t>
            </a:r>
          </a:p>
          <a:p>
            <a:pPr algn="just"/>
            <a:r>
              <a:rPr lang="bn-BD" sz="4400" dirty="0" smtClean="0">
                <a:latin typeface="NikoshBAN" panose="02000000000000000000"/>
              </a:rPr>
              <a:t>২। সেজ </a:t>
            </a:r>
            <a:r>
              <a:rPr lang="bn-BD" sz="4400" dirty="0">
                <a:latin typeface="NikoshBAN" panose="02000000000000000000"/>
              </a:rPr>
              <a:t>জাতীয়</a:t>
            </a:r>
          </a:p>
          <a:p>
            <a:pPr algn="just"/>
            <a:r>
              <a:rPr lang="bn-BD" sz="4400" dirty="0" smtClean="0">
                <a:latin typeface="NikoshBAN" panose="02000000000000000000"/>
              </a:rPr>
              <a:t>৩। চরাপাতা </a:t>
            </a:r>
            <a:r>
              <a:rPr lang="bn-BD" sz="4400" dirty="0">
                <a:latin typeface="NikoshBAN" panose="02000000000000000000"/>
              </a:rPr>
              <a:t>জাতীয়</a:t>
            </a:r>
          </a:p>
          <a:p>
            <a:pPr algn="just"/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246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1724802" y="1855806"/>
            <a:ext cx="4679958" cy="831353"/>
          </a:xfrm>
          <a:prstGeom prst="leftRightArrow">
            <a:avLst>
              <a:gd name="adj1" fmla="val 866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হাত দ্বারা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084941" y="3499941"/>
            <a:ext cx="4762174" cy="909123"/>
          </a:xfrm>
          <a:prstGeom prst="left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যান্ত্রিক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46" y="5013615"/>
            <a:ext cx="2850899" cy="1844386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>
            <a:off x="1887885" y="5470812"/>
            <a:ext cx="4353791" cy="961078"/>
          </a:xfrm>
          <a:prstGeom prst="leftRightArrow">
            <a:avLst>
              <a:gd name="adj1" fmla="val 930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৩।রাসায়নিক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3" y="1588893"/>
            <a:ext cx="10637331" cy="54008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9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276087"/>
            <a:ext cx="11324939" cy="11835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 ব্যবস্থাপনা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3" y="1566001"/>
            <a:ext cx="11324940" cy="4620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bn-BD" dirty="0" smtClean="0"/>
          </a:p>
          <a:p>
            <a:pPr algn="just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রোপণের ১০-১৫ দিন পর্যন্ত প্রয়োজনীয় পানি রাখতে হবে।সব সময় দাঁড়ানো পানি রাখার দরকার নাই।থোড় অবস্থা থেকে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 পর্যন্ত 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 প্রয়োজনীয়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রস বা পানি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 হবে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9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276087"/>
            <a:ext cx="11223171" cy="118356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ও পোকা দমন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566001"/>
            <a:ext cx="11223172" cy="46206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ব্যবস্থা নিতে হবে।</a:t>
            </a:r>
          </a:p>
          <a:p>
            <a:pPr marL="0" indent="0">
              <a:buNone/>
            </a:pP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2400302"/>
            <a:ext cx="4180609" cy="194959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02" y="2291198"/>
            <a:ext cx="3114296" cy="235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40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8" y="276087"/>
            <a:ext cx="10139718" cy="118356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499659"/>
            <a:ext cx="9083894" cy="46206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শিষের  সামনের দিকের ৮০-৮৫% ধান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 বর্ণের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কাটতে হবে</a:t>
            </a: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আ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র্দ্রতা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২০-২৫% হলে।</a:t>
            </a:r>
          </a:p>
          <a:p>
            <a:pPr algn="just"/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 আসার ৩০ দিন পর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122" y="1628793"/>
            <a:ext cx="2465849" cy="25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4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 প্রক্রিয়া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1906929"/>
            <a:ext cx="3541216" cy="26276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9144000" cy="46206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as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as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marL="0" indent="0" algn="ctr">
              <a:buNone/>
            </a:pP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 </a:t>
            </a:r>
            <a:r>
              <a:rPr lang="as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</a:p>
          <a:p>
            <a:pPr marL="0" indent="0" algn="ctr">
              <a:buNone/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764">
        <p15:prstTrans prst="curtains"/>
      </p:transition>
    </mc:Choice>
    <mc:Fallback xmlns="">
      <p:transition spd="slow" advTm="27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734" y="297858"/>
            <a:ext cx="9954661" cy="118356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কর্তন প্রক্রিয়া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485" y="2024744"/>
            <a:ext cx="3487214" cy="37011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3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মাড়াই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170" y="4238766"/>
            <a:ext cx="3493311" cy="2414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256" y="4238766"/>
            <a:ext cx="3395766" cy="228619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9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4" y="276087"/>
            <a:ext cx="10052632" cy="11835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ঝাড়াই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867" y="2152306"/>
            <a:ext cx="3486996" cy="2375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0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574" y="248867"/>
            <a:ext cx="10131136" cy="89413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836" y="2170676"/>
            <a:ext cx="5029084" cy="35953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4" y="276087"/>
            <a:ext cx="10328572" cy="118356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কম্বাইন হারভেস্টার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0793" y="1864110"/>
            <a:ext cx="10264664" cy="4770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latin typeface="NikoshBAN" panose="02000000000000000000"/>
                <a:cs typeface="NikoshBAN" panose="02000000000000000000" pitchFamily="2" charset="0"/>
              </a:rPr>
              <a:t>কার্যক্ষমতা – ২ বিঘা/ ঘণ্টা একত্রে কাঁটা,মাড়াই,পরিষ্কার</a:t>
            </a:r>
            <a:r>
              <a:rPr lang="en-US" sz="44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/>
                <a:cs typeface="NikoshBAN" panose="02000000000000000000" pitchFamily="2" charset="0"/>
              </a:rPr>
              <a:t> করা যায়।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bn-BD" sz="4400" dirty="0" smtClean="0">
                <a:latin typeface="NikoshBAN" panose="02000000000000000000"/>
              </a:rPr>
              <a:t> </a:t>
            </a:r>
          </a:p>
          <a:p>
            <a:pPr algn="just"/>
            <a:endParaRPr lang="bn-BD" sz="3600" dirty="0"/>
          </a:p>
          <a:p>
            <a:pPr algn="just"/>
            <a:endParaRPr lang="bn-BD" sz="3600" dirty="0" smtClean="0"/>
          </a:p>
          <a:p>
            <a:pPr algn="just"/>
            <a:endParaRPr lang="bn-BD" sz="3600" dirty="0"/>
          </a:p>
          <a:p>
            <a:pPr algn="just"/>
            <a:endParaRPr lang="bn-BD" sz="3600" dirty="0" smtClean="0"/>
          </a:p>
          <a:p>
            <a:pPr algn="just"/>
            <a:endParaRPr lang="bn-BD" sz="3600" dirty="0"/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56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ব্যাখ্যা </a:t>
            </a:r>
            <a:r>
              <a:rPr lang="as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9343" y="2731510"/>
            <a:ext cx="10951028" cy="25545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চাষ পদ্ধতি</a:t>
            </a:r>
            <a:b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91">
        <p15:prstTrans prst="curtains"/>
      </p:transition>
    </mc:Choice>
    <mc:Fallback xmlns="">
      <p:transition spd="slow" advTm="300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2" y="1821682"/>
            <a:ext cx="11509997" cy="462068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just"/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মৌসুমের ধান চাষ পদ্ধতি  বর্ণনা করতে পারবে।</a:t>
            </a:r>
          </a:p>
          <a:p>
            <a:pPr algn="just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ধানের গুরুত্ব ব্যাখ্যা করতে </a:t>
            </a:r>
            <a:r>
              <a:rPr lang="as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2873" y="480352"/>
            <a:ext cx="6681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8"/>
            <a:ext cx="9371949" cy="964884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30" y="1240972"/>
            <a:ext cx="11658600" cy="494571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চীনের নিংপোঁ উপভাষায় ধানকে উলিজ’ বা উলিস বলা হতো। আরবিয়রা একে  ওরাজা’ নাম দেন। পরবর্তীতে গ্রীক ভাষায়  ওরাইজা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oryza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হয়ে যায় এবং তা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ফরাসী ভাষায়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রিজ এবং ইংরেজিতে রাইস বলতে ধান বুঝায় তবে আমাদের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রাইস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 চাল,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শব্দ পেডি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Peddy</a:t>
            </a:r>
            <a:r>
              <a:rPr lang="en-US" sz="3200" dirty="0" smtClean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).</a:t>
            </a:r>
          </a:p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১০০০-৭৫০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00B05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BC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হস্তিনাপুর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(ভারত) খনন করে ধান পাওয়া যায়।</a:t>
            </a:r>
          </a:p>
          <a:p>
            <a:pPr algn="just"/>
            <a:r>
              <a:rPr lang="en-US" sz="2600" dirty="0" smtClean="0">
                <a:solidFill>
                  <a:srgbClr val="7030A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De </a:t>
            </a:r>
            <a:r>
              <a:rPr lang="en-US" sz="2600" dirty="0" err="1" smtClean="0">
                <a:solidFill>
                  <a:srgbClr val="7030A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Condolle</a:t>
            </a:r>
            <a:r>
              <a:rPr lang="en-US" sz="2600" dirty="0" smtClean="0">
                <a:solidFill>
                  <a:srgbClr val="7030A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 (1886) and Watt (1862)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মতে দক্ষিণ ভারত ধানের উৎপত্তি।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Vavillov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bn-BD" sz="3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 </a:t>
            </a:r>
            <a:r>
              <a:rPr lang="bn-BD" sz="3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ও বার্মা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</a:t>
            </a:r>
            <a:r>
              <a:rPr lang="bn-BD" sz="3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উৎপত্তিস্থল।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n-US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000" dirty="0">
                <a:solidFill>
                  <a:srgbClr val="FF000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Chatterjee (1948</a:t>
            </a:r>
            <a:r>
              <a:rPr lang="en-US" sz="3000" dirty="0" smtClean="0">
                <a:solidFill>
                  <a:srgbClr val="FF000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),</a:t>
            </a:r>
            <a:r>
              <a:rPr lang="bn-BD" sz="3000" dirty="0">
                <a:solidFill>
                  <a:srgbClr val="FF000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r>
              <a:rPr lang="bn-BD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 জেনাস  </a:t>
            </a:r>
            <a:r>
              <a:rPr lang="en-US" sz="2600" dirty="0" err="1" smtClean="0">
                <a:solidFill>
                  <a:srgbClr val="FF000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Oryza</a:t>
            </a:r>
            <a:r>
              <a:rPr lang="en-US" sz="2600" dirty="0" smtClean="0">
                <a:solidFill>
                  <a:srgbClr val="FF000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২৩ টি  গণ যার  মধ্যে ২১ টি বন্য এবং</a:t>
            </a:r>
            <a:r>
              <a:rPr lang="en-US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bn-BD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চাষ যোগ্য যথা </a:t>
            </a:r>
            <a:r>
              <a:rPr lang="en-US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Oryza</a:t>
            </a:r>
            <a:r>
              <a:rPr lang="en-US" sz="3000" i="1" dirty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sativa </a:t>
            </a:r>
            <a:r>
              <a:rPr lang="bn-BD" sz="3000" i="1" dirty="0" smtClean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r>
              <a:rPr lang="bn-BD" sz="2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Oryza</a:t>
            </a:r>
            <a:r>
              <a:rPr lang="en-US" sz="3000" i="1" dirty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glaberrima</a:t>
            </a:r>
            <a:r>
              <a:rPr lang="en-US" sz="3000" i="1" dirty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. </a:t>
            </a:r>
            <a:r>
              <a:rPr lang="en-US" sz="3000" i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Oryza</a:t>
            </a:r>
            <a:r>
              <a:rPr lang="en-US" sz="3000" i="1" dirty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sativa </a:t>
            </a:r>
            <a:r>
              <a:rPr lang="bn-BD" sz="3000" i="1" dirty="0" smtClean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সর্বত্র কিন্ত </a:t>
            </a:r>
            <a:r>
              <a:rPr lang="en-US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Oryza</a:t>
            </a:r>
            <a:r>
              <a:rPr lang="en-US" sz="3000" i="1" dirty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glaberrima</a:t>
            </a:r>
            <a:r>
              <a:rPr lang="en-US" sz="3000" i="1" dirty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r>
              <a:rPr lang="bn-BD" sz="3000" i="1" dirty="0" smtClean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  পশ্চিম আফ্রিকাতে দেখা যায়।</a:t>
            </a:r>
            <a:endParaRPr lang="en-US" sz="2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1367941" cy="118356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ও মাটি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2" y="1734185"/>
            <a:ext cx="11324940" cy="46206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গাছের জন্য আদর্শ তাপমাত্রা ২৫-৩৫ ডি সে ।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১০০-২০০ সে মি বার্ষিক গড় বৃষ্টিপাত এলাকায় ধান ভালো হয়।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বেলে-দোয়াশ,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দোয়াশ ও এঁটেল দোয়াশ মাটি ধান চাষের জন্য ভাল। নদী উপত্যকার পলি মাটিতে সব থেকে ভালো ধান জন্মায়।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0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7006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174173"/>
            <a:ext cx="11783289" cy="50125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বাছাইঃ 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লিটার পানিতে ৩৭৫ গ্রাম ইউরিয়া নিতে হবে। ১০ কেজি ধান দিয়ে নেড়েচেড়ে </a:t>
            </a:r>
            <a:r>
              <a:rPr lang="bn-BD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 </a:t>
            </a:r>
            <a:endParaRPr lang="bn-BD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 বীজ ডুবে যাবে অপুষ্ট বীজ ভেসে উঠবে। পরিষ্কার পানিতে ৩-৪ বার ধুয়ে নিতে হবে।</a:t>
            </a:r>
          </a:p>
          <a:p>
            <a:pPr marL="0" indent="0" algn="just">
              <a:buNone/>
            </a:pPr>
            <a:endParaRPr lang="bn-BD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bn-BD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শোধন ও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দেয়াঃ 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 করার জন্য ৫২-৫৫ ডিগ্রি সেলসিয়াস তাপমাত্রার </a:t>
            </a:r>
          </a:p>
          <a:p>
            <a:pPr marL="0" indent="0" algn="just">
              <a:buNone/>
            </a:pPr>
            <a:r>
              <a:rPr lang="bn-BD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পানিতে  ১৫ মিনিট ডুবিয়ে রাখলে জীবাণুমুক্ত হয়। তবে বীজ দাগযুক্ত হলে ২-৩ গ্রাম</a:t>
            </a:r>
          </a:p>
          <a:p>
            <a:pPr marL="0" indent="0" algn="just">
              <a:buNone/>
            </a:pP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কারবেণ্ডাজিম জাতীয় ছত্রাকনাশক ১ লিটার পানিতে  মিশিয়ে ১ কেজি বীজ পানিতে ডুবিয়ে</a:t>
            </a:r>
          </a:p>
          <a:p>
            <a:pPr marL="0" indent="0" algn="just">
              <a:buNone/>
            </a:pP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নাড়াচাড়া করে   ১২ ঘণ্টা রেখে দিতে হবে। </a:t>
            </a:r>
            <a:r>
              <a:rPr lang="bn-BD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 পরিষ্কার 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দিয়ে  </a:t>
            </a:r>
            <a:r>
              <a:rPr lang="bn-BD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 নিতে হবে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এরপর </a:t>
            </a:r>
          </a:p>
          <a:p>
            <a:pPr marL="0" indent="0" algn="just">
              <a:buNone/>
            </a:pP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 খড় বিছিয়ে তার পর বীজের ব্যাগ রেখে </a:t>
            </a:r>
            <a:r>
              <a:rPr lang="bn-BD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শুকনো খড় 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ইট বা কাঠ </a:t>
            </a:r>
          </a:p>
          <a:p>
            <a:pPr marL="0" indent="0" algn="just">
              <a:buNone/>
            </a:pP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চেপে রাখতে হবে। এভাবে জাগ দিলে আউস ও আমন মৌসুমে </a:t>
            </a:r>
            <a:r>
              <a:rPr lang="bn-BD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৪৮ ঘণ্টা 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দুই দিনে </a:t>
            </a:r>
          </a:p>
          <a:p>
            <a:pPr marL="0" indent="0" algn="just">
              <a:buNone/>
            </a:pP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বোরো মৌসুমে </a:t>
            </a:r>
            <a:r>
              <a:rPr lang="bn-BD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 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 </a:t>
            </a:r>
            <a:r>
              <a:rPr lang="bn-BD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 </a:t>
            </a:r>
            <a:r>
              <a:rPr lang="bn-BD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 </a:t>
            </a:r>
            <a:r>
              <a:rPr lang="en-US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অংকু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বের হবে ও </a:t>
            </a:r>
            <a:r>
              <a:rPr lang="en-US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bn-BD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জতলায় বপনের উপযুক্ত হবে।</a:t>
            </a:r>
          </a:p>
          <a:p>
            <a:pPr marL="0" indent="0" algn="just">
              <a:buNone/>
            </a:pPr>
            <a:endParaRPr lang="bn-BD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8657" y="1528319"/>
            <a:ext cx="2144485" cy="1859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877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55864"/>
            <a:ext cx="10284771" cy="8728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>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 তৈরি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sv-SE" dirty="0" smtClean="0"/>
              <a:t>WET- </a:t>
            </a:r>
            <a:r>
              <a:rPr lang="sv-SE" dirty="0"/>
              <a:t>BED  </a:t>
            </a:r>
            <a:r>
              <a:rPr lang="sv-SE" dirty="0" smtClean="0"/>
              <a:t>RICE NURSER </a:t>
            </a:r>
            <a:r>
              <a:rPr lang="sv-SE" dirty="0"/>
              <a:t>Y</a:t>
            </a:r>
            <a:br>
              <a:rPr lang="sv-SE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829" y="1670957"/>
            <a:ext cx="10482942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 ও এঁটেল মাটি বীজতলার জন্য ভাল। জমিতে ৫-৬ সেমি পানি দিয়ে ২/৩ টি চাষ ও মই দিয়ে ৭-১০ দিন রেখে দিতে হবে ও পানি জমিয়ে রাখতে হবে। জমির লম্বা বরাবর ১ মিটার চওড়া বেড তৈরি করতে হবে। দু বেড এর মাঝে ২৫-৩০ সেমি ফাঁকা রাখতে হবে। বেড লাঠি দিয়ে সমান করতে হবে।বেড তৈরির ৪৫ মিনিট পর বীজ বোনা উচিত।</a:t>
            </a:r>
          </a:p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বীজতলায় বপনঃ</a:t>
            </a:r>
            <a:r>
              <a:rPr lang="bn-BD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বর্গমিটার বেডে ৮০-১০০ গ্রাম বীজ বোনা দরকার। নালায় পানি রাখতে হবে।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4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770" y="276087"/>
            <a:ext cx="10956144" cy="118356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বপন/রোপণ সময়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770" y="1459653"/>
            <a:ext cx="10956144" cy="462068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বোরোঃ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জীবনকাল ১৫০ দিন বা কম –অগ্রহায়ন মাসের শুরুতে </a:t>
            </a:r>
          </a:p>
          <a:p>
            <a:pPr marL="0" indent="0" algn="just">
              <a:buNone/>
            </a:pP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জীবনকাল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বেশি – ১৫ কার্তিক থেকে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মাঘের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শেষ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উচিত।  চারার বয়স ৩৫-৪৫ দিন হলে ভাল। </a:t>
            </a:r>
          </a:p>
          <a:p>
            <a:pPr algn="just"/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আউশঃ বপন ও রোপণ দু ভাবে আবাদ করা যায়।</a:t>
            </a:r>
          </a:p>
          <a:p>
            <a:pPr marL="0" indent="0" algn="just">
              <a:buNone/>
            </a:pP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বপনের উপযুক্ত সময় ১৫-৩০ চৈত্র। চারার </a:t>
            </a:r>
            <a:r>
              <a:rPr lang="bn-BD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 </a:t>
            </a: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২০-২৫ 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bn-BD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আমনঃ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 উপযুক্ত সময় ১৫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 ১৫ শ্রাবণ ।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চারার বয়স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২৫-৩০ দিন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ভাল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তবে ১৫-৩০ আষাঢ়ে বীজ বপন  করে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১৫-৩০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শ্রাবণের মধ্যে চারা রোপণ করলে ফলন বেশি পাওয়া যায়। </a:t>
            </a:r>
            <a:endParaRPr lang="bn-BD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0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1022</Words>
  <Application>Microsoft Office PowerPoint</Application>
  <PresentationFormat>Widescreen</PresentationFormat>
  <Paragraphs>177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ae_AlArabiya</vt:lpstr>
      <vt:lpstr>ae_AlMateen</vt:lpstr>
      <vt:lpstr>Arial</vt:lpstr>
      <vt:lpstr>Corbel</vt:lpstr>
      <vt:lpstr>Modern No. 20</vt:lpstr>
      <vt:lpstr>NikoshBAN</vt:lpstr>
      <vt:lpstr>SolaimanLipi</vt:lpstr>
      <vt:lpstr>Vrinda</vt:lpstr>
      <vt:lpstr>Wingdings</vt:lpstr>
      <vt:lpstr>Ecology 16x9</vt:lpstr>
      <vt:lpstr>  Welcome</vt:lpstr>
      <vt:lpstr>পাঠ পরিচিতি</vt:lpstr>
      <vt:lpstr>আজকের পাঠ</vt:lpstr>
      <vt:lpstr>PowerPoint Presentation</vt:lpstr>
      <vt:lpstr>ভূমিকা</vt:lpstr>
      <vt:lpstr>জলবায়ু ও মাটি</vt:lpstr>
      <vt:lpstr>PowerPoint Presentation</vt:lpstr>
      <vt:lpstr>     বীজতলা তৈরি (ভিজা)  WET- BED  RICE NURSER Y </vt:lpstr>
      <vt:lpstr> বপন/রোপণ সময়</vt:lpstr>
      <vt:lpstr>পরিচর্যা</vt:lpstr>
      <vt:lpstr>PowerPoint Presentation</vt:lpstr>
      <vt:lpstr>চারা রোপণ</vt:lpstr>
      <vt:lpstr>রোপণ দূরত্ব</vt:lpstr>
      <vt:lpstr>আগাছা</vt:lpstr>
      <vt:lpstr>আগাছা দমন</vt:lpstr>
      <vt:lpstr>সেচ ব্যবস্থাপনা</vt:lpstr>
      <vt:lpstr>রোগ ও পোকা দমন</vt:lpstr>
      <vt:lpstr>কর্তন</vt:lpstr>
      <vt:lpstr>কর্তন প্রক্রিয়া</vt:lpstr>
      <vt:lpstr>কর্তন প্রক্রিয়া</vt:lpstr>
      <vt:lpstr>মাড়াই</vt:lpstr>
      <vt:lpstr>ঝাড়াই</vt:lpstr>
      <vt:lpstr>পরিষ্কার করা</vt:lpstr>
      <vt:lpstr>কম্বাইন হারভেস্টার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Pronay</dc:creator>
  <cp:lastModifiedBy>Microsoft account</cp:lastModifiedBy>
  <cp:revision>152</cp:revision>
  <dcterms:created xsi:type="dcterms:W3CDTF">2020-05-04T17:33:50Z</dcterms:created>
  <dcterms:modified xsi:type="dcterms:W3CDTF">2020-08-01T10:46:07Z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