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71" r:id="rId4"/>
    <p:sldId id="260" r:id="rId5"/>
    <p:sldId id="261" r:id="rId6"/>
    <p:sldId id="263" r:id="rId7"/>
    <p:sldId id="256" r:id="rId8"/>
    <p:sldId id="257" r:id="rId9"/>
    <p:sldId id="258" r:id="rId10"/>
    <p:sldId id="259" r:id="rId11"/>
    <p:sldId id="268" r:id="rId12"/>
    <p:sldId id="269" r:id="rId13"/>
  </p:sldIdLst>
  <p:sldSz cx="12192000" cy="6858000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34EC3-1D6E-4540-AB90-A8CBD9FCEC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en-US"/>
        </a:p>
      </dgm:t>
    </dgm:pt>
    <dgm:pt modelId="{82EF0E9C-4798-4157-A05F-F8E21DD8310B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en-US" b="1" dirty="0" smtClean="0"/>
            <a:t>Welcome to </a:t>
          </a:r>
          <a:endParaRPr lang="en-US" dirty="0"/>
        </a:p>
      </dgm:t>
    </dgm:pt>
    <dgm:pt modelId="{11886983-1925-4444-977B-F2F5EF424E02}" type="parTrans" cxnId="{F68CB9FB-9C71-47BF-B9CA-EE5C18F260D3}">
      <dgm:prSet/>
      <dgm:spPr/>
      <dgm:t>
        <a:bodyPr/>
        <a:lstStyle/>
        <a:p>
          <a:endParaRPr lang="en-US"/>
        </a:p>
      </dgm:t>
    </dgm:pt>
    <dgm:pt modelId="{DAFB4F3B-A880-4849-864F-3033BC086B70}" type="sibTrans" cxnId="{F68CB9FB-9C71-47BF-B9CA-EE5C18F260D3}">
      <dgm:prSet/>
      <dgm:spPr/>
      <dgm:t>
        <a:bodyPr/>
        <a:lstStyle/>
        <a:p>
          <a:endParaRPr lang="en-US"/>
        </a:p>
      </dgm:t>
    </dgm:pt>
    <dgm:pt modelId="{B42DF988-149F-4151-9E80-FB77FF85655C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en-US" b="1" dirty="0" smtClean="0"/>
            <a:t>My Accounting World</a:t>
          </a:r>
          <a:endParaRPr lang="en-US" dirty="0"/>
        </a:p>
      </dgm:t>
    </dgm:pt>
    <dgm:pt modelId="{98CF7143-0B4D-4EB5-8CF8-6869F0AED937}" type="parTrans" cxnId="{D9C1A1C3-3B39-4BEF-B44C-FE133A819C0E}">
      <dgm:prSet/>
      <dgm:spPr/>
      <dgm:t>
        <a:bodyPr/>
        <a:lstStyle/>
        <a:p>
          <a:endParaRPr lang="en-US"/>
        </a:p>
      </dgm:t>
    </dgm:pt>
    <dgm:pt modelId="{71DCB4E4-F876-44E5-AACA-B0A71C048B33}" type="sibTrans" cxnId="{D9C1A1C3-3B39-4BEF-B44C-FE133A819C0E}">
      <dgm:prSet/>
      <dgm:spPr/>
      <dgm:t>
        <a:bodyPr/>
        <a:lstStyle/>
        <a:p>
          <a:endParaRPr lang="en-US"/>
        </a:p>
      </dgm:t>
    </dgm:pt>
    <dgm:pt modelId="{B1896EE9-DEA1-4F72-B204-D45D44297C52}" type="pres">
      <dgm:prSet presAssocID="{8C034EC3-1D6E-4540-AB90-A8CBD9FCEC7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3DE559-CD7E-4E01-B733-771D4CD4CB67}" type="pres">
      <dgm:prSet presAssocID="{8C034EC3-1D6E-4540-AB90-A8CBD9FCEC71}" presName="arrow" presStyleLbl="bgShp" presStyleIdx="0" presStyleCn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13DCE49D-BC1C-4445-863D-673821C18B1A}" type="pres">
      <dgm:prSet presAssocID="{8C034EC3-1D6E-4540-AB90-A8CBD9FCEC71}" presName="linearProces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AA76CF5F-95C7-4F50-8F9F-090A8AFF8AAD}" type="pres">
      <dgm:prSet presAssocID="{82EF0E9C-4798-4157-A05F-F8E21DD8310B}" presName="textNode" presStyleLbl="node1" presStyleIdx="0" presStyleCnt="2" custScaleX="284235" custScaleY="153957" custLinFactNeighborX="-3705" custLinFactNeighborY="-73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99F0C-16E9-4941-868C-CB7B04DF6B9C}" type="pres">
      <dgm:prSet presAssocID="{DAFB4F3B-A880-4849-864F-3033BC086B70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6E32B680-F5E2-440E-A188-2234D988B507}" type="pres">
      <dgm:prSet presAssocID="{B42DF988-149F-4151-9E80-FB77FF85655C}" presName="textNode" presStyleLbl="node1" presStyleIdx="1" presStyleCnt="2" custScaleX="338980" custScaleY="137928" custLinFactNeighborX="-50572" custLinFactNeighborY="66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C1A1C3-3B39-4BEF-B44C-FE133A819C0E}" srcId="{8C034EC3-1D6E-4540-AB90-A8CBD9FCEC71}" destId="{B42DF988-149F-4151-9E80-FB77FF85655C}" srcOrd="1" destOrd="0" parTransId="{98CF7143-0B4D-4EB5-8CF8-6869F0AED937}" sibTransId="{71DCB4E4-F876-44E5-AACA-B0A71C048B33}"/>
    <dgm:cxn modelId="{29B152E5-D90F-42B7-AE15-78E10AFACB94}" type="presOf" srcId="{8C034EC3-1D6E-4540-AB90-A8CBD9FCEC71}" destId="{B1896EE9-DEA1-4F72-B204-D45D44297C52}" srcOrd="0" destOrd="0" presId="urn:microsoft.com/office/officeart/2005/8/layout/hProcess9"/>
    <dgm:cxn modelId="{2D643D78-0F87-4889-96C8-E7E9646289D5}" type="presOf" srcId="{B42DF988-149F-4151-9E80-FB77FF85655C}" destId="{6E32B680-F5E2-440E-A188-2234D988B507}" srcOrd="0" destOrd="0" presId="urn:microsoft.com/office/officeart/2005/8/layout/hProcess9"/>
    <dgm:cxn modelId="{F68CB9FB-9C71-47BF-B9CA-EE5C18F260D3}" srcId="{8C034EC3-1D6E-4540-AB90-A8CBD9FCEC71}" destId="{82EF0E9C-4798-4157-A05F-F8E21DD8310B}" srcOrd="0" destOrd="0" parTransId="{11886983-1925-4444-977B-F2F5EF424E02}" sibTransId="{DAFB4F3B-A880-4849-864F-3033BC086B70}"/>
    <dgm:cxn modelId="{FCA30CC7-0256-499E-B110-1A756084D7C6}" type="presOf" srcId="{82EF0E9C-4798-4157-A05F-F8E21DD8310B}" destId="{AA76CF5F-95C7-4F50-8F9F-090A8AFF8AAD}" srcOrd="0" destOrd="0" presId="urn:microsoft.com/office/officeart/2005/8/layout/hProcess9"/>
    <dgm:cxn modelId="{BF446E1C-B1F0-4827-9C0D-DC04460E5B26}" type="presParOf" srcId="{B1896EE9-DEA1-4F72-B204-D45D44297C52}" destId="{6A3DE559-CD7E-4E01-B733-771D4CD4CB67}" srcOrd="0" destOrd="0" presId="urn:microsoft.com/office/officeart/2005/8/layout/hProcess9"/>
    <dgm:cxn modelId="{AD3B5A94-6E4A-41B6-9CA7-8928364312B2}" type="presParOf" srcId="{B1896EE9-DEA1-4F72-B204-D45D44297C52}" destId="{13DCE49D-BC1C-4445-863D-673821C18B1A}" srcOrd="1" destOrd="0" presId="urn:microsoft.com/office/officeart/2005/8/layout/hProcess9"/>
    <dgm:cxn modelId="{3204E95E-A1F8-4E7D-BE5A-6FB9D1D88246}" type="presParOf" srcId="{13DCE49D-BC1C-4445-863D-673821C18B1A}" destId="{AA76CF5F-95C7-4F50-8F9F-090A8AFF8AAD}" srcOrd="0" destOrd="0" presId="urn:microsoft.com/office/officeart/2005/8/layout/hProcess9"/>
    <dgm:cxn modelId="{64498666-5651-4EB3-96F6-55F0B1AF57D4}" type="presParOf" srcId="{13DCE49D-BC1C-4445-863D-673821C18B1A}" destId="{25499F0C-16E9-4941-868C-CB7B04DF6B9C}" srcOrd="1" destOrd="0" presId="urn:microsoft.com/office/officeart/2005/8/layout/hProcess9"/>
    <dgm:cxn modelId="{BA7749B0-D496-478A-9632-DD9CFB067792}" type="presParOf" srcId="{13DCE49D-BC1C-4445-863D-673821C18B1A}" destId="{6E32B680-F5E2-440E-A188-2234D988B50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DE559-CD7E-4E01-B733-771D4CD4CB67}">
      <dsp:nvSpPr>
        <dsp:cNvPr id="0" name=""/>
        <dsp:cNvSpPr/>
      </dsp:nvSpPr>
      <dsp:spPr>
        <a:xfrm>
          <a:off x="805957" y="0"/>
          <a:ext cx="9134179" cy="242789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6CF5F-95C7-4F50-8F9F-090A8AFF8AAD}">
      <dsp:nvSpPr>
        <dsp:cNvPr id="0" name=""/>
        <dsp:cNvSpPr/>
      </dsp:nvSpPr>
      <dsp:spPr>
        <a:xfrm>
          <a:off x="0" y="0"/>
          <a:ext cx="4843716" cy="1495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Welcome to </a:t>
          </a:r>
          <a:endParaRPr lang="en-US" sz="4400" kern="1200" dirty="0"/>
        </a:p>
      </dsp:txBody>
      <dsp:txXfrm>
        <a:off x="72988" y="72988"/>
        <a:ext cx="4697740" cy="1349186"/>
      </dsp:txXfrm>
    </dsp:sp>
    <dsp:sp modelId="{6E32B680-F5E2-440E-A188-2234D988B507}">
      <dsp:nvSpPr>
        <dsp:cNvPr id="0" name=""/>
        <dsp:cNvSpPr/>
      </dsp:nvSpPr>
      <dsp:spPr>
        <a:xfrm>
          <a:off x="4905914" y="1088393"/>
          <a:ext cx="5776639" cy="133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My Accounting World</a:t>
          </a:r>
          <a:endParaRPr lang="en-US" sz="4400" kern="1200" dirty="0"/>
        </a:p>
      </dsp:txBody>
      <dsp:txXfrm>
        <a:off x="4971303" y="1153782"/>
        <a:ext cx="5645861" cy="1208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04D3-6065-4C23-9B8B-F05119032E2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2FFE9-C2A4-4C72-B34D-29B09F2C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A130-1ED9-4096-A39A-13C3819A6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1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2FFE9-C2A4-4C72-B34D-29B09F2CB9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2B2-1577-4E47-AB6A-F3C6EE49BAB8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4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4361-777E-4B40-B844-0282A0B2A2F0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8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7336-08C8-4DA3-ADED-AE850063108E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6957-2F78-4057-8752-2E9BCD2C2F64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2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7E3-2FA7-410C-BA7E-044479907A9D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AB80-D1AE-4B7A-9BA3-2958DC9E4612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E89C-0122-4F15-B02E-EF35CFC115F7}" type="datetime1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416B-40CB-48BD-BC03-19265897A08D}" type="datetime1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C7A7-06F9-49FF-9FB0-F014BCEFDBC1}" type="datetime1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5955-8DC6-47B1-8737-600FFD307EE5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9854-3F88-49F0-9652-1DDE36DC5689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188E-49B2-43E3-8ADD-E08155C7611A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Rajshahi Divisional Online School (RDOS)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C885-E155-445C-8451-087FEBBB0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97705463"/>
              </p:ext>
            </p:extLst>
          </p:nvPr>
        </p:nvGraphicFramePr>
        <p:xfrm>
          <a:off x="1445906" y="1563833"/>
          <a:ext cx="10746094" cy="242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646236" y="4521200"/>
            <a:ext cx="8915400" cy="1354138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sz="5400" dirty="0">
                <a:latin typeface="Arial" panose="020B0604020202020204" pitchFamily="34" charset="0"/>
              </a:rPr>
              <a:t>Md. </a:t>
            </a:r>
            <a:r>
              <a:rPr lang="en-US" sz="5400" dirty="0" err="1">
                <a:latin typeface="Arial" panose="020B0604020202020204" pitchFamily="34" charset="0"/>
              </a:rPr>
              <a:t>Shakhawat</a:t>
            </a:r>
            <a:r>
              <a:rPr lang="en-US" sz="5400" dirty="0">
                <a:latin typeface="Arial" panose="020B0604020202020204" pitchFamily="34" charset="0"/>
              </a:rPr>
              <a:t> Hossain</a:t>
            </a:r>
          </a:p>
          <a:p>
            <a:pPr algn="ctr" eaLnBrk="1" hangingPunct="1"/>
            <a:r>
              <a:rPr lang="en-US" sz="2800" dirty="0">
                <a:latin typeface="Arial" panose="020B0604020202020204" pitchFamily="34" charset="0"/>
              </a:rPr>
              <a:t>Lecturer at Shah </a:t>
            </a:r>
            <a:r>
              <a:rPr lang="en-US" sz="2800" dirty="0" err="1">
                <a:latin typeface="Arial" panose="020B0604020202020204" pitchFamily="34" charset="0"/>
              </a:rPr>
              <a:t>Makhdum</a:t>
            </a:r>
            <a:r>
              <a:rPr lang="en-US" sz="2800" dirty="0">
                <a:latin typeface="Arial" panose="020B0604020202020204" pitchFamily="34" charset="0"/>
              </a:rPr>
              <a:t> College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23886" y="304939"/>
            <a:ext cx="9980614" cy="729417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Rajshahi</a:t>
            </a:r>
            <a:r>
              <a:rPr lang="en-US" sz="4000" b="1" dirty="0" smtClean="0">
                <a:solidFill>
                  <a:schemeClr val="tx1"/>
                </a:solidFill>
              </a:rPr>
              <a:t> Divisional Online School (RDOS)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2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90"/>
    </mc:Choice>
    <mc:Fallback xmlns="">
      <p:transition spd="slow" advTm="1369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90197"/>
              </p:ext>
            </p:extLst>
          </p:nvPr>
        </p:nvGraphicFramePr>
        <p:xfrm>
          <a:off x="431800" y="1380066"/>
          <a:ext cx="11150602" cy="461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882"/>
                <a:gridCol w="1470118"/>
                <a:gridCol w="3926188"/>
                <a:gridCol w="176341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দায়সমূহ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মূলধন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সম্পদসমূহ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88027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772727" y="278606"/>
            <a:ext cx="7476173" cy="889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জনাব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endParaRPr lang="en-US" dirty="0" smtClean="0"/>
          </a:p>
          <a:p>
            <a:pPr algn="ctr"/>
            <a:r>
              <a:rPr lang="en-US" dirty="0" err="1" smtClean="0"/>
              <a:t>বৈষয়িক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endParaRPr lang="en-US" dirty="0" smtClean="0"/>
          </a:p>
          <a:p>
            <a:pPr algn="ctr"/>
            <a:r>
              <a:rPr lang="en-US" dirty="0" smtClean="0"/>
              <a:t>২০১৫ </a:t>
            </a:r>
            <a:r>
              <a:rPr lang="en-US" dirty="0" err="1" smtClean="0"/>
              <a:t>সালের</a:t>
            </a:r>
            <a:r>
              <a:rPr lang="en-US" dirty="0" smtClean="0"/>
              <a:t> ৩১শে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প্রস্তুতকৃত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5336" y="1895157"/>
            <a:ext cx="271462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বিবিধ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পাওনাদার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হিসাব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565335" y="2460623"/>
            <a:ext cx="271462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বকেয়া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বেতন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078089" y="1937381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হাতে</a:t>
            </a:r>
            <a:r>
              <a:rPr lang="en-US" sz="1400" dirty="0" smtClean="0"/>
              <a:t> </a:t>
            </a:r>
            <a:r>
              <a:rPr lang="en-US" sz="1400" dirty="0" err="1" smtClean="0"/>
              <a:t>নগদ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078089" y="2474910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ব্যাংকে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জমা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105313" y="2993545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বিবিধ</a:t>
            </a:r>
            <a:r>
              <a:rPr lang="en-US" sz="1400" dirty="0"/>
              <a:t> </a:t>
            </a:r>
            <a:r>
              <a:rPr lang="en-US" sz="1400" dirty="0" err="1" smtClean="0"/>
              <a:t>দেনাদার</a:t>
            </a:r>
            <a:r>
              <a:rPr lang="en-US" sz="1400" dirty="0" smtClean="0"/>
              <a:t>  </a:t>
            </a:r>
            <a:r>
              <a:rPr lang="en-US" sz="1400" dirty="0" err="1" smtClean="0"/>
              <a:t>হিসাব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132538" y="3531074"/>
            <a:ext cx="2008162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ইজার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সম্পত্তি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462738" y="3957788"/>
            <a:ext cx="19537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বাদ-অবলোপন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4525131" y="1885710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৩০,০০০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25131" y="2406717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৩৫,০০০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59762" y="4457058"/>
            <a:ext cx="19537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আসবাবপত্র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6460131" y="4870589"/>
            <a:ext cx="19537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বাদ-অবচয়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565335" y="3026089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মূলধন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565335" y="3416614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অতিরিক্ত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মূলধন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65335" y="4153050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নিট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লাভ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565335" y="5065851"/>
            <a:ext cx="170515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বাদ-উত্তোলন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2270493" y="3372000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২০,০০০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2270493" y="2989172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৩,২০,০০০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2270493" y="4207098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১,৫৮,০০০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2270493" y="3787873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৩,৪০,০০০</a:t>
            </a:r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2270493" y="4623820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৪,৯৮,০০০</a:t>
            </a:r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2270493" y="5065851"/>
            <a:ext cx="1707966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৬০,০০০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4419600" y="5135133"/>
            <a:ext cx="14097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৪,৩৮,০০০</a:t>
            </a:r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10039034" y="1937381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২০,০০০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0002958" y="2487608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২,০০,০০০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0002958" y="2969573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১,৭৫,০০০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8502741" y="3427102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৫০,০০০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502742" y="3928111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৫,০০০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0002958" y="3928111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৪৫,০০০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8502742" y="4400684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৭০,০০০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8502742" y="4870589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৭,০০০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9941121" y="4870589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৬৩,০০০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419600" y="5656140"/>
            <a:ext cx="14097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dbl" dirty="0" smtClean="0"/>
              <a:t>৫,০৩,০০০</a:t>
            </a:r>
            <a:endParaRPr lang="en-US" sz="1400" u="dbl" dirty="0"/>
          </a:p>
        </p:txBody>
      </p:sp>
      <p:sp>
        <p:nvSpPr>
          <p:cNvPr id="37" name="Rounded Rectangle 36"/>
          <p:cNvSpPr/>
          <p:nvPr/>
        </p:nvSpPr>
        <p:spPr>
          <a:xfrm>
            <a:off x="9928330" y="5656140"/>
            <a:ext cx="14097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dbl"/>
              <a:t>৫,০৩,০০০</a:t>
            </a:r>
            <a:endParaRPr lang="en-US" sz="1400" u="db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/>
              <a:t>বাড়ির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কাজ</a:t>
            </a:r>
            <a:r>
              <a:rPr lang="en-US" sz="6600" b="1" dirty="0" smtClean="0"/>
              <a:t>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899" y="2333625"/>
            <a:ext cx="9185729" cy="2936875"/>
          </a:xfr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3600" dirty="0" err="1" smtClean="0"/>
              <a:t>লাভ-ক্ষতি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হিসাবও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লাভ-ক্ষতি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বিবরণীর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endParaRPr lang="en-US" sz="3600" dirty="0" smtClean="0"/>
          </a:p>
          <a:p>
            <a:r>
              <a:rPr lang="en-US" sz="3600" dirty="0" err="1" smtClean="0"/>
              <a:t>আর্থিক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অবস্থার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বিবরণী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বৈষয়িক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বিবরণীর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9">
            <a:hlinkClick r:id="" action="ppaction://hlinkshowjump?jump=fir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5556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3086623" y="579718"/>
            <a:ext cx="910537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/>
            <a:r>
              <a:rPr lang="en-US" sz="7200" b="1" dirty="0" err="1" smtClean="0"/>
              <a:t>শাহ্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মখদুম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কলেজের</a:t>
            </a:r>
            <a:endParaRPr lang="en-US" sz="7200" b="1" dirty="0" smtClean="0"/>
          </a:p>
          <a:p>
            <a:pPr algn="ctr"/>
            <a:r>
              <a:rPr lang="en-US" sz="7200" b="1" dirty="0" smtClean="0"/>
              <a:t>-</a:t>
            </a:r>
            <a:r>
              <a:rPr lang="en-US" sz="7200" b="1" dirty="0" err="1" smtClean="0"/>
              <a:t>এর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পক্ষ</a:t>
            </a:r>
            <a:r>
              <a:rPr lang="en-US" sz="7200" b="1" dirty="0" smtClean="0"/>
              <a:t> </a:t>
            </a:r>
          </a:p>
          <a:p>
            <a:pPr algn="ctr"/>
            <a:r>
              <a:rPr lang="en-US" sz="7200" b="1" dirty="0" err="1" smtClean="0"/>
              <a:t>থেকে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ধন্যবাদ</a:t>
            </a:r>
            <a:r>
              <a:rPr lang="en-US" sz="7200" b="1" dirty="0" smtClean="0"/>
              <a:t> </a:t>
            </a:r>
            <a:endParaRPr lang="en-US" sz="7200" b="1" dirty="0"/>
          </a:p>
          <a:p>
            <a:pPr algn="ctr"/>
            <a:r>
              <a:rPr lang="en-US" sz="7200" b="1" dirty="0" err="1"/>
              <a:t>সবাইকে</a:t>
            </a:r>
            <a:endParaRPr lang="en-US" sz="7200" b="1" dirty="0"/>
          </a:p>
        </p:txBody>
      </p:sp>
      <p:pic>
        <p:nvPicPr>
          <p:cNvPr id="2355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341313"/>
            <a:ext cx="62245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369629" cy="365125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Rajshahi</a:t>
            </a:r>
            <a:r>
              <a:rPr lang="en-US" sz="3200" dirty="0" smtClean="0">
                <a:solidFill>
                  <a:srgbClr val="FF0000"/>
                </a:solidFill>
              </a:rPr>
              <a:t> Divisional Online School (RDOS)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4638"/>
            <a:ext cx="9144000" cy="1655762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এক</a:t>
            </a:r>
            <a:r>
              <a:rPr lang="en-US" sz="8000" dirty="0" smtClean="0"/>
              <a:t> </a:t>
            </a:r>
            <a:r>
              <a:rPr lang="en-US" sz="8000" dirty="0" err="1" smtClean="0"/>
              <a:t>তরফা</a:t>
            </a:r>
            <a:r>
              <a:rPr lang="en-US" sz="8000" dirty="0" smtClean="0"/>
              <a:t> দাখিলা-২</a:t>
            </a:r>
            <a:endParaRPr lang="en-US" sz="8000" dirty="0"/>
          </a:p>
        </p:txBody>
      </p:sp>
      <p:pic>
        <p:nvPicPr>
          <p:cNvPr id="1026" name="Picture 2" descr="What are the differences between single entry and double entr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47" y="2547765"/>
            <a:ext cx="9511553" cy="359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0" y="486944"/>
            <a:ext cx="9144000" cy="951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/>
              <a:t>আজকের</a:t>
            </a:r>
            <a:r>
              <a:rPr lang="en-US" sz="8000" dirty="0"/>
              <a:t> </a:t>
            </a:r>
            <a:r>
              <a:rPr lang="en-US" sz="8000" dirty="0" err="1"/>
              <a:t>আলোচ্য</a:t>
            </a:r>
            <a:r>
              <a:rPr lang="en-US" sz="8000" dirty="0"/>
              <a:t> </a:t>
            </a:r>
            <a:r>
              <a:rPr lang="en-US" sz="8000" dirty="0" err="1"/>
              <a:t>বিষয়</a:t>
            </a:r>
            <a:endParaRPr lang="en-US" sz="80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4038600" y="6410027"/>
            <a:ext cx="4917840" cy="36512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Rajshahi</a:t>
            </a:r>
            <a:r>
              <a:rPr lang="en-US" sz="2000" dirty="0" smtClean="0">
                <a:solidFill>
                  <a:srgbClr val="FF0000"/>
                </a:solidFill>
              </a:rPr>
              <a:t> Divisional Online School (RDOS)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29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403599" y="1438650"/>
            <a:ext cx="5943601" cy="2066099"/>
          </a:xfrm>
          <a:prstGeom prst="rightArrow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ধাপ</a:t>
            </a:r>
            <a:r>
              <a:rPr lang="en-US" sz="2400" dirty="0" smtClean="0"/>
              <a:t>:-১ </a:t>
            </a:r>
            <a:r>
              <a:rPr lang="en-US" sz="2400" dirty="0" err="1" smtClean="0"/>
              <a:t>প্রারম্ভিক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সমাপনী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মূলনধ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নির্নয়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4492170" y="2958153"/>
            <a:ext cx="5943601" cy="2066099"/>
          </a:xfrm>
          <a:prstGeom prst="rightArrow">
            <a:avLst/>
          </a:prstGeom>
          <a:solidFill>
            <a:srgbClr val="00B050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ধাপ</a:t>
            </a:r>
            <a:r>
              <a:rPr lang="en-US" sz="2400" dirty="0"/>
              <a:t>:-২ </a:t>
            </a:r>
            <a:r>
              <a:rPr lang="en-US" sz="2400" dirty="0" err="1"/>
              <a:t>লাভ-ক্ষতি</a:t>
            </a:r>
            <a:r>
              <a:rPr lang="en-US" sz="2400" dirty="0"/>
              <a:t> </a:t>
            </a:r>
            <a:r>
              <a:rPr lang="en-US" sz="2400" dirty="0" err="1"/>
              <a:t>বিবরণী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5936341" y="4477656"/>
            <a:ext cx="5943601" cy="2066099"/>
          </a:xfrm>
          <a:prstGeom prst="rightArrow">
            <a:avLst/>
          </a:prstGeom>
          <a:solidFill>
            <a:schemeClr val="accent5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ধাপ</a:t>
            </a:r>
            <a:r>
              <a:rPr lang="en-US" sz="2400" dirty="0"/>
              <a:t>:-৩ </a:t>
            </a:r>
            <a:r>
              <a:rPr lang="en-US" sz="2400" dirty="0" err="1"/>
              <a:t>বৈষয়িক</a:t>
            </a:r>
            <a:r>
              <a:rPr lang="en-US" sz="2400" dirty="0"/>
              <a:t> </a:t>
            </a:r>
            <a:r>
              <a:rPr lang="en-US" sz="2400" dirty="0" err="1"/>
              <a:t>বিবরণী</a:t>
            </a:r>
            <a:endParaRPr lang="en-US" sz="2400" dirty="0"/>
          </a:p>
        </p:txBody>
      </p:sp>
      <p:sp>
        <p:nvSpPr>
          <p:cNvPr id="8" name="Down Arrow Callout 7"/>
          <p:cNvSpPr/>
          <p:nvPr/>
        </p:nvSpPr>
        <p:spPr>
          <a:xfrm>
            <a:off x="870857" y="333829"/>
            <a:ext cx="6952343" cy="1654628"/>
          </a:xfrm>
          <a:prstGeom prst="downArrowCallou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এক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তরফা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দাখিলার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ক্ষেত্রে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করনীয়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ধাপ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7104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70" y="201705"/>
            <a:ext cx="10856716" cy="604504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89965" y="201705"/>
            <a:ext cx="2891118" cy="1129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ধাপ</a:t>
            </a:r>
            <a:r>
              <a:rPr lang="en-US" sz="4800" dirty="0" smtClean="0"/>
              <a:t>: ১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806" y="640771"/>
            <a:ext cx="12547573" cy="555589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2143" y="6492875"/>
            <a:ext cx="4114800" cy="365125"/>
          </a:xfrm>
        </p:spPr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6629" y="86980"/>
            <a:ext cx="2891118" cy="1129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ধাপ</a:t>
            </a:r>
            <a:r>
              <a:rPr lang="en-US" sz="4800" dirty="0" smtClean="0"/>
              <a:t>: 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03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3" y="116318"/>
            <a:ext cx="11974113" cy="637655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"/>
            <a:ext cx="2245659" cy="537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ধাপ</a:t>
            </a:r>
            <a:r>
              <a:rPr lang="en-US" sz="4800" dirty="0" smtClean="0"/>
              <a:t>: 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51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48796" y="176866"/>
            <a:ext cx="11260604" cy="461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১. </a:t>
            </a:r>
            <a:r>
              <a:rPr lang="en-US" dirty="0" err="1" smtClean="0"/>
              <a:t>জনাব</a:t>
            </a:r>
            <a:r>
              <a:rPr lang="en-US" dirty="0" smtClean="0"/>
              <a:t>,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ক্ষুদ্র</a:t>
            </a:r>
            <a:r>
              <a:rPr lang="en-US" dirty="0" smtClean="0"/>
              <a:t> </a:t>
            </a:r>
            <a:r>
              <a:rPr lang="en-US" dirty="0" err="1" smtClean="0"/>
              <a:t>মুদি</a:t>
            </a:r>
            <a:r>
              <a:rPr lang="en-US" dirty="0" smtClean="0"/>
              <a:t> </a:t>
            </a:r>
            <a:r>
              <a:rPr lang="en-US" dirty="0" err="1" smtClean="0"/>
              <a:t>ব্যবসায়ী</a:t>
            </a:r>
            <a:r>
              <a:rPr lang="en-US" dirty="0" smtClean="0"/>
              <a:t>। ২০১৫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কারবারে</a:t>
            </a:r>
            <a:r>
              <a:rPr lang="en-US" dirty="0" smtClean="0"/>
              <a:t>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নিম্নরুপ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21054"/>
              </p:ext>
            </p:extLst>
          </p:nvPr>
        </p:nvGraphicFramePr>
        <p:xfrm>
          <a:off x="863600" y="714692"/>
          <a:ext cx="99441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100"/>
                <a:gridCol w="2476500"/>
                <a:gridCol w="2476500"/>
              </a:tblGrid>
              <a:tr h="1238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বিবরণ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৩১-১২-২০১৪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৩১-১২-২০১৫</a:t>
                      </a:r>
                    </a:p>
                  </a:txBody>
                  <a:tcPr anchor="ctr"/>
                </a:tc>
              </a:tr>
              <a:tr h="1568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০১-০১-২০১৫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19300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হাতে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নগদ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১০,০০০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২০,০০০</a:t>
                      </a:r>
                      <a:endParaRPr lang="en-US" sz="1800" dirty="0"/>
                    </a:p>
                  </a:txBody>
                  <a:tcPr/>
                </a:tc>
              </a:tr>
              <a:tr h="26729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ব্যাংকে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জমা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১,০০,০০০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২,০০,০০০</a:t>
                      </a:r>
                    </a:p>
                  </a:txBody>
                  <a:tcPr/>
                </a:tc>
              </a:tr>
              <a:tr h="25586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বিবিধ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দেনাদার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প্রাপ্য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হিসাব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১,০০,০০০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১,৭৫,০০০</a:t>
                      </a:r>
                      <a:endParaRPr lang="en-US" sz="1800" dirty="0"/>
                    </a:p>
                  </a:txBody>
                  <a:tcPr/>
                </a:tc>
              </a:tr>
              <a:tr h="26348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ইজারা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সম্পদ</a:t>
                      </a:r>
                      <a:r>
                        <a:rPr lang="en-US" sz="1800" baseline="0" dirty="0" smtClean="0"/>
                        <a:t> (১০ </a:t>
                      </a:r>
                      <a:r>
                        <a:rPr lang="en-US" sz="1800" baseline="0" dirty="0" err="1" smtClean="0"/>
                        <a:t>বছর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৫০,০০০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৫০,০০০</a:t>
                      </a:r>
                      <a:endParaRPr lang="en-US" sz="1800" dirty="0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বিবিধ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পাওনাদার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১০,০০০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৩০,০০০</a:t>
                      </a:r>
                      <a:endParaRPr lang="en-US" sz="1800" dirty="0"/>
                    </a:p>
                  </a:txBody>
                  <a:tcPr/>
                </a:tc>
              </a:tr>
              <a:tr h="15490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আসবাবপত্র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৭০,০০০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৭০,০০০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সহকারীদের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বকেয়া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বেতন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৩৫,০০০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73683" y="4173845"/>
            <a:ext cx="10410825" cy="10001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ব্যক্তিগত</a:t>
            </a:r>
            <a:r>
              <a:rPr lang="en-US" dirty="0" smtClean="0"/>
              <a:t> ও </a:t>
            </a:r>
            <a:r>
              <a:rPr lang="en-US" dirty="0" err="1" smtClean="0"/>
              <a:t>পারিবারিক</a:t>
            </a:r>
            <a:r>
              <a:rPr lang="en-US" dirty="0" smtClean="0"/>
              <a:t> </a:t>
            </a:r>
            <a:r>
              <a:rPr lang="en-US" dirty="0" err="1" smtClean="0"/>
              <a:t>প্রয়োজনে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মাসে</a:t>
            </a:r>
            <a:r>
              <a:rPr lang="en-US" dirty="0" smtClean="0"/>
              <a:t> ৫,০০০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নগদ</a:t>
            </a:r>
            <a:r>
              <a:rPr lang="en-US" dirty="0" smtClean="0"/>
              <a:t> </a:t>
            </a:r>
            <a:r>
              <a:rPr lang="en-US" dirty="0" err="1" smtClean="0"/>
              <a:t>উত্তোলন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নভেম্বর</a:t>
            </a:r>
            <a:r>
              <a:rPr lang="en-US" dirty="0" smtClean="0"/>
              <a:t> </a:t>
            </a:r>
            <a:r>
              <a:rPr lang="en-US" dirty="0" err="1" smtClean="0"/>
              <a:t>মাসে</a:t>
            </a:r>
            <a:r>
              <a:rPr lang="en-US" dirty="0" smtClean="0"/>
              <a:t> </a:t>
            </a:r>
            <a:r>
              <a:rPr lang="en-US" dirty="0" err="1" smtClean="0"/>
              <a:t>কারবারের</a:t>
            </a:r>
            <a:r>
              <a:rPr lang="en-US" dirty="0" smtClean="0"/>
              <a:t> </a:t>
            </a:r>
            <a:r>
              <a:rPr lang="en-US" dirty="0" err="1" smtClean="0"/>
              <a:t>আয়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থাকায়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ব্যক্তিগত</a:t>
            </a:r>
            <a:r>
              <a:rPr lang="en-US" dirty="0" smtClean="0"/>
              <a:t> </a:t>
            </a:r>
            <a:r>
              <a:rPr lang="en-US" dirty="0" err="1" smtClean="0"/>
              <a:t>তহবিলের</a:t>
            </a:r>
            <a:r>
              <a:rPr lang="en-US" dirty="0" smtClean="0"/>
              <a:t> ২০,০০০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কর্মচারী</a:t>
            </a:r>
            <a:r>
              <a:rPr lang="en-US" dirty="0" smtClean="0"/>
              <a:t> </a:t>
            </a:r>
            <a:r>
              <a:rPr lang="en-US" dirty="0" err="1" smtClean="0"/>
              <a:t>বেতন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আসবাবপত্রের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১০% </a:t>
            </a:r>
            <a:r>
              <a:rPr lang="en-US" dirty="0" err="1" smtClean="0"/>
              <a:t>অবচয়</a:t>
            </a:r>
            <a:r>
              <a:rPr lang="en-US" dirty="0" smtClean="0"/>
              <a:t> </a:t>
            </a:r>
            <a:r>
              <a:rPr lang="en-US" dirty="0" err="1" smtClean="0"/>
              <a:t>ধার্য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73684" y="5286375"/>
            <a:ext cx="10410825" cy="10001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(ক) ২০১৫ </a:t>
            </a:r>
            <a:r>
              <a:rPr lang="en-US" dirty="0" err="1" smtClean="0"/>
              <a:t>সালের</a:t>
            </a:r>
            <a:r>
              <a:rPr lang="en-US" dirty="0" smtClean="0"/>
              <a:t> ৩১শে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সমাপ্ত</a:t>
            </a:r>
            <a:r>
              <a:rPr lang="en-US" dirty="0" smtClean="0"/>
              <a:t>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কারবারের</a:t>
            </a:r>
            <a:r>
              <a:rPr lang="en-US" dirty="0" smtClean="0"/>
              <a:t> </a:t>
            </a:r>
            <a:r>
              <a:rPr lang="en-US" dirty="0" err="1" smtClean="0"/>
              <a:t>লাভ-ক্ষতি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r>
              <a:rPr lang="en-US" dirty="0" smtClean="0"/>
              <a:t>, </a:t>
            </a:r>
            <a:r>
              <a:rPr lang="en-US" dirty="0" err="1" smtClean="0"/>
              <a:t>এবং</a:t>
            </a:r>
            <a:endParaRPr lang="en-US" dirty="0" smtClean="0"/>
          </a:p>
          <a:p>
            <a:r>
              <a:rPr lang="en-US" dirty="0" smtClean="0"/>
              <a:t>(খ) </a:t>
            </a:r>
            <a:r>
              <a:rPr lang="en-US" dirty="0" err="1" smtClean="0"/>
              <a:t>উক্ত</a:t>
            </a:r>
            <a:r>
              <a:rPr lang="en-US" dirty="0" smtClean="0"/>
              <a:t>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কারবারের</a:t>
            </a:r>
            <a:r>
              <a:rPr lang="en-US" dirty="0" smtClean="0"/>
              <a:t> </a:t>
            </a:r>
            <a:r>
              <a:rPr lang="en-US" dirty="0" err="1" smtClean="0"/>
              <a:t>বৈষয়িক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r>
              <a:rPr lang="en-US" dirty="0" smtClean="0"/>
              <a:t> </a:t>
            </a:r>
            <a:r>
              <a:rPr lang="en-US" dirty="0" err="1" smtClean="0"/>
              <a:t>প্রস্তুত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 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611914" cy="36512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Rajshahi</a:t>
            </a:r>
            <a:r>
              <a:rPr lang="en-US" sz="2000" dirty="0" smtClean="0">
                <a:solidFill>
                  <a:srgbClr val="FF0000"/>
                </a:solidFill>
              </a:rPr>
              <a:t> Divisional Online School (RDOS)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9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70387" y="858201"/>
            <a:ext cx="46196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প্রারম্ভিক</a:t>
            </a:r>
            <a:r>
              <a:rPr lang="en-US" dirty="0" smtClean="0"/>
              <a:t> ও </a:t>
            </a:r>
            <a:r>
              <a:rPr lang="en-US" dirty="0" err="1" smtClean="0"/>
              <a:t>সমাপনী</a:t>
            </a:r>
            <a:r>
              <a:rPr lang="en-US" dirty="0" smtClean="0"/>
              <a:t> </a:t>
            </a:r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  <a:r>
              <a:rPr lang="en-US" dirty="0" err="1" smtClean="0"/>
              <a:t>নির্নয়</a:t>
            </a:r>
            <a:endParaRPr lang="en-US" dirty="0" smtClean="0"/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60925"/>
              </p:ext>
            </p:extLst>
          </p:nvPr>
        </p:nvGraphicFramePr>
        <p:xfrm>
          <a:off x="797111" y="1657349"/>
          <a:ext cx="11191689" cy="3714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303"/>
                <a:gridCol w="1623080"/>
                <a:gridCol w="1464078"/>
                <a:gridCol w="2236628"/>
                <a:gridCol w="1358900"/>
                <a:gridCol w="1536700"/>
              </a:tblGrid>
              <a:tr h="34720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দায়সমূহ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০১-০১-১৫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৩১-১২-১৫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০১-০১-১৫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৩১-১২-১৫</a:t>
                      </a:r>
                    </a:p>
                  </a:txBody>
                  <a:tcPr/>
                </a:tc>
              </a:tr>
              <a:tr h="275209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70136" y="2066925"/>
            <a:ext cx="271462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বিবিধ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পাওনাদার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হিসাব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870135" y="2509837"/>
            <a:ext cx="271462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বকেয়া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বেতন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832412" y="2066925"/>
            <a:ext cx="145332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১০,০০০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59612" y="2074860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৩০,০০০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49860" y="4820920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dbl" dirty="0" smtClean="0"/>
              <a:t>৩,৩০,০০০</a:t>
            </a:r>
            <a:endParaRPr lang="en-US" u="dbl" dirty="0"/>
          </a:p>
        </p:txBody>
      </p:sp>
      <p:sp>
        <p:nvSpPr>
          <p:cNvPr id="12" name="Rounded Rectangle 11"/>
          <p:cNvSpPr/>
          <p:nvPr/>
        </p:nvSpPr>
        <p:spPr>
          <a:xfrm>
            <a:off x="5377682" y="4820920"/>
            <a:ext cx="1461135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dbl" dirty="0" smtClean="0"/>
              <a:t>৫,১৫,০০০</a:t>
            </a:r>
            <a:endParaRPr lang="en-US" u="dbl" dirty="0"/>
          </a:p>
        </p:txBody>
      </p:sp>
      <p:sp>
        <p:nvSpPr>
          <p:cNvPr id="13" name="Rounded Rectangle 12"/>
          <p:cNvSpPr/>
          <p:nvPr/>
        </p:nvSpPr>
        <p:spPr>
          <a:xfrm>
            <a:off x="8893016" y="4874895"/>
            <a:ext cx="1461135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dbl" dirty="0" smtClean="0"/>
              <a:t>৩,৩০,০০০</a:t>
            </a:r>
            <a:endParaRPr lang="en-US" u="dbl" dirty="0"/>
          </a:p>
        </p:txBody>
      </p:sp>
      <p:sp>
        <p:nvSpPr>
          <p:cNvPr id="14" name="Rounded Rectangle 13"/>
          <p:cNvSpPr/>
          <p:nvPr/>
        </p:nvSpPr>
        <p:spPr>
          <a:xfrm>
            <a:off x="10547034" y="4852035"/>
            <a:ext cx="1461135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dbl" dirty="0" smtClean="0"/>
              <a:t>৫,১৫,০০০</a:t>
            </a:r>
            <a:endParaRPr lang="en-US" u="dbl" dirty="0"/>
          </a:p>
        </p:txBody>
      </p:sp>
      <p:sp>
        <p:nvSpPr>
          <p:cNvPr id="15" name="Rounded Rectangle 14"/>
          <p:cNvSpPr/>
          <p:nvPr/>
        </p:nvSpPr>
        <p:spPr>
          <a:xfrm>
            <a:off x="6890889" y="2100262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হাতে</a:t>
            </a:r>
            <a:r>
              <a:rPr lang="en-US" sz="1400" dirty="0" smtClean="0"/>
              <a:t> </a:t>
            </a:r>
            <a:r>
              <a:rPr lang="en-US" sz="1400" dirty="0" err="1" smtClean="0"/>
              <a:t>নগদ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890889" y="2509836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ব্যাংকে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জমা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890889" y="2919410"/>
            <a:ext cx="20626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বিবিধ</a:t>
            </a:r>
            <a:r>
              <a:rPr lang="en-US" sz="1400" dirty="0"/>
              <a:t> </a:t>
            </a:r>
            <a:r>
              <a:rPr lang="en-US" sz="1400" dirty="0" err="1" smtClean="0"/>
              <a:t>দেনাদার</a:t>
            </a:r>
            <a:r>
              <a:rPr lang="en-US" sz="1400" dirty="0" smtClean="0"/>
              <a:t>  </a:t>
            </a:r>
            <a:r>
              <a:rPr lang="en-US" sz="1400" dirty="0" err="1" smtClean="0"/>
              <a:t>হিসাব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6945338" y="3402965"/>
            <a:ext cx="2008162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ইজার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সম্পত্তি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6945338" y="3901439"/>
            <a:ext cx="1953711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আসবাবপত্র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870134" y="3555362"/>
            <a:ext cx="271462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মূলধন</a:t>
            </a:r>
            <a:r>
              <a:rPr lang="en-US" sz="1400" dirty="0" smtClean="0"/>
              <a:t> (</a:t>
            </a:r>
            <a:r>
              <a:rPr lang="en-US" sz="1400" dirty="0" err="1" smtClean="0"/>
              <a:t>সম্পদ</a:t>
            </a:r>
            <a:r>
              <a:rPr lang="en-US" sz="1400" dirty="0" smtClean="0"/>
              <a:t> ও </a:t>
            </a:r>
            <a:r>
              <a:rPr lang="en-US" sz="1400" dirty="0" err="1" smtClean="0"/>
              <a:t>দায়ের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পার্থক্য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3875524" y="2528885"/>
            <a:ext cx="9144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--------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5547955" y="2528885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৩৫,০০০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749860" y="3599177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৩,২০,০০০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375500" y="3612512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৪,৫০,০০০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9093706" y="2130420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১০,০০০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0547034" y="2098673"/>
            <a:ext cx="126044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২০,০০০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057630" y="2572700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১,০০,০০০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0510958" y="2572700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২,০০,০০০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9057630" y="2965765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১,০০,০০০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0510958" y="2965765"/>
            <a:ext cx="1296521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১,৭৫,০০০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9163634" y="3398518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৫০,০০০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0547034" y="3387723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৫০,০০০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9163634" y="3875086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৭০,০০০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0547034" y="3886992"/>
            <a:ext cx="11205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৭০,০০০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86038" y="528483"/>
            <a:ext cx="7387273" cy="95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জনাব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endParaRPr lang="en-US" dirty="0" smtClean="0"/>
          </a:p>
          <a:p>
            <a:pPr algn="ctr"/>
            <a:r>
              <a:rPr lang="en-US" dirty="0" err="1" smtClean="0"/>
              <a:t>লাভ-ক্ষতি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২০১৫ </a:t>
            </a:r>
            <a:r>
              <a:rPr lang="en-US" dirty="0" err="1" smtClean="0"/>
              <a:t>সালের</a:t>
            </a:r>
            <a:r>
              <a:rPr lang="en-US" dirty="0" smtClean="0"/>
              <a:t> ৩১শে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সমাপ্ত</a:t>
            </a:r>
            <a:r>
              <a:rPr lang="en-US" dirty="0" smtClean="0"/>
              <a:t>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68780"/>
              </p:ext>
            </p:extLst>
          </p:nvPr>
        </p:nvGraphicFramePr>
        <p:xfrm>
          <a:off x="596898" y="1634066"/>
          <a:ext cx="10680704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702"/>
                <a:gridCol w="1689100"/>
                <a:gridCol w="3479800"/>
                <a:gridCol w="16891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76338" y="2898138"/>
            <a:ext cx="22208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ইজার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সম্পত্তির</a:t>
            </a:r>
            <a:r>
              <a:rPr lang="en-US" sz="1400" dirty="0" smtClean="0"/>
              <a:t> </a:t>
            </a:r>
            <a:r>
              <a:rPr lang="en-US" sz="1400" dirty="0" err="1" smtClean="0"/>
              <a:t>অবলোপন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4473760" y="2020094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৩,২০,০০০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642700" y="2020094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৪,৫০,০০০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6338" y="2020094"/>
            <a:ext cx="2185962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প্রারম্ভিক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মূলধন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987476" y="2459116"/>
            <a:ext cx="2174824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অতিরিক্ত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মূলধন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987476" y="3337160"/>
            <a:ext cx="222088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আসবাবপত্রের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অবচয়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976338" y="3805795"/>
            <a:ext cx="30194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নিট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লাভ-মূলধন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হিসাবে</a:t>
            </a:r>
            <a:r>
              <a:rPr lang="en-US" sz="1400" dirty="0" smtClean="0"/>
              <a:t> </a:t>
            </a:r>
            <a:r>
              <a:rPr lang="en-US" sz="1400" dirty="0" err="1" smtClean="0"/>
              <a:t>স্থানান্তর</a:t>
            </a:r>
            <a:r>
              <a:rPr lang="en-US" sz="1400" dirty="0" smtClean="0"/>
              <a:t> </a:t>
            </a:r>
            <a:r>
              <a:rPr lang="en-US" sz="1400" dirty="0" err="1" smtClean="0"/>
              <a:t>হলো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3197226" y="2936325"/>
            <a:ext cx="1101313" cy="34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৫</a:t>
            </a:r>
            <a:r>
              <a:rPr lang="en-US" dirty="0" smtClean="0"/>
              <a:t>,০০০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248290" y="3318051"/>
            <a:ext cx="1101313" cy="3371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৭,০০০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515036" y="3384790"/>
            <a:ext cx="1453328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১২,০০০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73760" y="2429352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২০,০০০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473760" y="3864134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১,৫৮,০০০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473760" y="4285217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৫</a:t>
            </a:r>
            <a:r>
              <a:rPr lang="en-US" dirty="0" smtClean="0"/>
              <a:t>,১০,০০০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680199" y="2020094"/>
            <a:ext cx="2185962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সমাপনী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মূলধন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6680199" y="2620012"/>
            <a:ext cx="2185962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উত্তোলন</a:t>
            </a:r>
            <a:r>
              <a:rPr lang="en-US" sz="1400" dirty="0" smtClean="0"/>
              <a:t> (৫০০০×১২)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9642700" y="2620012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৬০,০০০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9642700" y="4292280"/>
            <a:ext cx="1535880" cy="34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৫</a:t>
            </a:r>
            <a:r>
              <a:rPr lang="en-US" dirty="0" smtClean="0"/>
              <a:t>,১০,০০০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 (RDOS)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3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454</Words>
  <Application>Microsoft Office PowerPoint</Application>
  <PresentationFormat>Widescreen</PresentationFormat>
  <Paragraphs>177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কাজ: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40</cp:revision>
  <dcterms:created xsi:type="dcterms:W3CDTF">2020-05-18T22:43:27Z</dcterms:created>
  <dcterms:modified xsi:type="dcterms:W3CDTF">2020-08-01T02:27:17Z</dcterms:modified>
  <cp:contentStatus/>
</cp:coreProperties>
</file>