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18"/>
  </p:notes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2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CC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vertBarState="maximized">
    <p:restoredLeft sz="16912" autoAdjust="0"/>
    <p:restoredTop sz="94660"/>
  </p:normalViewPr>
  <p:slideViewPr>
    <p:cSldViewPr>
      <p:cViewPr varScale="1">
        <p:scale>
          <a:sx n="64" d="100"/>
          <a:sy n="64" d="100"/>
        </p:scale>
        <p:origin x="-1248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2" d="100"/>
          <a:sy n="52" d="100"/>
        </p:scale>
        <p:origin x="-2892" y="-108"/>
      </p:cViewPr>
      <p:guideLst>
        <p:guide orient="horz" pos="2880"/>
        <p:guide pos="2160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gif"/><Relationship Id="rId1" Type="http://schemas.openxmlformats.org/officeDocument/2006/relationships/image" Target="../media/image13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0E0FC00-6941-46A9-B7E2-F2B79CF21B69}" type="doc">
      <dgm:prSet loTypeId="urn:microsoft.com/office/officeart/2005/8/layout/vList4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88B7E6A-AAF8-47F1-8DD0-8A11D39529E5}">
      <dgm:prSet phldrT="[Text]" custT="1"/>
      <dgm:spPr>
        <a:solidFill>
          <a:srgbClr val="00B050"/>
        </a:solidFill>
      </dgm:spPr>
      <dgm:t>
        <a:bodyPr/>
        <a:lstStyle/>
        <a:p>
          <a:pPr algn="just"/>
          <a:r>
            <a:rPr lang="bn-BD" sz="4400" dirty="0" smtClean="0">
              <a:latin typeface="NikoshBAN" pitchFamily="2" charset="0"/>
              <a:cs typeface="NikoshBAN" pitchFamily="2" charset="0"/>
            </a:rPr>
            <a:t>বায়ুমন্ডলের বিভিন্ন স্তরেরর বর্ণনা করতে পারবে।</a:t>
          </a:r>
          <a:endParaRPr lang="en-US" sz="4400" dirty="0"/>
        </a:p>
      </dgm:t>
    </dgm:pt>
    <dgm:pt modelId="{35787E43-1290-4D7B-AE9F-181FADB7A3DE}" type="parTrans" cxnId="{C30A3081-C816-4D52-A69A-8BBDF348700B}">
      <dgm:prSet/>
      <dgm:spPr/>
      <dgm:t>
        <a:bodyPr/>
        <a:lstStyle/>
        <a:p>
          <a:endParaRPr lang="en-US"/>
        </a:p>
      </dgm:t>
    </dgm:pt>
    <dgm:pt modelId="{7299D1BC-6558-44D9-ACAB-F586E09AAEB4}" type="sibTrans" cxnId="{C30A3081-C816-4D52-A69A-8BBDF348700B}">
      <dgm:prSet/>
      <dgm:spPr/>
      <dgm:t>
        <a:bodyPr/>
        <a:lstStyle/>
        <a:p>
          <a:endParaRPr lang="en-US"/>
        </a:p>
      </dgm:t>
    </dgm:pt>
    <dgm:pt modelId="{54C8D72A-7E19-4946-B1F3-A3CC4DE35983}">
      <dgm:prSet phldrT="[Text]" custT="1"/>
      <dgm:spPr>
        <a:solidFill>
          <a:srgbClr val="00B0F0"/>
        </a:solidFill>
      </dgm:spPr>
      <dgm:t>
        <a:bodyPr/>
        <a:lstStyle/>
        <a:p>
          <a:pPr algn="just"/>
          <a:r>
            <a:rPr lang="bn-BD" sz="4400" dirty="0" smtClean="0">
              <a:latin typeface="NikoshBAN" pitchFamily="2" charset="0"/>
              <a:cs typeface="NikoshBAN" pitchFamily="2" charset="0"/>
            </a:rPr>
            <a:t>পরিবেশের পানি চক্র বর্ণনা করতে পারবে। </a:t>
          </a:r>
          <a:endParaRPr lang="en-US" sz="4400" dirty="0">
            <a:latin typeface="NikoshBAN" pitchFamily="2" charset="0"/>
            <a:cs typeface="NikoshBAN" pitchFamily="2" charset="0"/>
          </a:endParaRPr>
        </a:p>
      </dgm:t>
    </dgm:pt>
    <dgm:pt modelId="{E154C24A-C479-487F-88AE-E0458B27FAEC}" type="parTrans" cxnId="{CDCE92FD-7EEF-4F8A-991E-BADC547766E8}">
      <dgm:prSet/>
      <dgm:spPr/>
      <dgm:t>
        <a:bodyPr/>
        <a:lstStyle/>
        <a:p>
          <a:endParaRPr lang="en-US"/>
        </a:p>
      </dgm:t>
    </dgm:pt>
    <dgm:pt modelId="{7F66ABCE-6AEF-4917-A00A-8D9E734FAA81}" type="sibTrans" cxnId="{CDCE92FD-7EEF-4F8A-991E-BADC547766E8}">
      <dgm:prSet/>
      <dgm:spPr/>
      <dgm:t>
        <a:bodyPr/>
        <a:lstStyle/>
        <a:p>
          <a:endParaRPr lang="en-US"/>
        </a:p>
      </dgm:t>
    </dgm:pt>
    <dgm:pt modelId="{6CE138CB-9ACF-4DAC-92E1-F7DF5DBF44D9}">
      <dgm:prSet phldrT="[Text]" custT="1"/>
      <dgm:spPr>
        <a:solidFill>
          <a:srgbClr val="7030A0"/>
        </a:solidFill>
      </dgm:spPr>
      <dgm:t>
        <a:bodyPr/>
        <a:lstStyle/>
        <a:p>
          <a:pPr algn="just"/>
          <a:r>
            <a:rPr lang="bn-BD" sz="4000" dirty="0" smtClean="0">
              <a:latin typeface="NikoshBAN" pitchFamily="2" charset="0"/>
              <a:cs typeface="NikoshBAN" pitchFamily="2" charset="0"/>
            </a:rPr>
            <a:t>পরিবেশের কার্বন ও অক্সিজেনের ভারসাম্য ব্যাখ্যা করতে পারে।   </a:t>
          </a:r>
          <a:endParaRPr lang="en-US" sz="4000" dirty="0">
            <a:latin typeface="NikoshBAN" pitchFamily="2" charset="0"/>
            <a:cs typeface="NikoshBAN" pitchFamily="2" charset="0"/>
          </a:endParaRPr>
        </a:p>
      </dgm:t>
    </dgm:pt>
    <dgm:pt modelId="{D85DBF27-3804-497F-8CDA-1F3B0EC24E3B}" type="parTrans" cxnId="{414CC904-9F99-460E-A69A-FF81F0CC71B8}">
      <dgm:prSet/>
      <dgm:spPr/>
      <dgm:t>
        <a:bodyPr/>
        <a:lstStyle/>
        <a:p>
          <a:endParaRPr lang="en-US"/>
        </a:p>
      </dgm:t>
    </dgm:pt>
    <dgm:pt modelId="{7E481F41-B980-4DA9-90B3-E254799221C2}" type="sibTrans" cxnId="{414CC904-9F99-460E-A69A-FF81F0CC71B8}">
      <dgm:prSet/>
      <dgm:spPr/>
      <dgm:t>
        <a:bodyPr/>
        <a:lstStyle/>
        <a:p>
          <a:endParaRPr lang="en-US"/>
        </a:p>
      </dgm:t>
    </dgm:pt>
    <dgm:pt modelId="{F3863EB9-FA61-4F3C-BF70-956F8DEFA1DC}" type="pres">
      <dgm:prSet presAssocID="{30E0FC00-6941-46A9-B7E2-F2B79CF21B69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EEA1B59C-AC95-4461-892F-519CDE818C63}" type="pres">
      <dgm:prSet presAssocID="{588B7E6A-AAF8-47F1-8DD0-8A11D39529E5}" presName="comp" presStyleCnt="0"/>
      <dgm:spPr/>
    </dgm:pt>
    <dgm:pt modelId="{3DDD33A2-98CC-4694-8ADF-1B370BD13604}" type="pres">
      <dgm:prSet presAssocID="{588B7E6A-AAF8-47F1-8DD0-8A11D39529E5}" presName="box" presStyleLbl="node1" presStyleIdx="0" presStyleCnt="3"/>
      <dgm:spPr/>
      <dgm:t>
        <a:bodyPr/>
        <a:lstStyle/>
        <a:p>
          <a:endParaRPr lang="en-US"/>
        </a:p>
      </dgm:t>
    </dgm:pt>
    <dgm:pt modelId="{B2AE0884-01CC-4B47-9581-F7EEA1C50F1E}" type="pres">
      <dgm:prSet presAssocID="{588B7E6A-AAF8-47F1-8DD0-8A11D39529E5}" presName="img" presStyleLbl="fgImgPlace1" presStyleIdx="0" presStyleCnt="3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AD6FCCF1-A2EE-471B-9B88-F620AA40C0F1}" type="pres">
      <dgm:prSet presAssocID="{588B7E6A-AAF8-47F1-8DD0-8A11D39529E5}" presName="text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0B8F906-7A02-4FAF-BA12-4CA42D1EED49}" type="pres">
      <dgm:prSet presAssocID="{7299D1BC-6558-44D9-ACAB-F586E09AAEB4}" presName="spacer" presStyleCnt="0"/>
      <dgm:spPr/>
    </dgm:pt>
    <dgm:pt modelId="{7622A43E-FC7E-4CEE-A343-0300051F9474}" type="pres">
      <dgm:prSet presAssocID="{54C8D72A-7E19-4946-B1F3-A3CC4DE35983}" presName="comp" presStyleCnt="0"/>
      <dgm:spPr/>
    </dgm:pt>
    <dgm:pt modelId="{4C3CE991-5BA2-4B27-80F9-DAE4DD26DF0D}" type="pres">
      <dgm:prSet presAssocID="{54C8D72A-7E19-4946-B1F3-A3CC4DE35983}" presName="box" presStyleLbl="node1" presStyleIdx="1" presStyleCnt="3"/>
      <dgm:spPr/>
      <dgm:t>
        <a:bodyPr/>
        <a:lstStyle/>
        <a:p>
          <a:endParaRPr lang="en-US"/>
        </a:p>
      </dgm:t>
    </dgm:pt>
    <dgm:pt modelId="{8F9D5D7E-C20E-4C90-B5E2-883E257C747D}" type="pres">
      <dgm:prSet presAssocID="{54C8D72A-7E19-4946-B1F3-A3CC4DE35983}" presName="img" presStyleLbl="fgImgPlace1" presStyleIdx="1" presStyleCnt="3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3B748BDA-C987-47F5-B3E7-86084A7D030D}" type="pres">
      <dgm:prSet presAssocID="{54C8D72A-7E19-4946-B1F3-A3CC4DE35983}" presName="text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039932A-46DB-4341-A371-C85991A6F849}" type="pres">
      <dgm:prSet presAssocID="{7F66ABCE-6AEF-4917-A00A-8D9E734FAA81}" presName="spacer" presStyleCnt="0"/>
      <dgm:spPr/>
    </dgm:pt>
    <dgm:pt modelId="{21678771-8D51-460F-9587-066D7E23A550}" type="pres">
      <dgm:prSet presAssocID="{6CE138CB-9ACF-4DAC-92E1-F7DF5DBF44D9}" presName="comp" presStyleCnt="0"/>
      <dgm:spPr/>
    </dgm:pt>
    <dgm:pt modelId="{6B174689-FE8B-4F98-8095-81AEEE434F08}" type="pres">
      <dgm:prSet presAssocID="{6CE138CB-9ACF-4DAC-92E1-F7DF5DBF44D9}" presName="box" presStyleLbl="node1" presStyleIdx="2" presStyleCnt="3"/>
      <dgm:spPr/>
      <dgm:t>
        <a:bodyPr/>
        <a:lstStyle/>
        <a:p>
          <a:endParaRPr lang="en-US"/>
        </a:p>
      </dgm:t>
    </dgm:pt>
    <dgm:pt modelId="{BA4C1C1B-307E-441C-8BAC-90D38AECE736}" type="pres">
      <dgm:prSet presAssocID="{6CE138CB-9ACF-4DAC-92E1-F7DF5DBF44D9}" presName="img" presStyleLbl="fgImgPlace1" presStyleIdx="2" presStyleCnt="3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</dgm:pt>
    <dgm:pt modelId="{0D5DACD2-7543-470A-BD2E-40BA62F8C485}" type="pres">
      <dgm:prSet presAssocID="{6CE138CB-9ACF-4DAC-92E1-F7DF5DBF44D9}" presName="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D154B53D-AC49-4AA9-BA89-2085C457283F}" type="presOf" srcId="{30E0FC00-6941-46A9-B7E2-F2B79CF21B69}" destId="{F3863EB9-FA61-4F3C-BF70-956F8DEFA1DC}" srcOrd="0" destOrd="0" presId="urn:microsoft.com/office/officeart/2005/8/layout/vList4"/>
    <dgm:cxn modelId="{AA119C0B-82CF-4E28-A6C3-293D0A546A5D}" type="presOf" srcId="{54C8D72A-7E19-4946-B1F3-A3CC4DE35983}" destId="{3B748BDA-C987-47F5-B3E7-86084A7D030D}" srcOrd="1" destOrd="0" presId="urn:microsoft.com/office/officeart/2005/8/layout/vList4"/>
    <dgm:cxn modelId="{4636FB9F-6418-496F-9F2B-39852E55A0D5}" type="presOf" srcId="{6CE138CB-9ACF-4DAC-92E1-F7DF5DBF44D9}" destId="{0D5DACD2-7543-470A-BD2E-40BA62F8C485}" srcOrd="1" destOrd="0" presId="urn:microsoft.com/office/officeart/2005/8/layout/vList4"/>
    <dgm:cxn modelId="{6FEE4F2C-EF9F-4E9E-B40D-162CFFA50879}" type="presOf" srcId="{6CE138CB-9ACF-4DAC-92E1-F7DF5DBF44D9}" destId="{6B174689-FE8B-4F98-8095-81AEEE434F08}" srcOrd="0" destOrd="0" presId="urn:microsoft.com/office/officeart/2005/8/layout/vList4"/>
    <dgm:cxn modelId="{CFD63FF9-45C5-4B14-92C5-26C6B2172FC9}" type="presOf" srcId="{588B7E6A-AAF8-47F1-8DD0-8A11D39529E5}" destId="{AD6FCCF1-A2EE-471B-9B88-F620AA40C0F1}" srcOrd="1" destOrd="0" presId="urn:microsoft.com/office/officeart/2005/8/layout/vList4"/>
    <dgm:cxn modelId="{CDCE92FD-7EEF-4F8A-991E-BADC547766E8}" srcId="{30E0FC00-6941-46A9-B7E2-F2B79CF21B69}" destId="{54C8D72A-7E19-4946-B1F3-A3CC4DE35983}" srcOrd="1" destOrd="0" parTransId="{E154C24A-C479-487F-88AE-E0458B27FAEC}" sibTransId="{7F66ABCE-6AEF-4917-A00A-8D9E734FAA81}"/>
    <dgm:cxn modelId="{C458D7E8-27B5-4CEE-9023-CAF38ED683B9}" type="presOf" srcId="{588B7E6A-AAF8-47F1-8DD0-8A11D39529E5}" destId="{3DDD33A2-98CC-4694-8ADF-1B370BD13604}" srcOrd="0" destOrd="0" presId="urn:microsoft.com/office/officeart/2005/8/layout/vList4"/>
    <dgm:cxn modelId="{C30A3081-C816-4D52-A69A-8BBDF348700B}" srcId="{30E0FC00-6941-46A9-B7E2-F2B79CF21B69}" destId="{588B7E6A-AAF8-47F1-8DD0-8A11D39529E5}" srcOrd="0" destOrd="0" parTransId="{35787E43-1290-4D7B-AE9F-181FADB7A3DE}" sibTransId="{7299D1BC-6558-44D9-ACAB-F586E09AAEB4}"/>
    <dgm:cxn modelId="{DF843543-E8A2-453C-B07C-7ECC8B24EDE2}" type="presOf" srcId="{54C8D72A-7E19-4946-B1F3-A3CC4DE35983}" destId="{4C3CE991-5BA2-4B27-80F9-DAE4DD26DF0D}" srcOrd="0" destOrd="0" presId="urn:microsoft.com/office/officeart/2005/8/layout/vList4"/>
    <dgm:cxn modelId="{414CC904-9F99-460E-A69A-FF81F0CC71B8}" srcId="{30E0FC00-6941-46A9-B7E2-F2B79CF21B69}" destId="{6CE138CB-9ACF-4DAC-92E1-F7DF5DBF44D9}" srcOrd="2" destOrd="0" parTransId="{D85DBF27-3804-497F-8CDA-1F3B0EC24E3B}" sibTransId="{7E481F41-B980-4DA9-90B3-E254799221C2}"/>
    <dgm:cxn modelId="{77358CDE-2D6A-4DD0-9D8C-207E071EC5CD}" type="presParOf" srcId="{F3863EB9-FA61-4F3C-BF70-956F8DEFA1DC}" destId="{EEA1B59C-AC95-4461-892F-519CDE818C63}" srcOrd="0" destOrd="0" presId="urn:microsoft.com/office/officeart/2005/8/layout/vList4"/>
    <dgm:cxn modelId="{626EFB3C-389A-4139-B839-2ED249FCF491}" type="presParOf" srcId="{EEA1B59C-AC95-4461-892F-519CDE818C63}" destId="{3DDD33A2-98CC-4694-8ADF-1B370BD13604}" srcOrd="0" destOrd="0" presId="urn:microsoft.com/office/officeart/2005/8/layout/vList4"/>
    <dgm:cxn modelId="{1C2C5199-EAF9-4706-92E7-CA3D50ABE4FF}" type="presParOf" srcId="{EEA1B59C-AC95-4461-892F-519CDE818C63}" destId="{B2AE0884-01CC-4B47-9581-F7EEA1C50F1E}" srcOrd="1" destOrd="0" presId="urn:microsoft.com/office/officeart/2005/8/layout/vList4"/>
    <dgm:cxn modelId="{31A73D84-ECBB-4247-ACA0-0E9E7B155AE6}" type="presParOf" srcId="{EEA1B59C-AC95-4461-892F-519CDE818C63}" destId="{AD6FCCF1-A2EE-471B-9B88-F620AA40C0F1}" srcOrd="2" destOrd="0" presId="urn:microsoft.com/office/officeart/2005/8/layout/vList4"/>
    <dgm:cxn modelId="{30971C20-3827-4F09-8311-EFD2391F0B50}" type="presParOf" srcId="{F3863EB9-FA61-4F3C-BF70-956F8DEFA1DC}" destId="{30B8F906-7A02-4FAF-BA12-4CA42D1EED49}" srcOrd="1" destOrd="0" presId="urn:microsoft.com/office/officeart/2005/8/layout/vList4"/>
    <dgm:cxn modelId="{FC9FBE8F-BD98-4C8A-A313-1662DA8ED2FC}" type="presParOf" srcId="{F3863EB9-FA61-4F3C-BF70-956F8DEFA1DC}" destId="{7622A43E-FC7E-4CEE-A343-0300051F9474}" srcOrd="2" destOrd="0" presId="urn:microsoft.com/office/officeart/2005/8/layout/vList4"/>
    <dgm:cxn modelId="{CA400E63-175E-4CBD-88DD-9077FB46A11A}" type="presParOf" srcId="{7622A43E-FC7E-4CEE-A343-0300051F9474}" destId="{4C3CE991-5BA2-4B27-80F9-DAE4DD26DF0D}" srcOrd="0" destOrd="0" presId="urn:microsoft.com/office/officeart/2005/8/layout/vList4"/>
    <dgm:cxn modelId="{15E07C50-3477-43FA-B56E-B9392D90B818}" type="presParOf" srcId="{7622A43E-FC7E-4CEE-A343-0300051F9474}" destId="{8F9D5D7E-C20E-4C90-B5E2-883E257C747D}" srcOrd="1" destOrd="0" presId="urn:microsoft.com/office/officeart/2005/8/layout/vList4"/>
    <dgm:cxn modelId="{C01C2368-7A8D-46D3-BBDF-12C60F53C9B1}" type="presParOf" srcId="{7622A43E-FC7E-4CEE-A343-0300051F9474}" destId="{3B748BDA-C987-47F5-B3E7-86084A7D030D}" srcOrd="2" destOrd="0" presId="urn:microsoft.com/office/officeart/2005/8/layout/vList4"/>
    <dgm:cxn modelId="{C0AD955B-D989-470C-831B-B1A456925932}" type="presParOf" srcId="{F3863EB9-FA61-4F3C-BF70-956F8DEFA1DC}" destId="{1039932A-46DB-4341-A371-C85991A6F849}" srcOrd="3" destOrd="0" presId="urn:microsoft.com/office/officeart/2005/8/layout/vList4"/>
    <dgm:cxn modelId="{0368407A-9EF3-460E-A85F-B6574B6D0A0E}" type="presParOf" srcId="{F3863EB9-FA61-4F3C-BF70-956F8DEFA1DC}" destId="{21678771-8D51-460F-9587-066D7E23A550}" srcOrd="4" destOrd="0" presId="urn:microsoft.com/office/officeart/2005/8/layout/vList4"/>
    <dgm:cxn modelId="{759B75E0-B263-45BC-9E95-5D80D1A6C9AA}" type="presParOf" srcId="{21678771-8D51-460F-9587-066D7E23A550}" destId="{6B174689-FE8B-4F98-8095-81AEEE434F08}" srcOrd="0" destOrd="0" presId="urn:microsoft.com/office/officeart/2005/8/layout/vList4"/>
    <dgm:cxn modelId="{07A764D5-2C14-4C9E-98B9-B891262273D7}" type="presParOf" srcId="{21678771-8D51-460F-9587-066D7E23A550}" destId="{BA4C1C1B-307E-441C-8BAC-90D38AECE736}" srcOrd="1" destOrd="0" presId="urn:microsoft.com/office/officeart/2005/8/layout/vList4"/>
    <dgm:cxn modelId="{054DAFC9-D7D2-433E-9460-F4809C4B3071}" type="presParOf" srcId="{21678771-8D51-460F-9587-066D7E23A550}" destId="{0D5DACD2-7543-470A-BD2E-40BA62F8C485}" srcOrd="2" destOrd="0" presId="urn:microsoft.com/office/officeart/2005/8/layout/vList4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82CB436-323B-481C-84C7-2D077EE3B45E}" type="datetimeFigureOut">
              <a:rPr lang="en-US" smtClean="0"/>
              <a:pPr/>
              <a:t>8/1/2020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F65400F-8C3A-4113-86CB-9BCCD0C984EC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65400F-8C3A-4113-86CB-9BCCD0C984EC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sz="1200" dirty="0" smtClean="0">
                <a:latin typeface="NikoshBAN" pitchFamily="2" charset="0"/>
                <a:cs typeface="NikoshBAN" pitchFamily="2" charset="0"/>
              </a:rPr>
              <a:t>উদ্ভিদ</a:t>
            </a:r>
            <a:r>
              <a:rPr lang="bn-BD" sz="1200" baseline="0" dirty="0" smtClean="0">
                <a:latin typeface="NikoshBAN" pitchFamily="2" charset="0"/>
                <a:cs typeface="NikoshBAN" pitchFamily="2" charset="0"/>
              </a:rPr>
              <a:t> ও প্রাণিদেহের কার্বন তিন ভাবে  বায়ুমন্ডলে ফিরে আসে। </a:t>
            </a:r>
            <a:endParaRPr lang="en-US" sz="1200" dirty="0" smtClean="0">
              <a:latin typeface="NikoshBAN" pitchFamily="2" charset="0"/>
              <a:cs typeface="NikoshBAN" pitchFamily="2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65400F-8C3A-4113-86CB-9BCCD0C984EC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sz="1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65400F-8C3A-4113-86CB-9BCCD0C984EC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Rounded Rectangle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0" name="Subtitle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8/1/2020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8/1/2020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8/1/2020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8/1/2020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ounded Rectangle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8/1/2020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8/1/2020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8/1/2020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8/1/2020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8/1/2020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8/1/2020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ound Single Corner Rectangle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8/1/2020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ounded Rectangle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Title Placeholder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1D8BD707-D9CF-40AE-B4C6-C98DA3205C09}" type="datetimeFigureOut">
              <a:rPr lang="en-US" smtClean="0"/>
              <a:pPr/>
              <a:t>8/1/2020</a:t>
            </a:fld>
            <a:endParaRPr lang="en-US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gi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jpeg"/><Relationship Id="rId5" Type="http://schemas.openxmlformats.org/officeDocument/2006/relationships/image" Target="../media/image14.gif"/><Relationship Id="rId4" Type="http://schemas.openxmlformats.org/officeDocument/2006/relationships/image" Target="../media/image28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jpeg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20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eg"/><Relationship Id="rId5" Type="http://schemas.openxmlformats.org/officeDocument/2006/relationships/image" Target="../media/image19.jpeg"/><Relationship Id="rId4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jpeg"/><Relationship Id="rId4" Type="http://schemas.openxmlformats.org/officeDocument/2006/relationships/image" Target="../media/image2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etunia-Pink-flower-natural-plant-garden-4k-Wallpaper-download-for-Desktop-mobile-phones-and-laptops-3840x2160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57200" y="457200"/>
            <a:ext cx="8229600" cy="59436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2667000" y="609600"/>
            <a:ext cx="5943600" cy="49244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88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আজকের পাঠে </a:t>
            </a:r>
          </a:p>
          <a:p>
            <a:pPr algn="ctr"/>
            <a:r>
              <a:rPr lang="bn-BD" sz="88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সবাইকে</a:t>
            </a:r>
          </a:p>
          <a:p>
            <a:pPr algn="ctr"/>
            <a:r>
              <a:rPr lang="bn-BD" sz="13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স্বাগতম </a:t>
            </a:r>
            <a:endParaRPr lang="en-US" sz="138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1000" y="1447800"/>
            <a:ext cx="1676400" cy="523220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 w="381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ক. ৩০কি.মি.  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886200" y="1447800"/>
            <a:ext cx="1676400" cy="523220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 w="381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খ. ৪০কি.মি.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81000" y="2209800"/>
            <a:ext cx="1676400" cy="523220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 w="381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গ. ৫০কি.মি.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886200" y="2286000"/>
            <a:ext cx="1676400" cy="523220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 w="381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ঘ.৬০কি.মি.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81000" y="609600"/>
            <a:ext cx="5867400" cy="584775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 w="381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৩.ভূপৃষ্ট থেকে স্ট্রাটোমন্ডলের দূরত্ব কত? 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9" name="Picture 8" descr="a38cb578779b3f0d501749ab3a09ee2a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858000" y="533400"/>
            <a:ext cx="1925479" cy="2209801"/>
          </a:xfrm>
          <a:prstGeom prst="rect">
            <a:avLst/>
          </a:prstGeom>
        </p:spPr>
      </p:pic>
      <p:sp>
        <p:nvSpPr>
          <p:cNvPr id="10" name="L-Shape 9"/>
          <p:cNvSpPr/>
          <p:nvPr/>
        </p:nvSpPr>
        <p:spPr>
          <a:xfrm rot="18486392">
            <a:off x="2384066" y="2239636"/>
            <a:ext cx="642317" cy="368120"/>
          </a:xfrm>
          <a:prstGeom prst="corner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Multiply 10"/>
          <p:cNvSpPr/>
          <p:nvPr/>
        </p:nvSpPr>
        <p:spPr>
          <a:xfrm>
            <a:off x="5791200" y="2209800"/>
            <a:ext cx="609600" cy="685800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Multiply 11"/>
          <p:cNvSpPr/>
          <p:nvPr/>
        </p:nvSpPr>
        <p:spPr>
          <a:xfrm>
            <a:off x="5715000" y="1371600"/>
            <a:ext cx="609600" cy="685800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Multiply 12"/>
          <p:cNvSpPr/>
          <p:nvPr/>
        </p:nvSpPr>
        <p:spPr>
          <a:xfrm>
            <a:off x="2362200" y="1371600"/>
            <a:ext cx="609600" cy="685800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398490" y="3100440"/>
            <a:ext cx="5867400" cy="584775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 w="381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৪। বেতার তরঙ্গ প্রতিফলিত হয় কোন মন্ডলে? 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" name="L-Shape 18"/>
          <p:cNvSpPr/>
          <p:nvPr/>
        </p:nvSpPr>
        <p:spPr>
          <a:xfrm rot="18486392">
            <a:off x="6117866" y="4678036"/>
            <a:ext cx="642317" cy="368120"/>
          </a:xfrm>
          <a:prstGeom prst="corner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Multiply 19"/>
          <p:cNvSpPr/>
          <p:nvPr/>
        </p:nvSpPr>
        <p:spPr>
          <a:xfrm>
            <a:off x="2362200" y="4724400"/>
            <a:ext cx="609600" cy="685800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/>
          <p:cNvSpPr txBox="1"/>
          <p:nvPr/>
        </p:nvSpPr>
        <p:spPr>
          <a:xfrm>
            <a:off x="533400" y="3931150"/>
            <a:ext cx="1676400" cy="523220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 w="381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ক.ট্রপোমন্ডল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4191000" y="3931150"/>
            <a:ext cx="1676400" cy="523220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 w="381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খ.স্ট্রাটোমন্ডল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533400" y="4693150"/>
            <a:ext cx="1676400" cy="523220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 w="381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গ.মেসোমন্ডল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267200" y="4616950"/>
            <a:ext cx="1524000" cy="523220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 w="381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ঘ.তাপমন্ডল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5" name="Multiply 24"/>
          <p:cNvSpPr/>
          <p:nvPr/>
        </p:nvSpPr>
        <p:spPr>
          <a:xfrm>
            <a:off x="2362200" y="3810000"/>
            <a:ext cx="609600" cy="685800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Multiply 25"/>
          <p:cNvSpPr/>
          <p:nvPr/>
        </p:nvSpPr>
        <p:spPr>
          <a:xfrm>
            <a:off x="6096000" y="3886200"/>
            <a:ext cx="609600" cy="685800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1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3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 animBg="1"/>
      <p:bldP spid="19" grpId="0" animBg="1"/>
      <p:bldP spid="20" grpId="0" animBg="1"/>
      <p:bldP spid="25" grpId="0" animBg="1"/>
      <p:bldP spid="2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1000" y="381000"/>
            <a:ext cx="8382000" cy="1200329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 w="381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6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সমুদ্রসহ ভূপৃষ্ঠের পানি যদি বাষ্প না হয়ে ভূপৃষ্ঠে থেকে যেত তাহলে কী হতো? </a:t>
            </a:r>
            <a:endParaRPr lang="en-US" sz="36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67260" y="1676400"/>
            <a:ext cx="8382000" cy="584775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 w="38100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বৃষ্টি হতো না, নদীতে পানি থাকতো না, ফসল ফলাতে পারতো না--</a:t>
            </a:r>
            <a:endParaRPr lang="en-US" sz="3200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 descr="water-cycle-animated-gif-8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1000" y="2438399"/>
            <a:ext cx="8305799" cy="403860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457200" y="471725"/>
            <a:ext cx="8229600" cy="5314950"/>
            <a:chOff x="457200" y="771525"/>
            <a:chExt cx="8229600" cy="5314950"/>
          </a:xfrm>
        </p:grpSpPr>
        <p:pic>
          <p:nvPicPr>
            <p:cNvPr id="2" name="Picture 1" descr="606px-Balance,_by_David.svg.pn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57200" y="771525"/>
              <a:ext cx="8229600" cy="5314950"/>
            </a:xfrm>
            <a:prstGeom prst="rect">
              <a:avLst/>
            </a:prstGeom>
          </p:spPr>
        </p:pic>
        <p:sp>
          <p:nvSpPr>
            <p:cNvPr id="3" name="TextBox 2"/>
            <p:cNvSpPr txBox="1"/>
            <p:nvPr/>
          </p:nvSpPr>
          <p:spPr>
            <a:xfrm>
              <a:off x="990600" y="3352800"/>
              <a:ext cx="19812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bn-BD" sz="4800" dirty="0" smtClean="0">
                  <a:solidFill>
                    <a:srgbClr val="FF0000"/>
                  </a:solidFill>
                  <a:latin typeface="NikoshBAN" pitchFamily="2" charset="0"/>
                  <a:cs typeface="NikoshBAN" pitchFamily="2" charset="0"/>
                </a:rPr>
                <a:t>কার্বন</a:t>
              </a:r>
              <a:r>
                <a:rPr lang="bn-BD" sz="4800" dirty="0" smtClean="0">
                  <a:solidFill>
                    <a:srgbClr val="FF0000"/>
                  </a:solidFill>
                  <a:latin typeface="Times New Roman" pitchFamily="18" charset="0"/>
                  <a:cs typeface="NikoshBAN" pitchFamily="2" charset="0"/>
                </a:rPr>
                <a:t>-</a:t>
              </a:r>
              <a:r>
                <a:rPr lang="en-US" sz="4800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C</a:t>
              </a:r>
              <a:r>
                <a:rPr lang="bn-BD" sz="4800" dirty="0" smtClean="0">
                  <a:solidFill>
                    <a:srgbClr val="FF0000"/>
                  </a:solidFill>
                  <a:latin typeface="NikoshBAN" pitchFamily="2" charset="0"/>
                  <a:cs typeface="NikoshBAN" pitchFamily="2" charset="0"/>
                </a:rPr>
                <a:t>  </a:t>
              </a:r>
              <a:endParaRPr lang="en-US" sz="48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6199680" y="3565160"/>
              <a:ext cx="217857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bn-BD" sz="3600" dirty="0" smtClean="0">
                  <a:solidFill>
                    <a:srgbClr val="00B050"/>
                  </a:solidFill>
                  <a:latin typeface="NikoshBAN" pitchFamily="2" charset="0"/>
                  <a:cs typeface="NikoshBAN" pitchFamily="2" charset="0"/>
                </a:rPr>
                <a:t>অক্সিজেন-</a:t>
              </a:r>
              <a:r>
                <a:rPr lang="en-US" sz="3600" dirty="0" smtClean="0">
                  <a:solidFill>
                    <a:srgbClr val="00B050"/>
                  </a:solidFill>
                  <a:latin typeface="Times New Roman" pitchFamily="18" charset="0"/>
                  <a:cs typeface="NikoshBAN" pitchFamily="2" charset="0"/>
                </a:rPr>
                <a:t>O</a:t>
              </a:r>
              <a:r>
                <a:rPr lang="en-US" sz="2000" dirty="0" smtClean="0">
                  <a:solidFill>
                    <a:srgbClr val="00B050"/>
                  </a:solidFill>
                  <a:latin typeface="Times New Roman" pitchFamily="18" charset="0"/>
                  <a:cs typeface="NikoshBAN" pitchFamily="2" charset="0"/>
                </a:rPr>
                <a:t>2</a:t>
              </a:r>
              <a:r>
                <a:rPr lang="bn-BD" sz="2000" dirty="0" smtClean="0">
                  <a:solidFill>
                    <a:srgbClr val="00B050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endParaRPr lang="en-US" sz="36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  <p:sp>
        <p:nvSpPr>
          <p:cNvPr id="6" name="TextBox 5"/>
          <p:cNvSpPr txBox="1"/>
          <p:nvPr/>
        </p:nvSpPr>
        <p:spPr>
          <a:xfrm>
            <a:off x="381000" y="5867400"/>
            <a:ext cx="8382000" cy="584775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 w="38100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solidFill>
                  <a:srgbClr val="0033CC"/>
                </a:solidFill>
                <a:latin typeface="NikoshBAN" pitchFamily="2" charset="0"/>
                <a:cs typeface="NikoshBAN" pitchFamily="2" charset="0"/>
              </a:rPr>
              <a:t>পরিবেশে কার্বন ও অক্সিজেনের ভারসাম্য বজায় রাখা প্রয়োজন। </a:t>
            </a:r>
            <a:endParaRPr lang="en-US" sz="3200" dirty="0">
              <a:solidFill>
                <a:srgbClr val="0033CC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81000" y="457200"/>
            <a:ext cx="8382000" cy="1077218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 w="38100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পরিবেশে কার্বন ও অক্সিজেনের ভারসাম্য বজায় রাখতে যে চক্রটি  পরিবেশে প্রতিনিয়ত ঘটছে- তা কোন ধরনের চক্র?  </a:t>
            </a:r>
            <a:endParaRPr lang="en-US" sz="3200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352800" y="1676400"/>
            <a:ext cx="1905000" cy="707886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 w="38100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4000" dirty="0" smtClean="0">
                <a:solidFill>
                  <a:srgbClr val="0033CC"/>
                </a:solidFill>
                <a:latin typeface="NikoshBAN" pitchFamily="2" charset="0"/>
                <a:cs typeface="NikoshBAN" pitchFamily="2" charset="0"/>
              </a:rPr>
              <a:t>কার্বন চক্র </a:t>
            </a:r>
            <a:endParaRPr lang="en-US" sz="4000" dirty="0">
              <a:solidFill>
                <a:srgbClr val="0033CC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8" name="Picture 7" descr="carbon_cycle_diagram_ucar_620x600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" y="2533340"/>
            <a:ext cx="3913546" cy="341026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2" name="Picture 11" descr="250px-Aa223.jpg"/>
          <p:cNvPicPr>
            <a:picLocks noChangeAspect="1"/>
          </p:cNvPicPr>
          <p:nvPr/>
        </p:nvPicPr>
        <p:blipFill>
          <a:blip r:embed="rId5"/>
          <a:srcRect r="11538"/>
          <a:stretch>
            <a:fillRect/>
          </a:stretch>
        </p:blipFill>
        <p:spPr>
          <a:xfrm>
            <a:off x="4724400" y="2547080"/>
            <a:ext cx="3810000" cy="339652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13" name="TextBox 12"/>
          <p:cNvSpPr txBox="1"/>
          <p:nvPr/>
        </p:nvSpPr>
        <p:spPr>
          <a:xfrm>
            <a:off x="381000" y="6273225"/>
            <a:ext cx="8382000" cy="461665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 w="38100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24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পরিবেশে কার্বন ডাইঅক্সাইডের ভাসাম্য নষ্ট হওয়ার ফলে জলবায়ু পরিবর্তন হচ্ছে। </a:t>
            </a:r>
            <a:endParaRPr lang="en-US" sz="2400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362200" y="381000"/>
            <a:ext cx="2286000" cy="707886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 w="381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4000" dirty="0" smtClean="0">
                <a:solidFill>
                  <a:srgbClr val="0033CC"/>
                </a:solidFill>
                <a:latin typeface="NikoshBAN" pitchFamily="2" charset="0"/>
                <a:cs typeface="NikoshBAN" pitchFamily="2" charset="0"/>
              </a:rPr>
              <a:t>জোড়ায় কাজ</a:t>
            </a:r>
            <a:endParaRPr lang="en-US" sz="4000" dirty="0">
              <a:solidFill>
                <a:srgbClr val="0033CC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 descr="images (3)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39000" y="304800"/>
            <a:ext cx="1544052" cy="1592959"/>
          </a:xfrm>
          <a:prstGeom prst="rect">
            <a:avLst/>
          </a:prstGeom>
        </p:spPr>
      </p:pic>
      <p:pic>
        <p:nvPicPr>
          <p:cNvPr id="4" name="Picture 3" descr="11796bfa4822a6020134fa1233011cce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7200" y="990600"/>
            <a:ext cx="2819400" cy="2447688"/>
          </a:xfrm>
          <a:prstGeom prst="rect">
            <a:avLst/>
          </a:prstGeom>
        </p:spPr>
      </p:pic>
      <p:pic>
        <p:nvPicPr>
          <p:cNvPr id="5" name="Picture 4" descr="1572986177804.jpeg"/>
          <p:cNvPicPr>
            <a:picLocks noChangeAspect="1"/>
          </p:cNvPicPr>
          <p:nvPr/>
        </p:nvPicPr>
        <p:blipFill>
          <a:blip r:embed="rId6"/>
          <a:srcRect l="2020" t="5051" r="7071" b="7407"/>
          <a:stretch>
            <a:fillRect/>
          </a:stretch>
        </p:blipFill>
        <p:spPr>
          <a:xfrm>
            <a:off x="381000" y="3581400"/>
            <a:ext cx="3276600" cy="2667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582650" y="1905000"/>
            <a:ext cx="5181600" cy="1631216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6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ক গ্রুপ </a:t>
            </a:r>
          </a:p>
          <a:p>
            <a:pPr algn="ctr"/>
            <a:r>
              <a:rPr lang="bn-BD" sz="3200" dirty="0" smtClean="0">
                <a:solidFill>
                  <a:srgbClr val="0033CC"/>
                </a:solidFill>
                <a:latin typeface="NikoshBAN" pitchFamily="2" charset="0"/>
                <a:cs typeface="NikoshBAN" pitchFamily="2" charset="0"/>
              </a:rPr>
              <a:t>পাশের চক্রটি পরিবেশের যে উপকার হয়  তন্মধ্যে  যেকোন তিনটি  লিখ। </a:t>
            </a:r>
            <a:endParaRPr lang="en-US" sz="3200" dirty="0">
              <a:solidFill>
                <a:srgbClr val="0033CC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839980" y="4208490"/>
            <a:ext cx="4953000" cy="2123658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6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খ গ্রুপ  </a:t>
            </a:r>
          </a:p>
          <a:p>
            <a:pPr algn="ctr"/>
            <a:r>
              <a:rPr lang="bn-BD" sz="32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পাশের চক্রটিতে কি কি কারণে কার্বনের পরিমাণ বৃদ্ধি পাচ্ছে তন্মধ্যে যেকোন তিনটি  লিখ।  </a:t>
            </a:r>
            <a:endParaRPr lang="en-US" sz="3200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272790" y="425970"/>
            <a:ext cx="1905000" cy="584775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 w="381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solidFill>
                  <a:srgbClr val="0033CC"/>
                </a:solidFill>
                <a:latin typeface="NikoshBAN" pitchFamily="2" charset="0"/>
                <a:cs typeface="NikoshBAN" pitchFamily="2" charset="0"/>
              </a:rPr>
              <a:t>সময়-৫মিনিট</a:t>
            </a:r>
            <a:endParaRPr lang="en-US" sz="3200" dirty="0">
              <a:solidFill>
                <a:srgbClr val="0033CC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b85bd2b987a654c120a30850b590839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457200"/>
            <a:ext cx="8305800" cy="31242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3" name="TextBox 2"/>
          <p:cNvSpPr txBox="1"/>
          <p:nvPr/>
        </p:nvSpPr>
        <p:spPr>
          <a:xfrm>
            <a:off x="762000" y="2819400"/>
            <a:ext cx="2133600" cy="707886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40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বাড়ির কাজ </a:t>
            </a:r>
            <a:endParaRPr lang="en-US" sz="4000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33400" y="3733800"/>
            <a:ext cx="8305800" cy="1200329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6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পরিবেশের উষ্ণতা বেড়ে যাচ্ছে, সাগরের পানি বৃদ্ধি পাচ্ছে, ঘন ঘন বন্যা হচ্ছে, প্রাকৃতিক দূর্যোগ বৃদ্ধি পেয়েছে । </a:t>
            </a:r>
            <a:endParaRPr lang="en-US" sz="36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7200" y="5105400"/>
            <a:ext cx="8305800" cy="1077218"/>
          </a:xfrm>
          <a:prstGeom prst="rect">
            <a:avLst/>
          </a:prstGeom>
          <a:noFill/>
          <a:ln w="38100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bn-BD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# উদ্দীপকের ঘটনাগুলো প্রতিরোধ করতে হলে সচেতন নাগরিক হিসেবে আমাদের করণীয় গুলো লিখ। </a:t>
            </a:r>
            <a:endParaRPr lang="en-US" sz="3200" dirty="0">
              <a:solidFill>
                <a:schemeClr val="tx1">
                  <a:lumMod val="95000"/>
                  <a:lumOff val="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200-187014300-pink-lotus-flower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2250" y="457200"/>
            <a:ext cx="8458200" cy="59436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3" name="TextBox 2"/>
          <p:cNvSpPr txBox="1"/>
          <p:nvPr/>
        </p:nvSpPr>
        <p:spPr>
          <a:xfrm>
            <a:off x="4343400" y="4191000"/>
            <a:ext cx="3124200" cy="1446550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8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ধন্যবাদ</a:t>
            </a:r>
            <a:r>
              <a:rPr lang="bn-BD" sz="40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4000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 descr="1a22ed40b3463c41c091b96d2247b195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10200" y="609600"/>
            <a:ext cx="3276600" cy="273419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7200" y="1447800"/>
            <a:ext cx="5562600" cy="2062103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 w="57150">
            <a:solidFill>
              <a:srgbClr val="00B05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400" b="1" dirty="0" smtClean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পার্থ সারথী নাথ-</a:t>
            </a:r>
            <a:r>
              <a:rPr lang="en-US" sz="28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ICT </a:t>
            </a:r>
            <a:r>
              <a:rPr lang="bn-BD" sz="28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শিক্ষক </a:t>
            </a:r>
          </a:p>
          <a:p>
            <a:pPr algn="ctr"/>
            <a:r>
              <a:rPr lang="bn-BD" sz="28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লতিফপুর আলহাজ্ব আবদুল জলিল উচ্চ বিদ্যালয়</a:t>
            </a:r>
          </a:p>
          <a:p>
            <a:pPr algn="ctr"/>
            <a:r>
              <a:rPr lang="bn-BD" sz="28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সীতাকুন্ড, চট্টগ্রাম।  </a:t>
            </a:r>
            <a:r>
              <a:rPr lang="en-US" sz="28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# </a:t>
            </a:r>
            <a:r>
              <a:rPr lang="en-US" sz="28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01839928606</a:t>
            </a:r>
          </a:p>
          <a:p>
            <a:pPr algn="ctr"/>
            <a:r>
              <a:rPr lang="en-US" sz="28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parthaict2019@gmail.com</a:t>
            </a:r>
            <a:endParaRPr lang="en-US" sz="28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 descr="IMG-20190711-WA0000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77000" y="914400"/>
            <a:ext cx="2019300" cy="255778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457200" y="3886200"/>
            <a:ext cx="5410200" cy="2554545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ln w="57150">
            <a:solidFill>
              <a:srgbClr val="00B0F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0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বিজ্ঞান </a:t>
            </a:r>
          </a:p>
          <a:p>
            <a:pPr algn="ctr"/>
            <a:r>
              <a:rPr lang="bn-BD" sz="40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সময়-৫০ মিনিট, শ্রেণি-সপ্তম, অধ্যায়-১৪শ , পৃষ্টা-১৪৭-১৪৮ </a:t>
            </a:r>
          </a:p>
          <a:p>
            <a:pPr algn="ctr"/>
            <a:r>
              <a:rPr lang="bn-BD" sz="40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০১.০৮.২০২০  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828800" y="464403"/>
            <a:ext cx="2971800" cy="830997"/>
          </a:xfrm>
          <a:prstGeom prst="rect">
            <a:avLst/>
          </a:prstGeom>
          <a:blipFill>
            <a:blip r:embed="rId5"/>
            <a:tile tx="0" ty="0" sx="100000" sy="100000" flip="none" algn="tl"/>
          </a:blipFill>
          <a:ln w="57150">
            <a:solidFill>
              <a:srgbClr val="0033CC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8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পরিচিতি</a:t>
            </a:r>
            <a:r>
              <a:rPr lang="bn-BD" sz="48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pic>
        <p:nvPicPr>
          <p:cNvPr id="8" name="Picture 7" descr="screen-6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400800" y="3774743"/>
            <a:ext cx="2069951" cy="262605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hands-holding-world-globe_DPC_block.jpg"/>
          <p:cNvPicPr>
            <a:picLocks noChangeAspect="1"/>
          </p:cNvPicPr>
          <p:nvPr/>
        </p:nvPicPr>
        <p:blipFill>
          <a:blip r:embed="rId2"/>
          <a:srcRect l="15000" t="11250" r="12500" b="5000"/>
          <a:stretch>
            <a:fillRect/>
          </a:stretch>
        </p:blipFill>
        <p:spPr>
          <a:xfrm>
            <a:off x="533400" y="1219200"/>
            <a:ext cx="5638800" cy="52578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3" name="TextBox 2"/>
          <p:cNvSpPr txBox="1"/>
          <p:nvPr/>
        </p:nvSpPr>
        <p:spPr>
          <a:xfrm>
            <a:off x="1828800" y="457200"/>
            <a:ext cx="4724400" cy="584775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 w="57150">
            <a:solidFill>
              <a:srgbClr val="00B05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2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আমরা কোথায় বসবাস করি ? 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477000" y="2438400"/>
            <a:ext cx="2133600" cy="1200329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ln w="57150">
            <a:solidFill>
              <a:srgbClr val="C0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72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পৃথিবী</a:t>
            </a:r>
            <a:r>
              <a:rPr lang="bn-BD" sz="72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pic>
        <p:nvPicPr>
          <p:cNvPr id="5" name="Picture 4" descr="BNG-7878_Isle_alt_MR_0917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33400" y="1143000"/>
            <a:ext cx="5700713" cy="52578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6" name="TextBox 5"/>
          <p:cNvSpPr txBox="1"/>
          <p:nvPr/>
        </p:nvSpPr>
        <p:spPr>
          <a:xfrm>
            <a:off x="1828800" y="457200"/>
            <a:ext cx="4724400" cy="584775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 w="57150">
            <a:solidFill>
              <a:srgbClr val="00B05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2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বিমান চলাচল করে কোন পথে?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477000" y="2209800"/>
            <a:ext cx="2133600" cy="2308324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ln w="57150">
            <a:solidFill>
              <a:srgbClr val="C0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72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আকাশ পথে</a:t>
            </a:r>
            <a:r>
              <a:rPr lang="bn-BD" sz="72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pic>
        <p:nvPicPr>
          <p:cNvPr id="8" name="Picture 7" descr="image_thumbs_png_gif_jpg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33400" y="1143000"/>
            <a:ext cx="5638799" cy="52578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9" name="TextBox 8"/>
          <p:cNvSpPr txBox="1"/>
          <p:nvPr/>
        </p:nvSpPr>
        <p:spPr>
          <a:xfrm>
            <a:off x="838200" y="482025"/>
            <a:ext cx="7162800" cy="584775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 w="57150">
            <a:solidFill>
              <a:srgbClr val="00B05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2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ভূপৃষ্ট থেকে উপরে নির্দিষ্ট দূরত্বে কি কি থাকতে পারে?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477000" y="2209800"/>
            <a:ext cx="2133600" cy="2800767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ln w="57150">
            <a:solidFill>
              <a:srgbClr val="C0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4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ধূলো-বালি, বিভিন্ন ধরনের গ্যাস</a:t>
            </a:r>
            <a:endParaRPr lang="bn-BD" sz="4400" b="1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xit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xit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0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6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xit" presetSubtype="2" fill="hold" grpId="1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anim calcmode="lin" valueType="num">
                                      <p:cBhvr additive="base">
                                        <p:cTn id="62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8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4" grpId="1" animBg="1"/>
      <p:bldP spid="6" grpId="0" animBg="1"/>
      <p:bldP spid="7" grpId="0" animBg="1"/>
      <p:bldP spid="9" grpId="0" animBg="1"/>
      <p:bldP spid="9" grpId="1" animBg="1"/>
      <p:bldP spid="10" grpId="0" animBg="1"/>
      <p:bldP spid="10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ience-7-14_AutoCollage_15_Image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457200"/>
            <a:ext cx="8229600" cy="59436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304800" y="1676400"/>
            <a:ext cx="8305800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115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পৃথিবীর বায়ুমন্ডল ও </a:t>
            </a:r>
            <a:r>
              <a:rPr lang="bn-BD" sz="115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পানি</a:t>
            </a:r>
            <a:r>
              <a:rPr lang="en-US" sz="115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,</a:t>
            </a:r>
            <a:r>
              <a:rPr lang="bn-BD" sz="115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কার্বন চক্র</a:t>
            </a:r>
            <a:r>
              <a:rPr lang="bn-BD" sz="115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11500" b="1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 2"/>
          <p:cNvGraphicFramePr/>
          <p:nvPr/>
        </p:nvGraphicFramePr>
        <p:xfrm>
          <a:off x="609600" y="1981200"/>
          <a:ext cx="80772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3048000" y="457200"/>
            <a:ext cx="3733800" cy="1323439"/>
          </a:xfrm>
          <a:prstGeom prst="rect">
            <a:avLst/>
          </a:prstGeom>
          <a:blipFill>
            <a:blip r:embed="rId6"/>
            <a:tile tx="0" ty="0" sx="100000" sy="100000" flip="none" algn="tl"/>
          </a:blipFill>
          <a:ln w="571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8000" dirty="0" smtClean="0">
                <a:solidFill>
                  <a:srgbClr val="0033CC"/>
                </a:solidFill>
                <a:latin typeface="NikoshBAN" pitchFamily="2" charset="0"/>
                <a:cs typeface="NikoshBAN" pitchFamily="2" charset="0"/>
              </a:rPr>
              <a:t>শিখন ফল </a:t>
            </a:r>
            <a:endParaRPr lang="en-US" sz="8000" dirty="0">
              <a:solidFill>
                <a:srgbClr val="0033CC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B2AE0884-01CC-4B47-9581-F7EEA1C50F1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graphicEl>
                                              <a:dgm id="{B2AE0884-01CC-4B47-9581-F7EEA1C50F1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graphicEl>
                                              <a:dgm id="{B2AE0884-01CC-4B47-9581-F7EEA1C50F1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3DDD33A2-98CC-4694-8ADF-1B370BD1360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graphicEl>
                                              <a:dgm id="{3DDD33A2-98CC-4694-8ADF-1B370BD1360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graphicEl>
                                              <a:dgm id="{3DDD33A2-98CC-4694-8ADF-1B370BD1360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8F9D5D7E-C20E-4C90-B5E2-883E257C747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graphicEl>
                                              <a:dgm id="{8F9D5D7E-C20E-4C90-B5E2-883E257C747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graphicEl>
                                              <a:dgm id="{8F9D5D7E-C20E-4C90-B5E2-883E257C747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4C3CE991-5BA2-4B27-80F9-DAE4DD26DF0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graphicEl>
                                              <a:dgm id="{4C3CE991-5BA2-4B27-80F9-DAE4DD26DF0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graphicEl>
                                              <a:dgm id="{4C3CE991-5BA2-4B27-80F9-DAE4DD26DF0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BA4C1C1B-307E-441C-8BAC-90D38AECE73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graphicEl>
                                              <a:dgm id="{BA4C1C1B-307E-441C-8BAC-90D38AECE73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graphicEl>
                                              <a:dgm id="{BA4C1C1B-307E-441C-8BAC-90D38AECE73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6B174689-FE8B-4F98-8095-81AEEE434F0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graphicEl>
                                              <a:dgm id="{6B174689-FE8B-4F98-8095-81AEEE434F0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graphicEl>
                                              <a:dgm id="{6B174689-FE8B-4F98-8095-81AEEE434F0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Sub>
          <a:bldDgm bld="one"/>
        </p:bldSub>
      </p:bldGraphic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705600" y="3657600"/>
            <a:ext cx="1905000" cy="1323439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বায়বীয় অংশ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 descr="Earth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000" y="457200"/>
            <a:ext cx="5105400" cy="51054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553200" y="457200"/>
            <a:ext cx="2133600" cy="3046988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4800" dirty="0" smtClean="0">
                <a:latin typeface="NikoshBAN" pitchFamily="2" charset="0"/>
                <a:cs typeface="NikoshBAN" pitchFamily="2" charset="0"/>
              </a:rPr>
              <a:t>পৃথিবীর পৃষ্টকে ঘিরে কি রয়েছে? 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81000" y="5638800"/>
            <a:ext cx="3429000" cy="646331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বায়ুমন্ডল কাকে বলে?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343400" y="5349240"/>
            <a:ext cx="4419600" cy="1077218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যে </a:t>
            </a:r>
            <a:r>
              <a:rPr lang="bn-BD" sz="3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বায়বীয় অংশটি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পৃথিবীর পৃষ্ঠকে </a:t>
            </a:r>
            <a:r>
              <a:rPr lang="bn-BD" sz="3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ঘিরে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রেখেছে সেটিই  বায়ুমন্ডল।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5" grpId="0" animBg="1"/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ages (2).jpg"/>
          <p:cNvPicPr>
            <a:picLocks noChangeAspect="1"/>
          </p:cNvPicPr>
          <p:nvPr/>
        </p:nvPicPr>
        <p:blipFill>
          <a:blip r:embed="rId2"/>
          <a:srcRect l="9704" t="21875" r="8783" b="21875"/>
          <a:stretch>
            <a:fillRect/>
          </a:stretch>
        </p:blipFill>
        <p:spPr>
          <a:xfrm>
            <a:off x="685800" y="5164110"/>
            <a:ext cx="5034181" cy="14478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extBox 2"/>
          <p:cNvSpPr txBox="1"/>
          <p:nvPr/>
        </p:nvSpPr>
        <p:spPr>
          <a:xfrm>
            <a:off x="6750570" y="5602069"/>
            <a:ext cx="2057400" cy="646331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ভূপৃষ্ঠ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5" name="Straight Arrow Connector 4"/>
          <p:cNvCxnSpPr/>
          <p:nvPr/>
        </p:nvCxnSpPr>
        <p:spPr>
          <a:xfrm rot="5400000">
            <a:off x="168243" y="5470557"/>
            <a:ext cx="882714" cy="1588"/>
          </a:xfrm>
          <a:prstGeom prst="straightConnector1">
            <a:avLst/>
          </a:prstGeom>
          <a:ln w="57150">
            <a:solidFill>
              <a:srgbClr val="00B05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381000" y="4007370"/>
            <a:ext cx="4876800" cy="954107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অক্সিজেন, 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CO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2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জলীয়বাষ্প </a:t>
            </a:r>
          </a:p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(মেঘ, বৃষ্টি, বায়ুপ্রবাহ, ঝড়, কুয়াশা )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81000" y="2452140"/>
            <a:ext cx="4800600" cy="523220"/>
          </a:xfrm>
          <a:prstGeom prst="rect">
            <a:avLst/>
          </a:prstGeom>
          <a:blipFill>
            <a:blip r:embed="rId5"/>
            <a:tile tx="0" ty="0" sx="100000" sy="100000" flip="none" algn="tl"/>
          </a:blip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ওজোন গ্যাস , অন্যান্য গ্যাস খুব কম 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81000" y="1536490"/>
            <a:ext cx="4800600" cy="646331"/>
          </a:xfrm>
          <a:prstGeom prst="rect">
            <a:avLst/>
          </a:prstGeom>
          <a:blipFill>
            <a:blip r:embed="rId6"/>
            <a:tile tx="0" ty="0" sx="100000" sy="100000" flip="none" algn="tl"/>
          </a:blip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বায়ুর তাপমাত্রা কম 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 rot="16200000">
            <a:off x="1023610" y="5085546"/>
            <a:ext cx="762001" cy="954107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১১ </a:t>
            </a:r>
            <a:r>
              <a:rPr lang="bn-BD" sz="2000" dirty="0" smtClean="0">
                <a:latin typeface="NikoshBAN" pitchFamily="2" charset="0"/>
                <a:cs typeface="NikoshBAN" pitchFamily="2" charset="0"/>
              </a:rPr>
              <a:t>কি.মি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. 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765560" y="4078069"/>
            <a:ext cx="2057400" cy="646331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ট্রপোমন্ডল  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13" name="Straight Arrow Connector 12"/>
          <p:cNvCxnSpPr/>
          <p:nvPr/>
        </p:nvCxnSpPr>
        <p:spPr>
          <a:xfrm rot="5400000">
            <a:off x="54737" y="3487933"/>
            <a:ext cx="958914" cy="1588"/>
          </a:xfrm>
          <a:prstGeom prst="straightConnector1">
            <a:avLst/>
          </a:prstGeom>
          <a:ln w="57150">
            <a:solidFill>
              <a:srgbClr val="00B05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 rot="16200000">
            <a:off x="858053" y="3028147"/>
            <a:ext cx="762001" cy="954107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৩৯ </a:t>
            </a:r>
            <a:r>
              <a:rPr lang="bn-BD" sz="2000" dirty="0" smtClean="0">
                <a:latin typeface="NikoshBAN" pitchFamily="2" charset="0"/>
                <a:cs typeface="NikoshBAN" pitchFamily="2" charset="0"/>
              </a:rPr>
              <a:t>কি.মি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. 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764310" y="2477869"/>
            <a:ext cx="2057400" cy="646331"/>
          </a:xfrm>
          <a:prstGeom prst="rect">
            <a:avLst/>
          </a:prstGeom>
          <a:blipFill>
            <a:blip r:embed="rId5"/>
            <a:tile tx="0" ty="0" sx="100000" sy="100000" flip="none" algn="tl"/>
          </a:blip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স্ট্রাটোমন্ডল 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81000" y="381000"/>
            <a:ext cx="5791200" cy="954107"/>
          </a:xfrm>
          <a:prstGeom prst="rect">
            <a:avLst/>
          </a:prstGeom>
          <a:blipFill>
            <a:blip r:embed="rId7"/>
            <a:tile tx="0" ty="0" sx="100000" sy="100000" flip="none" algn="tl"/>
          </a:blip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বায়ুশুন্য, বায়ুর তাপমাত্রা দ্রুত বৃদ্ধি পায়, বেতার তরঙ্গ প্রতিফলিত হয়।  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781800" y="1487269"/>
            <a:ext cx="2057400" cy="646331"/>
          </a:xfrm>
          <a:prstGeom prst="rect">
            <a:avLst/>
          </a:prstGeom>
          <a:blipFill>
            <a:blip r:embed="rId6"/>
            <a:tile tx="0" ty="0" sx="100000" sy="100000" flip="none" algn="tl"/>
          </a:blip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মেসোমন্ডল 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779300" y="457200"/>
            <a:ext cx="2057400" cy="646331"/>
          </a:xfrm>
          <a:prstGeom prst="rect">
            <a:avLst/>
          </a:prstGeom>
          <a:blipFill>
            <a:blip r:embed="rId7"/>
            <a:tile tx="0" ty="0" sx="100000" sy="100000" flip="none" algn="tl"/>
          </a:blip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তাপমন্ডল 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hsl">
                                      <p:cBhvr override="childStyle"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hsl">
                                      <p:cBhvr override="childStyle">
                                        <p:cTn id="4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>
                                      <p:cBhvr>
                                        <p:cTn id="4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>
                                      <p:cBhvr>
                                        <p:cTn id="4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4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3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3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7" grpId="0" animBg="1"/>
      <p:bldP spid="8" grpId="0" animBg="1"/>
      <p:bldP spid="9" grpId="0" animBg="1"/>
      <p:bldP spid="11" grpId="0" animBg="1"/>
      <p:bldP spid="12" grpId="0" animBg="1"/>
      <p:bldP spid="16" grpId="0" animBg="1"/>
      <p:bldP spid="17" grpId="0" animBg="1"/>
      <p:bldP spid="18" grpId="0" animBg="1"/>
      <p:bldP spid="19" grpId="0" animBg="1"/>
      <p:bldP spid="2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kyuyui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0" y="434486"/>
            <a:ext cx="7620000" cy="534865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3276600" y="5911120"/>
            <a:ext cx="4114800" cy="769441"/>
          </a:xfrm>
          <a:prstGeom prst="rect">
            <a:avLst/>
          </a:prstGeom>
          <a:noFill/>
          <a:ln w="38100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ভূপৃষ্টের বিভিন্ন মন্ডল 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81400" y="381000"/>
            <a:ext cx="2362200" cy="707886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 w="38100">
            <a:solidFill>
              <a:srgbClr val="0033CC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একক কাজ 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 descr="a38cb578779b3f0d501749ab3a09ee2a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134321" y="381000"/>
            <a:ext cx="1649158" cy="16764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57200" y="1295400"/>
            <a:ext cx="4648200" cy="584775"/>
          </a:xfrm>
          <a:prstGeom prst="rect">
            <a:avLst/>
          </a:prstGeom>
          <a:blipFill>
            <a:blip r:embed="rId5"/>
            <a:tile tx="0" ty="0" sx="100000" sy="100000" flip="none" algn="tl"/>
          </a:blipFill>
          <a:ln w="381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১.ওজোন গ্যাস রয়েছে কোন স্তরে?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33400" y="2057400"/>
            <a:ext cx="1676400" cy="523220"/>
          </a:xfrm>
          <a:prstGeom prst="rect">
            <a:avLst/>
          </a:prstGeom>
          <a:blipFill>
            <a:blip r:embed="rId5"/>
            <a:tile tx="0" ty="0" sx="100000" sy="100000" flip="none" algn="tl"/>
          </a:blipFill>
          <a:ln w="381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ক.ট্রপোমন্ডল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191000" y="2057400"/>
            <a:ext cx="1676400" cy="523220"/>
          </a:xfrm>
          <a:prstGeom prst="rect">
            <a:avLst/>
          </a:prstGeom>
          <a:blipFill>
            <a:blip r:embed="rId5"/>
            <a:tile tx="0" ty="0" sx="100000" sy="100000" flip="none" algn="tl"/>
          </a:blipFill>
          <a:ln w="381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খ.স্ট্রাটোমন্ডল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33400" y="2819400"/>
            <a:ext cx="1676400" cy="523220"/>
          </a:xfrm>
          <a:prstGeom prst="rect">
            <a:avLst/>
          </a:prstGeom>
          <a:blipFill>
            <a:blip r:embed="rId5"/>
            <a:tile tx="0" ty="0" sx="100000" sy="100000" flip="none" algn="tl"/>
          </a:blipFill>
          <a:ln w="381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গ.মেসোমন্ডল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267200" y="2743200"/>
            <a:ext cx="1524000" cy="523220"/>
          </a:xfrm>
          <a:prstGeom prst="rect">
            <a:avLst/>
          </a:prstGeom>
          <a:blipFill>
            <a:blip r:embed="rId5"/>
            <a:tile tx="0" ty="0" sx="100000" sy="100000" flip="none" algn="tl"/>
          </a:blipFill>
          <a:ln w="381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ঘ.তাপমন্ডল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Multiply 10"/>
          <p:cNvSpPr/>
          <p:nvPr/>
        </p:nvSpPr>
        <p:spPr>
          <a:xfrm>
            <a:off x="2362200" y="1905000"/>
            <a:ext cx="914400" cy="914400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L-Shape 11"/>
          <p:cNvSpPr/>
          <p:nvPr/>
        </p:nvSpPr>
        <p:spPr>
          <a:xfrm rot="19086985">
            <a:off x="6210593" y="2111147"/>
            <a:ext cx="765253" cy="430651"/>
          </a:xfrm>
          <a:prstGeom prst="corner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Multiply 12"/>
          <p:cNvSpPr/>
          <p:nvPr/>
        </p:nvSpPr>
        <p:spPr>
          <a:xfrm>
            <a:off x="2438400" y="2667000"/>
            <a:ext cx="914400" cy="914400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Multiply 13"/>
          <p:cNvSpPr/>
          <p:nvPr/>
        </p:nvSpPr>
        <p:spPr>
          <a:xfrm>
            <a:off x="6019800" y="2667000"/>
            <a:ext cx="914400" cy="914400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381000" y="4343400"/>
            <a:ext cx="1676400" cy="523220"/>
          </a:xfrm>
          <a:prstGeom prst="rect">
            <a:avLst/>
          </a:prstGeom>
          <a:blipFill>
            <a:blip r:embed="rId5"/>
            <a:tile tx="0" ty="0" sx="100000" sy="100000" flip="none" algn="tl"/>
          </a:blipFill>
          <a:ln w="381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ক. ১১কি.মি.  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Multiply 16"/>
          <p:cNvSpPr/>
          <p:nvPr/>
        </p:nvSpPr>
        <p:spPr>
          <a:xfrm>
            <a:off x="5943600" y="4267200"/>
            <a:ext cx="609600" cy="685800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381000" y="3657600"/>
            <a:ext cx="4953000" cy="584775"/>
          </a:xfrm>
          <a:prstGeom prst="rect">
            <a:avLst/>
          </a:prstGeom>
          <a:blipFill>
            <a:blip r:embed="rId5"/>
            <a:tile tx="0" ty="0" sx="100000" sy="100000" flip="none" algn="tl"/>
          </a:blipFill>
          <a:ln w="381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২.ভূপৃষ্ট থেকে ট্রপোমন্ডলের দূরত্ব কত? 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" name="L-Shape 18"/>
          <p:cNvSpPr/>
          <p:nvPr/>
        </p:nvSpPr>
        <p:spPr>
          <a:xfrm rot="18486392">
            <a:off x="2307867" y="4373237"/>
            <a:ext cx="642317" cy="368120"/>
          </a:xfrm>
          <a:prstGeom prst="corner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4038600" y="4343400"/>
            <a:ext cx="1676400" cy="523220"/>
          </a:xfrm>
          <a:prstGeom prst="rect">
            <a:avLst/>
          </a:prstGeom>
          <a:blipFill>
            <a:blip r:embed="rId5"/>
            <a:tile tx="0" ty="0" sx="100000" sy="100000" flip="none" algn="tl"/>
          </a:blipFill>
          <a:ln w="381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খ. ১২কি.মি.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81000" y="5029200"/>
            <a:ext cx="1676400" cy="523220"/>
          </a:xfrm>
          <a:prstGeom prst="rect">
            <a:avLst/>
          </a:prstGeom>
          <a:blipFill>
            <a:blip r:embed="rId5"/>
            <a:tile tx="0" ty="0" sx="100000" sy="100000" flip="none" algn="tl"/>
          </a:blipFill>
          <a:ln w="381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গ. ১৩কি.মি.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4038600" y="5105400"/>
            <a:ext cx="1676400" cy="523220"/>
          </a:xfrm>
          <a:prstGeom prst="rect">
            <a:avLst/>
          </a:prstGeom>
          <a:blipFill>
            <a:blip r:embed="rId5"/>
            <a:tile tx="0" ty="0" sx="100000" sy="100000" flip="none" algn="tl"/>
          </a:blipFill>
          <a:ln w="381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ঘ. ১৪কি.মি.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7" name="Multiply 26"/>
          <p:cNvSpPr/>
          <p:nvPr/>
        </p:nvSpPr>
        <p:spPr>
          <a:xfrm>
            <a:off x="5943600" y="5029200"/>
            <a:ext cx="609600" cy="685800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Multiply 27"/>
          <p:cNvSpPr/>
          <p:nvPr/>
        </p:nvSpPr>
        <p:spPr>
          <a:xfrm>
            <a:off x="2209800" y="4953000"/>
            <a:ext cx="609600" cy="685800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5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1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3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9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4" grpId="0" animBg="1"/>
      <p:bldP spid="17" grpId="0" animBg="1"/>
      <p:bldP spid="19" grpId="0" animBg="1"/>
      <p:bldP spid="27" grpId="0" animBg="1"/>
      <p:bldP spid="28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spect">
  <a:themeElements>
    <a:clrScheme name="Aspect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Aspect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A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276</TotalTime>
  <Words>395</Words>
  <Application>Microsoft Office PowerPoint</Application>
  <PresentationFormat>On-screen Show (4:3)</PresentationFormat>
  <Paragraphs>82</Paragraphs>
  <Slides>16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Aspect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TSS</dc:creator>
  <cp:lastModifiedBy>TSS</cp:lastModifiedBy>
  <cp:revision>67</cp:revision>
  <dcterms:created xsi:type="dcterms:W3CDTF">2006-08-16T00:00:00Z</dcterms:created>
  <dcterms:modified xsi:type="dcterms:W3CDTF">2020-08-01T16:05:16Z</dcterms:modified>
</cp:coreProperties>
</file>