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70" r:id="rId14"/>
    <p:sldId id="269" r:id="rId15"/>
    <p:sldId id="271" r:id="rId16"/>
    <p:sldId id="272" r:id="rId17"/>
    <p:sldId id="273" r:id="rId18"/>
    <p:sldId id="281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7D0"/>
    <a:srgbClr val="DB8121"/>
    <a:srgbClr val="B413CF"/>
    <a:srgbClr val="CC1AEA"/>
    <a:srgbClr val="00CCFF"/>
    <a:srgbClr val="333333"/>
    <a:srgbClr val="7F7F7F"/>
    <a:srgbClr val="4D4D4D"/>
    <a:srgbClr val="CCECFF"/>
    <a:srgbClr val="860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8" autoAdjust="0"/>
    <p:restoredTop sz="94671" autoAdjust="0"/>
  </p:normalViewPr>
  <p:slideViewPr>
    <p:cSldViewPr snapToGrid="0">
      <p:cViewPr varScale="1">
        <p:scale>
          <a:sx n="64" d="100"/>
          <a:sy n="64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D97F-3F03-4EAF-847D-EC69874C8843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03065-ED5D-4449-A5C6-293BC6732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03065-ED5D-4449-A5C6-293BC67320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 cap="sq" cmpd="sng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37160"/>
            <a:ext cx="8839200" cy="6583680"/>
          </a:xfrm>
          <a:prstGeom prst="rect">
            <a:avLst/>
          </a:prstGeom>
          <a:noFill/>
          <a:ln w="38100" cap="sq" cmpd="sng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C2348-7ED7-4FCC-B742-474F021468A5}"/>
              </a:ext>
            </a:extLst>
          </p:cNvPr>
          <p:cNvGrpSpPr/>
          <p:nvPr userDrawn="1"/>
        </p:nvGrpSpPr>
        <p:grpSpPr>
          <a:xfrm>
            <a:off x="8215964" y="137160"/>
            <a:ext cx="775636" cy="766426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623BB8-5F4A-4760-B361-15C41EC1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9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173FD0-E3C1-4AA1-98AC-1A4A7063CD8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2314FCC-835B-46D1-892F-F7C8AD453ADF}"/>
              </a:ext>
            </a:extLst>
          </p:cNvPr>
          <p:cNvSpPr/>
          <p:nvPr userDrawn="1"/>
        </p:nvSpPr>
        <p:spPr>
          <a:xfrm>
            <a:off x="-1616858" y="-2217420"/>
            <a:ext cx="4572000" cy="4572000"/>
          </a:xfrm>
          <a:prstGeom prst="ellipse">
            <a:avLst/>
          </a:prstGeom>
          <a:solidFill>
            <a:schemeClr val="bg1">
              <a:lumMod val="5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12E553-E84D-414F-8074-3BD77F828D45}"/>
              </a:ext>
            </a:extLst>
          </p:cNvPr>
          <p:cNvSpPr/>
          <p:nvPr userDrawn="1"/>
        </p:nvSpPr>
        <p:spPr>
          <a:xfrm>
            <a:off x="8430493" y="6229366"/>
            <a:ext cx="225110" cy="225110"/>
          </a:xfrm>
          <a:prstGeom prst="ellipse">
            <a:avLst/>
          </a:prstGeom>
          <a:solidFill>
            <a:srgbClr val="3333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EC8583-52D5-4C98-858D-75793FC6F1B3}"/>
              </a:ext>
            </a:extLst>
          </p:cNvPr>
          <p:cNvSpPr/>
          <p:nvPr userDrawn="1"/>
        </p:nvSpPr>
        <p:spPr>
          <a:xfrm flipV="1">
            <a:off x="8244802" y="6238692"/>
            <a:ext cx="80048" cy="80048"/>
          </a:xfrm>
          <a:prstGeom prst="ellipse">
            <a:avLst/>
          </a:prstGeom>
          <a:solidFill>
            <a:srgbClr val="3333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09E523-3D9A-454E-B7D5-1FC9C6BCEA35}"/>
              </a:ext>
            </a:extLst>
          </p:cNvPr>
          <p:cNvSpPr/>
          <p:nvPr userDrawn="1"/>
        </p:nvSpPr>
        <p:spPr>
          <a:xfrm>
            <a:off x="8430493" y="5787678"/>
            <a:ext cx="350648" cy="350648"/>
          </a:xfrm>
          <a:prstGeom prst="ellipse">
            <a:avLst/>
          </a:prstGeom>
          <a:solidFill>
            <a:srgbClr val="3333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EA3DE9-DA4A-47DB-BB72-80FFD8632305}"/>
              </a:ext>
            </a:extLst>
          </p:cNvPr>
          <p:cNvSpPr/>
          <p:nvPr userDrawn="1"/>
        </p:nvSpPr>
        <p:spPr>
          <a:xfrm>
            <a:off x="8705069" y="6424987"/>
            <a:ext cx="225110" cy="225110"/>
          </a:xfrm>
          <a:prstGeom prst="ellipse">
            <a:avLst/>
          </a:prstGeom>
          <a:solidFill>
            <a:srgbClr val="3333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1DEE65-540F-414C-BAA9-7C84039CA9F2}"/>
              </a:ext>
            </a:extLst>
          </p:cNvPr>
          <p:cNvSpPr/>
          <p:nvPr userDrawn="1"/>
        </p:nvSpPr>
        <p:spPr>
          <a:xfrm>
            <a:off x="8155917" y="6433521"/>
            <a:ext cx="225110" cy="225110"/>
          </a:xfrm>
          <a:prstGeom prst="ellipse">
            <a:avLst/>
          </a:prstGeom>
          <a:solidFill>
            <a:srgbClr val="3333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AEF78A-CB81-4500-91A2-E67DAD8F5111}"/>
              </a:ext>
            </a:extLst>
          </p:cNvPr>
          <p:cNvSpPr/>
          <p:nvPr userDrawn="1"/>
        </p:nvSpPr>
        <p:spPr>
          <a:xfrm>
            <a:off x="-1833319" y="3608422"/>
            <a:ext cx="2354580" cy="2354580"/>
          </a:xfrm>
          <a:prstGeom prst="ellipse">
            <a:avLst/>
          </a:prstGeom>
          <a:solidFill>
            <a:schemeClr val="bg1">
              <a:lumMod val="5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A6AC7B-BF41-4127-A97B-0A3ECEA16A7F}"/>
              </a:ext>
            </a:extLst>
          </p:cNvPr>
          <p:cNvSpPr/>
          <p:nvPr userDrawn="1"/>
        </p:nvSpPr>
        <p:spPr>
          <a:xfrm>
            <a:off x="8543048" y="1090533"/>
            <a:ext cx="1754660" cy="1754660"/>
          </a:xfrm>
          <a:prstGeom prst="ellipse">
            <a:avLst/>
          </a:prstGeom>
          <a:solidFill>
            <a:schemeClr val="bg1">
              <a:lumMod val="5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30EB12-58EA-4A7F-874F-777450EF4496}"/>
              </a:ext>
            </a:extLst>
          </p:cNvPr>
          <p:cNvSpPr/>
          <p:nvPr userDrawn="1"/>
        </p:nvSpPr>
        <p:spPr>
          <a:xfrm>
            <a:off x="3298587" y="5963002"/>
            <a:ext cx="2354580" cy="2354580"/>
          </a:xfrm>
          <a:prstGeom prst="ellipse">
            <a:avLst/>
          </a:prstGeom>
          <a:solidFill>
            <a:schemeClr val="bg1">
              <a:lumMod val="5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thers day background with roses on left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63286"/>
            <a:ext cx="8795657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598247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4D4D4D"/>
                </a:solidFill>
                <a:latin typeface="NikoshBAN" pitchFamily="2" charset="0"/>
                <a:cs typeface="NikoshBAN" pitchFamily="2" charset="0"/>
              </a:rPr>
              <a:t>আজকের মাল্টিমিডিয়া ক্লাসে সকলকে অভিনন্দন </a:t>
            </a:r>
            <a:endParaRPr lang="en-US" sz="6000" b="1" dirty="0">
              <a:solidFill>
                <a:srgbClr val="4D4D4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8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24B78-C381-4666-93C1-1034D517803D}"/>
              </a:ext>
            </a:extLst>
          </p:cNvPr>
          <p:cNvSpPr/>
          <p:nvPr/>
        </p:nvSpPr>
        <p:spPr>
          <a:xfrm>
            <a:off x="940920" y="94184"/>
            <a:ext cx="6957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উন্ন</a:t>
            </a:r>
            <a:r>
              <a:rPr lang="bn-BD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সূচক</a:t>
            </a:r>
            <a:r>
              <a:rPr lang="bn-BD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নির্ধারকসমূহ </a:t>
            </a:r>
            <a:endParaRPr lang="bn-IN" sz="5400" b="1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8D772-81F1-4DF9-B34C-F189B6796470}"/>
              </a:ext>
            </a:extLst>
          </p:cNvPr>
          <p:cNvSpPr txBox="1"/>
          <p:nvPr/>
        </p:nvSpPr>
        <p:spPr>
          <a:xfrm>
            <a:off x="495300" y="2228671"/>
            <a:ext cx="3600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গড় আয়ু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গর সামাজিক অসমতা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প্রসবকালীন মৃত্যুর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বেকারত্বের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 শ্রমের হার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9D96D-D9BD-4975-B9A0-6281F7E0DCEE}"/>
              </a:ext>
            </a:extLst>
          </p:cNvPr>
          <p:cNvSpPr/>
          <p:nvPr/>
        </p:nvSpPr>
        <p:spPr>
          <a:xfrm>
            <a:off x="4572000" y="2228671"/>
            <a:ext cx="42803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বাল্য বিবাহের হার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বাল্য মাতৃত্বের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আয়ের বৈষম্যের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স্বাক্ষরতার হার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বান্ধব টেকসই উন্নয়ন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2F119-33F1-477F-B882-E62E138A22F7}"/>
              </a:ext>
            </a:extLst>
          </p:cNvPr>
          <p:cNvSpPr/>
          <p:nvPr/>
        </p:nvSpPr>
        <p:spPr>
          <a:xfrm>
            <a:off x="495300" y="4968804"/>
            <a:ext cx="6705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কর্মহীন ও সামাজিক ভাবে অসহায় হত- দরিদ্রের হার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53408F-5950-41C6-9294-965E9583E070}"/>
              </a:ext>
            </a:extLst>
          </p:cNvPr>
          <p:cNvCxnSpPr/>
          <p:nvPr/>
        </p:nvCxnSpPr>
        <p:spPr>
          <a:xfrm>
            <a:off x="751350" y="1017514"/>
            <a:ext cx="704088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ABD51-E22C-48E1-969A-422776DC2338}"/>
              </a:ext>
            </a:extLst>
          </p:cNvPr>
          <p:cNvSpPr txBox="1"/>
          <p:nvPr/>
        </p:nvSpPr>
        <p:spPr>
          <a:xfrm>
            <a:off x="323848" y="1403344"/>
            <a:ext cx="8496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সকল দেশসমূহের জীবন ধারণের মান, শিক্ষা, নিরক্ষরতা প্রভৃতির একটি তুলনামূলক সূচক। এখানে বিভিন্ন ধরনের পরিসংখ্যান ব্যবহার করে "মানব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নের" মাপকাঠিতে সংশ্লিষ্ট দেশগুলোকে ক্রমানুসারে সাজানো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ভাগে ভাগ করা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5D12C8-624E-42A8-9C31-603B6FD8AD54}"/>
              </a:ext>
            </a:extLst>
          </p:cNvPr>
          <p:cNvSpPr/>
          <p:nvPr/>
        </p:nvSpPr>
        <p:spPr>
          <a:xfrm>
            <a:off x="2366908" y="65017"/>
            <a:ext cx="44101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উন্ন</a:t>
            </a:r>
            <a:r>
              <a:rPr lang="bn-BD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6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সূচক</a:t>
            </a:r>
            <a:endParaRPr lang="bn-IN" sz="6000" b="1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C36F6-E766-40CF-801E-F28F63D10416}"/>
              </a:ext>
            </a:extLst>
          </p:cNvPr>
          <p:cNvSpPr txBox="1"/>
          <p:nvPr/>
        </p:nvSpPr>
        <p:spPr>
          <a:xfrm>
            <a:off x="2366908" y="4808325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ভাল 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25DDA-FE92-4369-9289-B750DB425CCF}"/>
              </a:ext>
            </a:extLst>
          </p:cNvPr>
          <p:cNvSpPr txBox="1"/>
          <p:nvPr/>
        </p:nvSpPr>
        <p:spPr>
          <a:xfrm>
            <a:off x="2366908" y="5675061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মাঝারি 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58F89-3FC6-48B9-9668-387A8FF60C55}"/>
              </a:ext>
            </a:extLst>
          </p:cNvPr>
          <p:cNvSpPr txBox="1"/>
          <p:nvPr/>
        </p:nvSpPr>
        <p:spPr>
          <a:xfrm>
            <a:off x="2366908" y="5241693"/>
            <a:ext cx="312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EF83C-CC24-43D9-8318-38C9A2B07A88}"/>
              </a:ext>
            </a:extLst>
          </p:cNvPr>
          <p:cNvSpPr txBox="1"/>
          <p:nvPr/>
        </p:nvSpPr>
        <p:spPr>
          <a:xfrm>
            <a:off x="2366908" y="6108430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নিম্ন মানব উন্ন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B5A38-2975-4439-A6C4-F921287808D2}"/>
              </a:ext>
            </a:extLst>
          </p:cNvPr>
          <p:cNvSpPr txBox="1"/>
          <p:nvPr/>
        </p:nvSpPr>
        <p:spPr>
          <a:xfrm>
            <a:off x="1845130" y="4250440"/>
            <a:ext cx="575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  <a:cs typeface="NikoshBAN" panose="02000000000000000000" pitchFamily="2" charset="0"/>
              </a:rPr>
              <a:t>UNDP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৪টি সূচক অনুসারে সাজায়ঃ  </a:t>
            </a:r>
            <a:endParaRPr lang="en-US" sz="360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237E37-85C7-4076-A007-3D4343EC0476}"/>
              </a:ext>
            </a:extLst>
          </p:cNvPr>
          <p:cNvCxnSpPr/>
          <p:nvPr/>
        </p:nvCxnSpPr>
        <p:spPr>
          <a:xfrm>
            <a:off x="2479411" y="1080680"/>
            <a:ext cx="429768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223924-C02C-4492-9E96-15280C275D85}"/>
              </a:ext>
            </a:extLst>
          </p:cNvPr>
          <p:cNvSpPr txBox="1"/>
          <p:nvPr/>
        </p:nvSpPr>
        <p:spPr>
          <a:xfrm>
            <a:off x="2029811" y="2773845"/>
            <a:ext cx="2973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Job clipart student job, Job student job Transparent FREE for ...">
            <a:extLst>
              <a:ext uri="{FF2B5EF4-FFF2-40B4-BE49-F238E27FC236}">
                <a16:creationId xmlns:a16="http://schemas.microsoft.com/office/drawing/2014/main" id="{3B33ACF3-0CDC-4C66-A086-0AF776D49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t="12059" r="8955" b="5673"/>
          <a:stretch/>
        </p:blipFill>
        <p:spPr bwMode="auto">
          <a:xfrm>
            <a:off x="5627244" y="1721631"/>
            <a:ext cx="2705102" cy="31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8A515-3780-4789-AE70-709848F1B6BA}"/>
              </a:ext>
            </a:extLst>
          </p:cNvPr>
          <p:cNvSpPr txBox="1"/>
          <p:nvPr/>
        </p:nvSpPr>
        <p:spPr>
          <a:xfrm>
            <a:off x="601552" y="3792019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0B2EF3-AC6D-4A88-B7CD-9E464D801458}"/>
              </a:ext>
            </a:extLst>
          </p:cNvPr>
          <p:cNvCxnSpPr/>
          <p:nvPr/>
        </p:nvCxnSpPr>
        <p:spPr>
          <a:xfrm>
            <a:off x="1896241" y="3606097"/>
            <a:ext cx="301752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65F08-E929-4D4E-AB58-30A8D52CE8D1}"/>
              </a:ext>
            </a:extLst>
          </p:cNvPr>
          <p:cNvSpPr txBox="1"/>
          <p:nvPr/>
        </p:nvSpPr>
        <p:spPr>
          <a:xfrm>
            <a:off x="751350" y="178322"/>
            <a:ext cx="7436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উন্নয়ন পরিস্থিতি নির্ণয়ক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36729-61E4-4E34-A24C-CE03F485C680}"/>
              </a:ext>
            </a:extLst>
          </p:cNvPr>
          <p:cNvSpPr txBox="1"/>
          <p:nvPr/>
        </p:nvSpPr>
        <p:spPr>
          <a:xfrm>
            <a:off x="628692" y="2223977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36EDE-C850-4B14-82E3-3BCD22DA28E2}"/>
              </a:ext>
            </a:extLst>
          </p:cNvPr>
          <p:cNvSpPr txBox="1"/>
          <p:nvPr/>
        </p:nvSpPr>
        <p:spPr>
          <a:xfrm>
            <a:off x="628692" y="2662007"/>
            <a:ext cx="5487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 মেয়ে নির্বিশেষে স্কুলে ভর্তির 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12B6-E876-495E-9CC1-F42F2B3EE29A}"/>
              </a:ext>
            </a:extLst>
          </p:cNvPr>
          <p:cNvSpPr txBox="1"/>
          <p:nvPr/>
        </p:nvSpPr>
        <p:spPr>
          <a:xfrm>
            <a:off x="628692" y="3100037"/>
            <a:ext cx="5844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১৫ বছরের অধিক বয়সের স্বাক্ষরতার 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A83F4-BAD7-4D6C-9478-F3691E7FDF01}"/>
              </a:ext>
            </a:extLst>
          </p:cNvPr>
          <p:cNvSpPr txBox="1"/>
          <p:nvPr/>
        </p:nvSpPr>
        <p:spPr>
          <a:xfrm>
            <a:off x="6207850" y="2223977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সঞ্চয়ের 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F17D8-2936-4843-926B-822B108AB68D}"/>
              </a:ext>
            </a:extLst>
          </p:cNvPr>
          <p:cNvSpPr txBox="1"/>
          <p:nvPr/>
        </p:nvSpPr>
        <p:spPr>
          <a:xfrm>
            <a:off x="6207850" y="2658964"/>
            <a:ext cx="248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খরচ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413C7-0311-4D7F-99C3-C7BA55DCCA2F}"/>
              </a:ext>
            </a:extLst>
          </p:cNvPr>
          <p:cNvSpPr txBox="1"/>
          <p:nvPr/>
        </p:nvSpPr>
        <p:spPr>
          <a:xfrm>
            <a:off x="6207850" y="3093951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বসতির 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F1FDB-A9A7-4BB6-8A02-2E145F136BF1}"/>
              </a:ext>
            </a:extLst>
          </p:cNvPr>
          <p:cNvSpPr txBox="1"/>
          <p:nvPr/>
        </p:nvSpPr>
        <p:spPr>
          <a:xfrm>
            <a:off x="628692" y="3538067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ভোগ্যপণ্য ব্যাবহারের খরচ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E00E7-65F1-4831-9E30-FCA7122E8FD8}"/>
              </a:ext>
            </a:extLst>
          </p:cNvPr>
          <p:cNvSpPr txBox="1"/>
          <p:nvPr/>
        </p:nvSpPr>
        <p:spPr>
          <a:xfrm>
            <a:off x="6207850" y="3528938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বেকারের 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03590-9D5F-474B-A812-2D7683374332}"/>
              </a:ext>
            </a:extLst>
          </p:cNvPr>
          <p:cNvSpPr txBox="1"/>
          <p:nvPr/>
        </p:nvSpPr>
        <p:spPr>
          <a:xfrm>
            <a:off x="6207850" y="3963926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খরচ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8ACB4-526D-43AE-919C-DC181F5B6477}"/>
              </a:ext>
            </a:extLst>
          </p:cNvPr>
          <p:cNvSpPr txBox="1"/>
          <p:nvPr/>
        </p:nvSpPr>
        <p:spPr>
          <a:xfrm>
            <a:off x="628692" y="3976097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 পিছু জাতীয় আয়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815953-2145-4C66-B031-A15951907F0A}"/>
              </a:ext>
            </a:extLst>
          </p:cNvPr>
          <p:cNvSpPr txBox="1"/>
          <p:nvPr/>
        </p:nvSpPr>
        <p:spPr>
          <a:xfrm>
            <a:off x="628692" y="5289394"/>
            <a:ext cx="834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দৈনিক ১.৫ ডলারের নিচে জীবিকা নির্বাহকারী মানুষের সংখ্যা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5C103-9666-4963-BC06-DA08E8ED100E}"/>
              </a:ext>
            </a:extLst>
          </p:cNvPr>
          <p:cNvSpPr txBox="1"/>
          <p:nvPr/>
        </p:nvSpPr>
        <p:spPr>
          <a:xfrm>
            <a:off x="628692" y="4414129"/>
            <a:ext cx="296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জম্ম ও মৃত্যুর 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C8026B-2814-45E1-98B4-2E0D9DE855B9}"/>
              </a:ext>
            </a:extLst>
          </p:cNvPr>
          <p:cNvSpPr txBox="1"/>
          <p:nvPr/>
        </p:nvSpPr>
        <p:spPr>
          <a:xfrm>
            <a:off x="4118013" y="4704619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E3A834-A621-48E6-9DFE-02375FD70CE3}"/>
              </a:ext>
            </a:extLst>
          </p:cNvPr>
          <p:cNvCxnSpPr/>
          <p:nvPr/>
        </p:nvCxnSpPr>
        <p:spPr>
          <a:xfrm>
            <a:off x="769783" y="1017514"/>
            <a:ext cx="704088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9CE76-81BE-4D0F-9BF3-F620A0EB3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"/>
          <a:stretch/>
        </p:blipFill>
        <p:spPr>
          <a:xfrm>
            <a:off x="628650" y="2496457"/>
            <a:ext cx="7886700" cy="3337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378C2-5EAB-4FA2-BCD8-ABE9C24069B9}"/>
              </a:ext>
            </a:extLst>
          </p:cNvPr>
          <p:cNvSpPr txBox="1"/>
          <p:nvPr/>
        </p:nvSpPr>
        <p:spPr>
          <a:xfrm>
            <a:off x="934828" y="301154"/>
            <a:ext cx="693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ভারত, পাকিস্থান, শ্রীলঙ্কা, মালেশিয়া ও ইন্দোনেশিয়ার মানব উন্নয়ন সূচকের চিত্র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C5A8AF-6665-4568-A1AF-E41B113A9C6F}"/>
              </a:ext>
            </a:extLst>
          </p:cNvPr>
          <p:cNvCxnSpPr/>
          <p:nvPr/>
        </p:nvCxnSpPr>
        <p:spPr>
          <a:xfrm>
            <a:off x="883302" y="1501483"/>
            <a:ext cx="704088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নগর উন্নয়ন অধিদপ্তর ...">
            <a:extLst>
              <a:ext uri="{FF2B5EF4-FFF2-40B4-BE49-F238E27FC236}">
                <a16:creationId xmlns:a16="http://schemas.microsoft.com/office/drawing/2014/main" id="{6D3BB5EB-F604-4726-B0DC-D7720EDD5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1064" r="878" b="1872"/>
          <a:stretch/>
        </p:blipFill>
        <p:spPr bwMode="auto">
          <a:xfrm>
            <a:off x="1054894" y="1066801"/>
            <a:ext cx="3186178" cy="3111500"/>
          </a:xfrm>
          <a:prstGeom prst="ellipse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11F3D3-03D0-4903-9E65-BBC6838DC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9" t="2301" r="3550" b="2698"/>
          <a:stretch/>
        </p:blipFill>
        <p:spPr>
          <a:xfrm>
            <a:off x="4902929" y="1066801"/>
            <a:ext cx="3186177" cy="3111500"/>
          </a:xfrm>
          <a:prstGeom prst="ellipse">
            <a:avLst/>
          </a:prstGeom>
          <a:ln w="12700">
            <a:solidFill>
              <a:srgbClr val="B413C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CED4B-F28A-4B7E-9D0B-914AB4BFD4F5}"/>
              </a:ext>
            </a:extLst>
          </p:cNvPr>
          <p:cNvSpPr txBox="1"/>
          <p:nvPr/>
        </p:nvSpPr>
        <p:spPr>
          <a:xfrm>
            <a:off x="3744686" y="328561"/>
            <a:ext cx="165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SDG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40B4-5D8B-478D-BE70-C09091612B49}"/>
              </a:ext>
            </a:extLst>
          </p:cNvPr>
          <p:cNvSpPr txBox="1"/>
          <p:nvPr/>
        </p:nvSpPr>
        <p:spPr>
          <a:xfrm>
            <a:off x="493486" y="4590447"/>
            <a:ext cx="8157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 ইতোমধ্যে এই বিষয়গুলোকে অগ্রাধিকার দিয়ে ২০২১ সালের মধ্যে দেশকে মধ্যম আয়ের দেশে পরিণত করার প্রতিশ্রুতি এবং একই সাথে ‘টেকসই উন্নয়ন লক্ষ্য’ </a:t>
            </a:r>
            <a:r>
              <a:rPr lang="bn-BD" sz="3000" b="1" dirty="0">
                <a:latin typeface="Arial Rounded MT Bold" panose="020F0704030504030204" pitchFamily="34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Arial Rounded MT Bold" panose="020F0704030504030204" pitchFamily="34" charset="0"/>
                <a:cs typeface="NikoshBAN" panose="02000000000000000000" pitchFamily="2" charset="0"/>
              </a:rPr>
              <a:t>Sustainable Development Goals</a:t>
            </a:r>
            <a:r>
              <a:rPr lang="bn-BD" sz="3000" b="1" dirty="0">
                <a:latin typeface="Arial Rounded MT Bold" panose="020F0704030504030204" pitchFamily="34" charset="0"/>
                <a:cs typeface="NikoshBAN" panose="02000000000000000000" pitchFamily="2" charset="0"/>
              </a:rPr>
              <a:t>)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অর্জনে এগিয়ে যাচ্ছে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7A3A1-9C09-4379-9BA0-336458A290DC}"/>
              </a:ext>
            </a:extLst>
          </p:cNvPr>
          <p:cNvCxnSpPr>
            <a:cxnSpLocks/>
          </p:cNvCxnSpPr>
          <p:nvPr/>
        </p:nvCxnSpPr>
        <p:spPr>
          <a:xfrm>
            <a:off x="3952068" y="1001687"/>
            <a:ext cx="1239864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unny little girl and boy cartoon studying togethe">
            <a:extLst>
              <a:ext uri="{FF2B5EF4-FFF2-40B4-BE49-F238E27FC236}">
                <a16:creationId xmlns:a16="http://schemas.microsoft.com/office/drawing/2014/main" id="{57489053-C7CF-43C3-9EB9-23C6F2ECB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726" l="543" r="100000">
                        <a14:foregroundMark x1="75034" y1="13121" x2="75034" y2="31915"/>
                        <a14:foregroundMark x1="69064" y1="6383" x2="81411" y2="6738"/>
                        <a14:foregroundMark x1="72999" y1="37116" x2="72999" y2="58865"/>
                        <a14:foregroundMark x1="75441" y1="37116" x2="84261" y2="47281"/>
                        <a14:foregroundMark x1="79919" y1="40544" x2="76526" y2="35816"/>
                        <a14:foregroundMark x1="82361" y1="40071" x2="82361" y2="40071"/>
                        <a14:foregroundMark x1="70556" y1="39598" x2="70556" y2="39598"/>
                        <a14:foregroundMark x1="66214" y1="34988" x2="66214" y2="34988"/>
                        <a14:foregroundMark x1="57395" y1="43499" x2="57395" y2="43499"/>
                        <a14:foregroundMark x1="66621" y1="53310" x2="66621" y2="53310"/>
                        <a14:foregroundMark x1="59294" y1="45154" x2="66214" y2="56738"/>
                        <a14:foregroundMark x1="23474" y1="58392" x2="39213" y2="60993"/>
                        <a14:foregroundMark x1="21031" y1="41726" x2="21031" y2="41726"/>
                        <a14:foregroundMark x1="40163" y1="41726" x2="37313" y2="53783"/>
                        <a14:foregroundMark x1="19132" y1="39598" x2="25509" y2="57565"/>
                        <a14:foregroundMark x1="19132" y1="37943" x2="18589" y2="48582"/>
                        <a14:foregroundMark x1="25509" y1="14894" x2="24559" y2="22104"/>
                        <a14:foregroundMark x1="34871" y1="15721" x2="35278" y2="23404"/>
                        <a14:foregroundMark x1="37720" y1="55083" x2="51967" y2="64421"/>
                        <a14:foregroundMark x1="29851" y1="35343" x2="34871" y2="40898"/>
                        <a14:foregroundMark x1="21574" y1="37943" x2="26459" y2="34043"/>
                        <a14:foregroundMark x1="35821" y1="4255" x2="30393" y2="20804"/>
                        <a14:foregroundMark x1="29444" y1="4255" x2="28494" y2="10638"/>
                        <a14:foregroundMark x1="24016" y1="7565" x2="22117" y2="14421"/>
                        <a14:foregroundMark x1="80326" y1="10638" x2="80868" y2="16548"/>
                        <a14:foregroundMark x1="81411" y1="11466" x2="87788" y2="10638"/>
                        <a14:foregroundMark x1="68114" y1="36998" x2="63772" y2="41608"/>
                        <a14:foregroundMark x1="63229" y1="36761" x2="59701" y2="42199"/>
                        <a14:foregroundMark x1="27951" y1="25532" x2="28223" y2="30615"/>
                        <a14:foregroundMark x1="27137" y1="28132" x2="32564" y2="27305"/>
                        <a14:foregroundMark x1="24966" y1="5319" x2="18182" y2="9220"/>
                        <a14:foregroundMark x1="21845" y1="8392" x2="21303" y2="8865"/>
                        <a14:foregroundMark x1="20760" y1="9456" x2="17232" y2="13830"/>
                        <a14:foregroundMark x1="36364" y1="7920" x2="40977" y2="12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 bwMode="auto">
          <a:xfrm>
            <a:off x="3043003" y="871982"/>
            <a:ext cx="3057994" cy="32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930297-F247-4F83-BFD7-1EAEF00364A3}"/>
              </a:ext>
            </a:extLst>
          </p:cNvPr>
          <p:cNvSpPr txBox="1"/>
          <p:nvPr/>
        </p:nvSpPr>
        <p:spPr>
          <a:xfrm>
            <a:off x="2915588" y="3970480"/>
            <a:ext cx="331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A3FDA-CA55-41F5-8D66-998228B04191}"/>
              </a:ext>
            </a:extLst>
          </p:cNvPr>
          <p:cNvSpPr txBox="1"/>
          <p:nvPr/>
        </p:nvSpPr>
        <p:spPr>
          <a:xfrm>
            <a:off x="974362" y="5049931"/>
            <a:ext cx="719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সারণি-১ অনুযায়ী বাংলাদেশ ও শ্রীলঙ্কার মানব উন্নয়নের একটি তুলনামূলক চিত্র তুলে ধর।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620829-82A2-4A5B-A393-D07CA4444D6A}"/>
              </a:ext>
            </a:extLst>
          </p:cNvPr>
          <p:cNvCxnSpPr>
            <a:cxnSpLocks/>
          </p:cNvCxnSpPr>
          <p:nvPr/>
        </p:nvCxnSpPr>
        <p:spPr>
          <a:xfrm>
            <a:off x="2915588" y="4986143"/>
            <a:ext cx="3185409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14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করোনায় প্রবাসী কর্মী মারা গেলে ...">
            <a:extLst>
              <a:ext uri="{FF2B5EF4-FFF2-40B4-BE49-F238E27FC236}">
                <a16:creationId xmlns:a16="http://schemas.microsoft.com/office/drawing/2014/main" id="{EBFDB852-529F-46C3-A3DA-F3383170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3" y="2756001"/>
            <a:ext cx="2607240" cy="1857138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বৈদেশিক মুদ্রার রিজার্ভ ও ...">
            <a:extLst>
              <a:ext uri="{FF2B5EF4-FFF2-40B4-BE49-F238E27FC236}">
                <a16:creationId xmlns:a16="http://schemas.microsoft.com/office/drawing/2014/main" id="{8869AE04-0BA9-43BF-99C7-496E24814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07" y="2756001"/>
            <a:ext cx="2607240" cy="1857138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২০৪৬ অফিসার নিয়োগ দিবে ৯ ব্যাংক ...">
            <a:extLst>
              <a:ext uri="{FF2B5EF4-FFF2-40B4-BE49-F238E27FC236}">
                <a16:creationId xmlns:a16="http://schemas.microsoft.com/office/drawing/2014/main" id="{CFE47E4B-CFDB-443B-B468-295E9E2A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80" y="2756001"/>
            <a:ext cx="2607240" cy="1857140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C189F-D3CB-4CFF-9251-50B7C3DDB2E1}"/>
              </a:ext>
            </a:extLst>
          </p:cNvPr>
          <p:cNvSpPr txBox="1"/>
          <p:nvPr/>
        </p:nvSpPr>
        <p:spPr>
          <a:xfrm>
            <a:off x="391253" y="4811842"/>
            <a:ext cx="271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বিদেশে কর্মরত শ্রমিক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22AE9-B238-4F0D-BDC4-F5828082CF39}"/>
              </a:ext>
            </a:extLst>
          </p:cNvPr>
          <p:cNvSpPr txBox="1"/>
          <p:nvPr/>
        </p:nvSpPr>
        <p:spPr>
          <a:xfrm>
            <a:off x="3215699" y="4811842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ব্যাংক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F74E8-5DC2-40FD-B9EA-D6D9EAB1C596}"/>
              </a:ext>
            </a:extLst>
          </p:cNvPr>
          <p:cNvSpPr txBox="1"/>
          <p:nvPr/>
        </p:nvSpPr>
        <p:spPr>
          <a:xfrm>
            <a:off x="6657885" y="4811841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রেমিটেন্স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EFAE5-940A-49BD-A4C4-171D219441C8}"/>
              </a:ext>
            </a:extLst>
          </p:cNvPr>
          <p:cNvSpPr txBox="1"/>
          <p:nvPr/>
        </p:nvSpPr>
        <p:spPr>
          <a:xfrm>
            <a:off x="1694873" y="188494"/>
            <a:ext cx="5968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প্রবাসী আয় বা রেমিটেন্স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926666-4C1C-46BF-BD8D-D7B4C92DD3A7}"/>
              </a:ext>
            </a:extLst>
          </p:cNvPr>
          <p:cNvCxnSpPr/>
          <p:nvPr/>
        </p:nvCxnSpPr>
        <p:spPr>
          <a:xfrm>
            <a:off x="1600200" y="1061630"/>
            <a:ext cx="594360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রোনা : জামানতের অর্ধেক টাকা তুলতে পারবে রিক্রুটিং এজেন্সি">
            <a:extLst>
              <a:ext uri="{FF2B5EF4-FFF2-40B4-BE49-F238E27FC236}">
                <a16:creationId xmlns:a16="http://schemas.microsoft.com/office/drawing/2014/main" id="{47AFCB06-FC48-4A98-B359-035C8DD2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35" y="2256799"/>
            <a:ext cx="4221158" cy="3108960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04BF40-BAEA-4527-A528-94CCD55C6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51359"/>
              </p:ext>
            </p:extLst>
          </p:nvPr>
        </p:nvGraphicFramePr>
        <p:xfrm>
          <a:off x="359763" y="2256799"/>
          <a:ext cx="374754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771">
                  <a:extLst>
                    <a:ext uri="{9D8B030D-6E8A-4147-A177-3AD203B41FA5}">
                      <a16:colId xmlns:a16="http://schemas.microsoft.com/office/drawing/2014/main" val="166479609"/>
                    </a:ext>
                  </a:extLst>
                </a:gridCol>
                <a:gridCol w="1873771">
                  <a:extLst>
                    <a:ext uri="{9D8B030D-6E8A-4147-A177-3AD203B41FA5}">
                      <a16:colId xmlns:a16="http://schemas.microsoft.com/office/drawing/2014/main" val="4176059852"/>
                    </a:ext>
                  </a:extLst>
                </a:gridCol>
              </a:tblGrid>
              <a:tr h="495794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886569"/>
                  </a:ext>
                </a:extLst>
              </a:tr>
              <a:tr h="495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সৌদি আরব </a:t>
                      </a:r>
                    </a:p>
                  </a:txBody>
                  <a:tcPr>
                    <a:lnL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কুয়েত</a:t>
                      </a:r>
                    </a:p>
                  </a:txBody>
                  <a:tcPr>
                    <a:lnR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9806576"/>
                  </a:ext>
                </a:extLst>
              </a:tr>
              <a:tr h="495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কাতার</a:t>
                      </a:r>
                    </a:p>
                  </a:txBody>
                  <a:tcPr>
                    <a:lnL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মিশর </a:t>
                      </a:r>
                    </a:p>
                  </a:txBody>
                  <a:tcPr>
                    <a:lnR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38377"/>
                  </a:ext>
                </a:extLst>
              </a:tr>
              <a:tr h="495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লিবিয়া</a:t>
                      </a:r>
                    </a:p>
                  </a:txBody>
                  <a:tcPr>
                    <a:lnL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মরক্কো </a:t>
                      </a:r>
                    </a:p>
                  </a:txBody>
                  <a:tcPr>
                    <a:lnR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9903697"/>
                  </a:ext>
                </a:extLst>
              </a:tr>
              <a:tr h="495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মালেশিয়া </a:t>
                      </a:r>
                    </a:p>
                  </a:txBody>
                  <a:tcPr>
                    <a:lnL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সিঙ্গাপুর </a:t>
                      </a:r>
                    </a:p>
                  </a:txBody>
                  <a:tcPr>
                    <a:lnR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1989117"/>
                  </a:ext>
                </a:extLst>
              </a:tr>
              <a:tr h="495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ব্রুনাই </a:t>
                      </a:r>
                    </a:p>
                  </a:txBody>
                  <a:tcPr>
                    <a:lnL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দক্ষিন কোরিয়া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41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6305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F2940E-0382-4E78-AF79-2691F3F13429}"/>
              </a:ext>
            </a:extLst>
          </p:cNvPr>
          <p:cNvSpPr txBox="1"/>
          <p:nvPr/>
        </p:nvSpPr>
        <p:spPr>
          <a:xfrm>
            <a:off x="1098022" y="145246"/>
            <a:ext cx="73933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শ্রমিকদের অবস্থান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3B360C-1CB5-482B-83F3-A09A738E454E}"/>
              </a:ext>
            </a:extLst>
          </p:cNvPr>
          <p:cNvCxnSpPr/>
          <p:nvPr/>
        </p:nvCxnSpPr>
        <p:spPr>
          <a:xfrm>
            <a:off x="983986" y="1023530"/>
            <a:ext cx="731520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DC9DA95-5552-450B-AAEA-0DAEAB881E6D}"/>
              </a:ext>
            </a:extLst>
          </p:cNvPr>
          <p:cNvSpPr txBox="1"/>
          <p:nvPr/>
        </p:nvSpPr>
        <p:spPr>
          <a:xfrm flipH="1">
            <a:off x="4641586" y="5465138"/>
            <a:ext cx="3611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তৃপক্ষ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6E5D0-3B85-4F94-B933-76E59EE6B55E}"/>
              </a:ext>
            </a:extLst>
          </p:cNvPr>
          <p:cNvSpPr txBox="1"/>
          <p:nvPr/>
        </p:nvSpPr>
        <p:spPr>
          <a:xfrm flipH="1">
            <a:off x="427593" y="5407282"/>
            <a:ext cx="3611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গ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ণকৃত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1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6507CB-DB27-47C0-ACDE-686A5E914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790692"/>
              </p:ext>
            </p:extLst>
          </p:nvPr>
        </p:nvGraphicFramePr>
        <p:xfrm>
          <a:off x="1682646" y="1630670"/>
          <a:ext cx="5778708" cy="217207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26236">
                  <a:extLst>
                    <a:ext uri="{9D8B030D-6E8A-4147-A177-3AD203B41FA5}">
                      <a16:colId xmlns:a16="http://schemas.microsoft.com/office/drawing/2014/main" val="241176684"/>
                    </a:ext>
                  </a:extLst>
                </a:gridCol>
                <a:gridCol w="1926236">
                  <a:extLst>
                    <a:ext uri="{9D8B030D-6E8A-4147-A177-3AD203B41FA5}">
                      <a16:colId xmlns:a16="http://schemas.microsoft.com/office/drawing/2014/main" val="1479285364"/>
                    </a:ext>
                  </a:extLst>
                </a:gridCol>
                <a:gridCol w="1926236">
                  <a:extLst>
                    <a:ext uri="{9D8B030D-6E8A-4147-A177-3AD203B41FA5}">
                      <a16:colId xmlns:a16="http://schemas.microsoft.com/office/drawing/2014/main" val="423202718"/>
                    </a:ext>
                  </a:extLst>
                </a:gridCol>
              </a:tblGrid>
              <a:tr h="58294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প্রেরিত শ্রমিক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রেমিটেন্স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9196"/>
                  </a:ext>
                </a:extLst>
              </a:tr>
              <a:tr h="1006181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২০১৬-২০১৭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৯.০৫ লক্ষ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১২,৭৬৯.৪৫ মিলয়ন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404533"/>
                  </a:ext>
                </a:extLst>
              </a:tr>
              <a:tr h="58294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২০০৮-২০০৯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৯৬৮৯ মিলিয়ন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119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CD3F69-300E-469E-8253-164A52DB2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2597"/>
              </p:ext>
            </p:extLst>
          </p:nvPr>
        </p:nvGraphicFramePr>
        <p:xfrm>
          <a:off x="1682646" y="4109961"/>
          <a:ext cx="5778708" cy="217207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26236">
                  <a:extLst>
                    <a:ext uri="{9D8B030D-6E8A-4147-A177-3AD203B41FA5}">
                      <a16:colId xmlns:a16="http://schemas.microsoft.com/office/drawing/2014/main" val="241176684"/>
                    </a:ext>
                  </a:extLst>
                </a:gridCol>
                <a:gridCol w="1926236">
                  <a:extLst>
                    <a:ext uri="{9D8B030D-6E8A-4147-A177-3AD203B41FA5}">
                      <a16:colId xmlns:a16="http://schemas.microsoft.com/office/drawing/2014/main" val="1479285364"/>
                    </a:ext>
                  </a:extLst>
                </a:gridCol>
                <a:gridCol w="1926236">
                  <a:extLst>
                    <a:ext uri="{9D8B030D-6E8A-4147-A177-3AD203B41FA5}">
                      <a16:colId xmlns:a16="http://schemas.microsoft.com/office/drawing/2014/main" val="423202718"/>
                    </a:ext>
                  </a:extLst>
                </a:gridCol>
              </a:tblGrid>
              <a:tr h="58294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বিশ্বে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9196"/>
                  </a:ext>
                </a:extLst>
              </a:tr>
              <a:tr h="58294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৮ম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404533"/>
                  </a:ext>
                </a:extLst>
              </a:tr>
              <a:tr h="1006181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২০০৯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 (সার্ক ভুক্ত দেশের মধ্যে) 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11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6BE833-1CEA-455D-AF83-6DA3F55E9D34}"/>
              </a:ext>
            </a:extLst>
          </p:cNvPr>
          <p:cNvSpPr txBox="1"/>
          <p:nvPr/>
        </p:nvSpPr>
        <p:spPr>
          <a:xfrm>
            <a:off x="404032" y="346151"/>
            <a:ext cx="833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শ্রমিকদের থেকে প্রাপ্ত রেমিটেন্স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4D2ED-CE45-4368-AA54-2D149C212CF9}"/>
              </a:ext>
            </a:extLst>
          </p:cNvPr>
          <p:cNvCxnSpPr>
            <a:cxnSpLocks/>
          </p:cNvCxnSpPr>
          <p:nvPr/>
        </p:nvCxnSpPr>
        <p:spPr>
          <a:xfrm>
            <a:off x="404032" y="1080680"/>
            <a:ext cx="8197527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3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F5183B-4B65-4A99-A0E0-236DF133DE64}"/>
              </a:ext>
            </a:extLst>
          </p:cNvPr>
          <p:cNvSpPr txBox="1"/>
          <p:nvPr/>
        </p:nvSpPr>
        <p:spPr>
          <a:xfrm>
            <a:off x="4571946" y="4151164"/>
            <a:ext cx="3570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</a:p>
          <a:p>
            <a:pPr algn="ctr"/>
            <a:r>
              <a:rPr lang="bn-BD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৪,৫,৬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D1333-C9AA-4D06-8235-C98492891D96}"/>
              </a:ext>
            </a:extLst>
          </p:cNvPr>
          <p:cNvSpPr txBox="1"/>
          <p:nvPr/>
        </p:nvSpPr>
        <p:spPr>
          <a:xfrm>
            <a:off x="3147005" y="248073"/>
            <a:ext cx="284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40EB2B-5A46-471B-8930-90A6B7F4E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04" y="1615799"/>
            <a:ext cx="2123937" cy="2535365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4935FB-D475-4C2C-B05C-BC5B35F3E371}"/>
              </a:ext>
            </a:extLst>
          </p:cNvPr>
          <p:cNvSpPr txBox="1"/>
          <p:nvPr/>
        </p:nvSpPr>
        <p:spPr>
          <a:xfrm>
            <a:off x="120141" y="4151164"/>
            <a:ext cx="4890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05B76-2927-4D09-8112-DB085939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61" y="1615798"/>
            <a:ext cx="2123937" cy="2535365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E43D2-1F53-4109-B321-7CEC20DEEC12}"/>
              </a:ext>
            </a:extLst>
          </p:cNvPr>
          <p:cNvCxnSpPr>
            <a:cxnSpLocks/>
          </p:cNvCxnSpPr>
          <p:nvPr/>
        </p:nvCxnSpPr>
        <p:spPr>
          <a:xfrm>
            <a:off x="3627541" y="1017514"/>
            <a:ext cx="1858859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50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ldren boy and girl studying with books Vector Image">
            <a:extLst>
              <a:ext uri="{FF2B5EF4-FFF2-40B4-BE49-F238E27FC236}">
                <a16:creationId xmlns:a16="http://schemas.microsoft.com/office/drawing/2014/main" id="{3749BF3A-DCF1-45BE-B91A-F4E427B0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14" b="81250" l="0" r="100000">
                        <a14:foregroundMark x1="51043" y1="20227" x2="51902" y2="55795"/>
                        <a14:foregroundMark x1="45767" y1="54886" x2="40736" y2="65795"/>
                        <a14:foregroundMark x1="56074" y1="61932" x2="56074" y2="62727"/>
                        <a14:foregroundMark x1="54479" y1="58977" x2="57914" y2="65568"/>
                        <a14:foregroundMark x1="44785" y1="59773" x2="45031" y2="63636"/>
                        <a14:foregroundMark x1="70307" y1="50455" x2="65276" y2="54091"/>
                        <a14:foregroundMark x1="87485" y1="51250" x2="92515" y2="58295"/>
                        <a14:foregroundMark x1="66380" y1="64659" x2="66871" y2="68750"/>
                        <a14:foregroundMark x1="40491" y1="44318" x2="39264" y2="46477"/>
                        <a14:foregroundMark x1="62577" y1="45000" x2="62577" y2="45000"/>
                        <a14:foregroundMark x1="30184" y1="52614" x2="32761" y2="54091"/>
                        <a14:foregroundMark x1="15828" y1="76250" x2="26258" y2="76932"/>
                        <a14:foregroundMark x1="29448" y1="76818" x2="34724" y2="79659"/>
                        <a14:foregroundMark x1="37791" y1="79886" x2="55706" y2="79318"/>
                        <a14:foregroundMark x1="61227" y1="79432" x2="72638" y2="78636"/>
                        <a14:foregroundMark x1="74233" y1="77500" x2="84785" y2="77500"/>
                        <a14:foregroundMark x1="94479" y1="76818" x2="84908" y2="79091"/>
                        <a14:foregroundMark x1="93497" y1="77955" x2="95215" y2="76932"/>
                        <a14:foregroundMark x1="7117" y1="75909" x2="20368" y2="77500"/>
                        <a14:foregroundMark x1="7239" y1="74773" x2="6748" y2="77841"/>
                        <a14:foregroundMark x1="47975" y1="39886" x2="43436" y2="38409"/>
                        <a14:foregroundMark x1="42086" y1="37841" x2="40613" y2="37500"/>
                        <a14:foregroundMark x1="41595" y1="37386" x2="40368" y2="37159"/>
                        <a14:foregroundMark x1="23900" y1="43981" x2="23900" y2="43981"/>
                        <a14:foregroundMark x1="47853" y1="45000" x2="45031" y2="49886"/>
                        <a14:foregroundMark x1="23190" y1="51364" x2="20736" y2="56250"/>
                        <a14:foregroundMark x1="70920" y1="57159" x2="80491" y2="59773"/>
                        <a14:foregroundMark x1="15706" y1="47045" x2="14233" y2="51136"/>
                        <a14:foregroundMark x1="6380" y1="41250" x2="8957" y2="48182"/>
                        <a14:backgroundMark x1="46994" y1="33295" x2="47730" y2="33409"/>
                        <a14:backgroundMark x1="53129" y1="33295" x2="53865" y2="33409"/>
                        <a14:backgroundMark x1="91779" y1="57955" x2="92515" y2="57841"/>
                        <a14:backgroundMark x1="91534" y1="58068" x2="92270" y2="57500"/>
                        <a14:backgroundMark x1="12515" y1="45114" x2="13742" y2="45114"/>
                        <a14:backgroundMark x1="15828" y1="60455" x2="15828" y2="60455"/>
                        <a14:backgroundMark x1="29080" y1="45568" x2="29080" y2="45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10" b="18907"/>
          <a:stretch/>
        </p:blipFill>
        <p:spPr bwMode="auto">
          <a:xfrm>
            <a:off x="2164627" y="358648"/>
            <a:ext cx="4814744" cy="36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2CF9A4-2A30-44BC-83BB-13E6B94C143B}"/>
              </a:ext>
            </a:extLst>
          </p:cNvPr>
          <p:cNvSpPr txBox="1"/>
          <p:nvPr/>
        </p:nvSpPr>
        <p:spPr>
          <a:xfrm>
            <a:off x="921891" y="4886748"/>
            <a:ext cx="730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রেমিটেন্স কিভাবে দেশের অর্থনীতিতে অবদান রাখছে ব্যাখ্যা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56900-E584-4F85-ABA5-4ECB7E784F86}"/>
              </a:ext>
            </a:extLst>
          </p:cNvPr>
          <p:cNvSpPr txBox="1"/>
          <p:nvPr/>
        </p:nvSpPr>
        <p:spPr>
          <a:xfrm>
            <a:off x="3206080" y="3878603"/>
            <a:ext cx="2731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942090-0C8A-41AB-822C-EFB7BC1EEF92}"/>
              </a:ext>
            </a:extLst>
          </p:cNvPr>
          <p:cNvCxnSpPr>
            <a:cxnSpLocks/>
          </p:cNvCxnSpPr>
          <p:nvPr/>
        </p:nvCxnSpPr>
        <p:spPr>
          <a:xfrm>
            <a:off x="3060915" y="4754385"/>
            <a:ext cx="3022169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8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11AB17-1CC1-4200-A825-E0A766D16238}"/>
              </a:ext>
            </a:extLst>
          </p:cNvPr>
          <p:cNvSpPr txBox="1"/>
          <p:nvPr/>
        </p:nvSpPr>
        <p:spPr>
          <a:xfrm>
            <a:off x="3681372" y="248287"/>
            <a:ext cx="189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425D4-DF9D-4E5D-9167-5A5836CC34BF}"/>
              </a:ext>
            </a:extLst>
          </p:cNvPr>
          <p:cNvSpPr txBox="1"/>
          <p:nvPr/>
        </p:nvSpPr>
        <p:spPr>
          <a:xfrm>
            <a:off x="1338187" y="802674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কত সালে বাংলাদেশ সর্বোচ্চ রেমিটেন্স অর্জন করে?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267D53-1B0A-435A-A299-506ECAF5F528}"/>
              </a:ext>
            </a:extLst>
          </p:cNvPr>
          <p:cNvGrpSpPr/>
          <p:nvPr/>
        </p:nvGrpSpPr>
        <p:grpSpPr>
          <a:xfrm>
            <a:off x="1037154" y="1957195"/>
            <a:ext cx="7069692" cy="707886"/>
            <a:chOff x="1409699" y="1652395"/>
            <a:chExt cx="7069692" cy="7078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51AA4F-D17B-4673-A61F-4AE5F259BC6B}"/>
                </a:ext>
              </a:extLst>
            </p:cNvPr>
            <p:cNvGrpSpPr/>
            <p:nvPr/>
          </p:nvGrpSpPr>
          <p:grpSpPr>
            <a:xfrm>
              <a:off x="1409699" y="1652395"/>
              <a:ext cx="7069692" cy="707886"/>
              <a:chOff x="1409699" y="1652395"/>
              <a:chExt cx="7069692" cy="707886"/>
            </a:xfrm>
          </p:grpSpPr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DD139ACE-62FD-4AF4-BDCE-75012D2A406A}"/>
                  </a:ext>
                </a:extLst>
              </p:cNvPr>
              <p:cNvSpPr/>
              <p:nvPr/>
            </p:nvSpPr>
            <p:spPr>
              <a:xfrm>
                <a:off x="1409699" y="1774110"/>
                <a:ext cx="7069692" cy="464457"/>
              </a:xfrm>
              <a:custGeom>
                <a:avLst/>
                <a:gdLst>
                  <a:gd name="connsiteX0" fmla="*/ 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0 w 7126515"/>
                  <a:gd name="connsiteY4" fmla="*/ 0 h 464457"/>
                  <a:gd name="connsiteX0" fmla="*/ 30480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304800 w 7126515"/>
                  <a:gd name="connsiteY4" fmla="*/ 0 h 46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6515" h="464457">
                    <a:moveTo>
                      <a:pt x="304800" y="0"/>
                    </a:moveTo>
                    <a:lnTo>
                      <a:pt x="7126515" y="0"/>
                    </a:lnTo>
                    <a:lnTo>
                      <a:pt x="7126515" y="464457"/>
                    </a:lnTo>
                    <a:lnTo>
                      <a:pt x="0" y="464457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B5E255D-4CF7-4213-8BF7-48E1D510374F}"/>
                  </a:ext>
                </a:extLst>
              </p:cNvPr>
              <p:cNvGrpSpPr/>
              <p:nvPr/>
            </p:nvGrpSpPr>
            <p:grpSpPr>
              <a:xfrm>
                <a:off x="1409699" y="1652395"/>
                <a:ext cx="804182" cy="707886"/>
                <a:chOff x="1409699" y="1652395"/>
                <a:chExt cx="804182" cy="707886"/>
              </a:xfrm>
            </p:grpSpPr>
            <p:sp>
              <p:nvSpPr>
                <p:cNvPr id="15" name="Rectangle 3">
                  <a:extLst>
                    <a:ext uri="{FF2B5EF4-FFF2-40B4-BE49-F238E27FC236}">
                      <a16:creationId xmlns:a16="http://schemas.microsoft.com/office/drawing/2014/main" id="{A9EC8BDA-29CB-4F57-8D19-B190C6D90370}"/>
                    </a:ext>
                  </a:extLst>
                </p:cNvPr>
                <p:cNvSpPr/>
                <p:nvPr/>
              </p:nvSpPr>
              <p:spPr>
                <a:xfrm>
                  <a:off x="1409699" y="1774110"/>
                  <a:ext cx="804182" cy="464457"/>
                </a:xfrm>
                <a:custGeom>
                  <a:avLst/>
                  <a:gdLst>
                    <a:gd name="connsiteX0" fmla="*/ 0 w 889000"/>
                    <a:gd name="connsiteY0" fmla="*/ 0 h 464457"/>
                    <a:gd name="connsiteX1" fmla="*/ 889000 w 889000"/>
                    <a:gd name="connsiteY1" fmla="*/ 0 h 464457"/>
                    <a:gd name="connsiteX2" fmla="*/ 889000 w 889000"/>
                    <a:gd name="connsiteY2" fmla="*/ 464457 h 464457"/>
                    <a:gd name="connsiteX3" fmla="*/ 0 w 889000"/>
                    <a:gd name="connsiteY3" fmla="*/ 464457 h 464457"/>
                    <a:gd name="connsiteX4" fmla="*/ 0 w 889000"/>
                    <a:gd name="connsiteY4" fmla="*/ 0 h 464457"/>
                    <a:gd name="connsiteX0" fmla="*/ 0 w 889000"/>
                    <a:gd name="connsiteY0" fmla="*/ 0 h 469220"/>
                    <a:gd name="connsiteX1" fmla="*/ 889000 w 889000"/>
                    <a:gd name="connsiteY1" fmla="*/ 0 h 469220"/>
                    <a:gd name="connsiteX2" fmla="*/ 536575 w 889000"/>
                    <a:gd name="connsiteY2" fmla="*/ 469220 h 469220"/>
                    <a:gd name="connsiteX3" fmla="*/ 0 w 889000"/>
                    <a:gd name="connsiteY3" fmla="*/ 464457 h 469220"/>
                    <a:gd name="connsiteX4" fmla="*/ 0 w 889000"/>
                    <a:gd name="connsiteY4" fmla="*/ 0 h 469220"/>
                    <a:gd name="connsiteX0" fmla="*/ 0 w 822325"/>
                    <a:gd name="connsiteY0" fmla="*/ 0 h 469220"/>
                    <a:gd name="connsiteX1" fmla="*/ 822325 w 822325"/>
                    <a:gd name="connsiteY1" fmla="*/ 9725 h 469220"/>
                    <a:gd name="connsiteX2" fmla="*/ 536575 w 822325"/>
                    <a:gd name="connsiteY2" fmla="*/ 469220 h 469220"/>
                    <a:gd name="connsiteX3" fmla="*/ 0 w 822325"/>
                    <a:gd name="connsiteY3" fmla="*/ 464457 h 469220"/>
                    <a:gd name="connsiteX4" fmla="*/ 0 w 822325"/>
                    <a:gd name="connsiteY4" fmla="*/ 0 h 469220"/>
                    <a:gd name="connsiteX0" fmla="*/ 0 w 850900"/>
                    <a:gd name="connsiteY0" fmla="*/ 0 h 469220"/>
                    <a:gd name="connsiteX1" fmla="*/ 850900 w 850900"/>
                    <a:gd name="connsiteY1" fmla="*/ 9725 h 469220"/>
                    <a:gd name="connsiteX2" fmla="*/ 536575 w 850900"/>
                    <a:gd name="connsiteY2" fmla="*/ 469220 h 469220"/>
                    <a:gd name="connsiteX3" fmla="*/ 0 w 850900"/>
                    <a:gd name="connsiteY3" fmla="*/ 464457 h 469220"/>
                    <a:gd name="connsiteX4" fmla="*/ 0 w 850900"/>
                    <a:gd name="connsiteY4" fmla="*/ 0 h 469220"/>
                    <a:gd name="connsiteX0" fmla="*/ 0 w 831850"/>
                    <a:gd name="connsiteY0" fmla="*/ 0 h 469220"/>
                    <a:gd name="connsiteX1" fmla="*/ 831850 w 831850"/>
                    <a:gd name="connsiteY1" fmla="*/ 4863 h 469220"/>
                    <a:gd name="connsiteX2" fmla="*/ 536575 w 831850"/>
                    <a:gd name="connsiteY2" fmla="*/ 469220 h 469220"/>
                    <a:gd name="connsiteX3" fmla="*/ 0 w 831850"/>
                    <a:gd name="connsiteY3" fmla="*/ 464457 h 469220"/>
                    <a:gd name="connsiteX4" fmla="*/ 0 w 831850"/>
                    <a:gd name="connsiteY4" fmla="*/ 0 h 469220"/>
                    <a:gd name="connsiteX0" fmla="*/ 0 w 841375"/>
                    <a:gd name="connsiteY0" fmla="*/ 0 h 469220"/>
                    <a:gd name="connsiteX1" fmla="*/ 841375 w 841375"/>
                    <a:gd name="connsiteY1" fmla="*/ 4863 h 469220"/>
                    <a:gd name="connsiteX2" fmla="*/ 536575 w 841375"/>
                    <a:gd name="connsiteY2" fmla="*/ 469220 h 469220"/>
                    <a:gd name="connsiteX3" fmla="*/ 0 w 841375"/>
                    <a:gd name="connsiteY3" fmla="*/ 464457 h 469220"/>
                    <a:gd name="connsiteX4" fmla="*/ 0 w 841375"/>
                    <a:gd name="connsiteY4" fmla="*/ 0 h 469220"/>
                    <a:gd name="connsiteX0" fmla="*/ 0 w 847546"/>
                    <a:gd name="connsiteY0" fmla="*/ 0 h 469220"/>
                    <a:gd name="connsiteX1" fmla="*/ 847546 w 847546"/>
                    <a:gd name="connsiteY1" fmla="*/ 53 h 469220"/>
                    <a:gd name="connsiteX2" fmla="*/ 536575 w 847546"/>
                    <a:gd name="connsiteY2" fmla="*/ 469220 h 469220"/>
                    <a:gd name="connsiteX3" fmla="*/ 0 w 847546"/>
                    <a:gd name="connsiteY3" fmla="*/ 464457 h 469220"/>
                    <a:gd name="connsiteX4" fmla="*/ 0 w 847546"/>
                    <a:gd name="connsiteY4" fmla="*/ 0 h 46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546" h="469220">
                      <a:moveTo>
                        <a:pt x="0" y="0"/>
                      </a:moveTo>
                      <a:lnTo>
                        <a:pt x="847546" y="53"/>
                      </a:lnTo>
                      <a:lnTo>
                        <a:pt x="536575" y="469220"/>
                      </a:lnTo>
                      <a:lnTo>
                        <a:pt x="0" y="464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165100" dist="381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02DCF33-7186-46C3-A8BC-5A6F22114AB0}"/>
                    </a:ext>
                  </a:extLst>
                </p:cNvPr>
                <p:cNvSpPr txBox="1"/>
                <p:nvPr/>
              </p:nvSpPr>
              <p:spPr>
                <a:xfrm>
                  <a:off x="1488077" y="1652395"/>
                  <a:ext cx="38824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4000" b="1" dirty="0">
                      <a:solidFill>
                        <a:srgbClr val="B413C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DA98C7-53BF-4DAF-AB17-5F0E0463D404}"/>
                </a:ext>
              </a:extLst>
            </p:cNvPr>
            <p:cNvSpPr txBox="1"/>
            <p:nvPr/>
          </p:nvSpPr>
          <p:spPr>
            <a:xfrm>
              <a:off x="2139044" y="1791554"/>
              <a:ext cx="4314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 যাত্রার মান নি দ্বারা নির্ধারণ করা হয়?  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10D573-098F-4027-9991-C57E8D3E37A8}"/>
              </a:ext>
            </a:extLst>
          </p:cNvPr>
          <p:cNvGrpSpPr/>
          <p:nvPr/>
        </p:nvGrpSpPr>
        <p:grpSpPr>
          <a:xfrm>
            <a:off x="1037154" y="2635311"/>
            <a:ext cx="7098720" cy="707886"/>
            <a:chOff x="1380671" y="2350578"/>
            <a:chExt cx="7098720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2BD1E4-DF75-455E-A4BA-DA720D432337}"/>
                </a:ext>
              </a:extLst>
            </p:cNvPr>
            <p:cNvGrpSpPr/>
            <p:nvPr/>
          </p:nvGrpSpPr>
          <p:grpSpPr>
            <a:xfrm>
              <a:off x="1380671" y="2350578"/>
              <a:ext cx="7098720" cy="707886"/>
              <a:chOff x="1380671" y="2350578"/>
              <a:chExt cx="7098720" cy="707886"/>
            </a:xfrm>
          </p:grpSpPr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94A12F64-303F-461E-92E7-8E5684408727}"/>
                  </a:ext>
                </a:extLst>
              </p:cNvPr>
              <p:cNvSpPr/>
              <p:nvPr/>
            </p:nvSpPr>
            <p:spPr>
              <a:xfrm>
                <a:off x="1380671" y="2472293"/>
                <a:ext cx="7098720" cy="464457"/>
              </a:xfrm>
              <a:custGeom>
                <a:avLst/>
                <a:gdLst>
                  <a:gd name="connsiteX0" fmla="*/ 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0 w 7126515"/>
                  <a:gd name="connsiteY4" fmla="*/ 0 h 464457"/>
                  <a:gd name="connsiteX0" fmla="*/ 30480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304800 w 7126515"/>
                  <a:gd name="connsiteY4" fmla="*/ 0 h 46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6515" h="464457">
                    <a:moveTo>
                      <a:pt x="304800" y="0"/>
                    </a:moveTo>
                    <a:lnTo>
                      <a:pt x="7126515" y="0"/>
                    </a:lnTo>
                    <a:lnTo>
                      <a:pt x="7126515" y="464457"/>
                    </a:lnTo>
                    <a:lnTo>
                      <a:pt x="0" y="464457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F4AD6ED-999D-4002-A5DD-B63F67FBCDE8}"/>
                  </a:ext>
                </a:extLst>
              </p:cNvPr>
              <p:cNvGrpSpPr/>
              <p:nvPr/>
            </p:nvGrpSpPr>
            <p:grpSpPr>
              <a:xfrm>
                <a:off x="1380671" y="2350578"/>
                <a:ext cx="804182" cy="707886"/>
                <a:chOff x="1409699" y="1652395"/>
                <a:chExt cx="804182" cy="707886"/>
              </a:xfrm>
            </p:grpSpPr>
            <p:sp>
              <p:nvSpPr>
                <p:cNvPr id="27" name="Rectangle 3">
                  <a:extLst>
                    <a:ext uri="{FF2B5EF4-FFF2-40B4-BE49-F238E27FC236}">
                      <a16:creationId xmlns:a16="http://schemas.microsoft.com/office/drawing/2014/main" id="{154850FE-58F8-4802-8285-B1C24DCC76C4}"/>
                    </a:ext>
                  </a:extLst>
                </p:cNvPr>
                <p:cNvSpPr/>
                <p:nvPr/>
              </p:nvSpPr>
              <p:spPr>
                <a:xfrm>
                  <a:off x="1409699" y="1774110"/>
                  <a:ext cx="804182" cy="464457"/>
                </a:xfrm>
                <a:custGeom>
                  <a:avLst/>
                  <a:gdLst>
                    <a:gd name="connsiteX0" fmla="*/ 0 w 889000"/>
                    <a:gd name="connsiteY0" fmla="*/ 0 h 464457"/>
                    <a:gd name="connsiteX1" fmla="*/ 889000 w 889000"/>
                    <a:gd name="connsiteY1" fmla="*/ 0 h 464457"/>
                    <a:gd name="connsiteX2" fmla="*/ 889000 w 889000"/>
                    <a:gd name="connsiteY2" fmla="*/ 464457 h 464457"/>
                    <a:gd name="connsiteX3" fmla="*/ 0 w 889000"/>
                    <a:gd name="connsiteY3" fmla="*/ 464457 h 464457"/>
                    <a:gd name="connsiteX4" fmla="*/ 0 w 889000"/>
                    <a:gd name="connsiteY4" fmla="*/ 0 h 464457"/>
                    <a:gd name="connsiteX0" fmla="*/ 0 w 889000"/>
                    <a:gd name="connsiteY0" fmla="*/ 0 h 469220"/>
                    <a:gd name="connsiteX1" fmla="*/ 889000 w 889000"/>
                    <a:gd name="connsiteY1" fmla="*/ 0 h 469220"/>
                    <a:gd name="connsiteX2" fmla="*/ 536575 w 889000"/>
                    <a:gd name="connsiteY2" fmla="*/ 469220 h 469220"/>
                    <a:gd name="connsiteX3" fmla="*/ 0 w 889000"/>
                    <a:gd name="connsiteY3" fmla="*/ 464457 h 469220"/>
                    <a:gd name="connsiteX4" fmla="*/ 0 w 889000"/>
                    <a:gd name="connsiteY4" fmla="*/ 0 h 469220"/>
                    <a:gd name="connsiteX0" fmla="*/ 0 w 822325"/>
                    <a:gd name="connsiteY0" fmla="*/ 0 h 469220"/>
                    <a:gd name="connsiteX1" fmla="*/ 822325 w 822325"/>
                    <a:gd name="connsiteY1" fmla="*/ 9725 h 469220"/>
                    <a:gd name="connsiteX2" fmla="*/ 536575 w 822325"/>
                    <a:gd name="connsiteY2" fmla="*/ 469220 h 469220"/>
                    <a:gd name="connsiteX3" fmla="*/ 0 w 822325"/>
                    <a:gd name="connsiteY3" fmla="*/ 464457 h 469220"/>
                    <a:gd name="connsiteX4" fmla="*/ 0 w 822325"/>
                    <a:gd name="connsiteY4" fmla="*/ 0 h 469220"/>
                    <a:gd name="connsiteX0" fmla="*/ 0 w 850900"/>
                    <a:gd name="connsiteY0" fmla="*/ 0 h 469220"/>
                    <a:gd name="connsiteX1" fmla="*/ 850900 w 850900"/>
                    <a:gd name="connsiteY1" fmla="*/ 9725 h 469220"/>
                    <a:gd name="connsiteX2" fmla="*/ 536575 w 850900"/>
                    <a:gd name="connsiteY2" fmla="*/ 469220 h 469220"/>
                    <a:gd name="connsiteX3" fmla="*/ 0 w 850900"/>
                    <a:gd name="connsiteY3" fmla="*/ 464457 h 469220"/>
                    <a:gd name="connsiteX4" fmla="*/ 0 w 850900"/>
                    <a:gd name="connsiteY4" fmla="*/ 0 h 469220"/>
                    <a:gd name="connsiteX0" fmla="*/ 0 w 831850"/>
                    <a:gd name="connsiteY0" fmla="*/ 0 h 469220"/>
                    <a:gd name="connsiteX1" fmla="*/ 831850 w 831850"/>
                    <a:gd name="connsiteY1" fmla="*/ 4863 h 469220"/>
                    <a:gd name="connsiteX2" fmla="*/ 536575 w 831850"/>
                    <a:gd name="connsiteY2" fmla="*/ 469220 h 469220"/>
                    <a:gd name="connsiteX3" fmla="*/ 0 w 831850"/>
                    <a:gd name="connsiteY3" fmla="*/ 464457 h 469220"/>
                    <a:gd name="connsiteX4" fmla="*/ 0 w 831850"/>
                    <a:gd name="connsiteY4" fmla="*/ 0 h 469220"/>
                    <a:gd name="connsiteX0" fmla="*/ 0 w 841375"/>
                    <a:gd name="connsiteY0" fmla="*/ 0 h 469220"/>
                    <a:gd name="connsiteX1" fmla="*/ 841375 w 841375"/>
                    <a:gd name="connsiteY1" fmla="*/ 4863 h 469220"/>
                    <a:gd name="connsiteX2" fmla="*/ 536575 w 841375"/>
                    <a:gd name="connsiteY2" fmla="*/ 469220 h 469220"/>
                    <a:gd name="connsiteX3" fmla="*/ 0 w 841375"/>
                    <a:gd name="connsiteY3" fmla="*/ 464457 h 469220"/>
                    <a:gd name="connsiteX4" fmla="*/ 0 w 841375"/>
                    <a:gd name="connsiteY4" fmla="*/ 0 h 469220"/>
                    <a:gd name="connsiteX0" fmla="*/ 0 w 847546"/>
                    <a:gd name="connsiteY0" fmla="*/ 0 h 469220"/>
                    <a:gd name="connsiteX1" fmla="*/ 847546 w 847546"/>
                    <a:gd name="connsiteY1" fmla="*/ 53 h 469220"/>
                    <a:gd name="connsiteX2" fmla="*/ 536575 w 847546"/>
                    <a:gd name="connsiteY2" fmla="*/ 469220 h 469220"/>
                    <a:gd name="connsiteX3" fmla="*/ 0 w 847546"/>
                    <a:gd name="connsiteY3" fmla="*/ 464457 h 469220"/>
                    <a:gd name="connsiteX4" fmla="*/ 0 w 847546"/>
                    <a:gd name="connsiteY4" fmla="*/ 0 h 46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546" h="469220">
                      <a:moveTo>
                        <a:pt x="0" y="0"/>
                      </a:moveTo>
                      <a:lnTo>
                        <a:pt x="847546" y="53"/>
                      </a:lnTo>
                      <a:lnTo>
                        <a:pt x="536575" y="469220"/>
                      </a:lnTo>
                      <a:lnTo>
                        <a:pt x="0" y="464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165100" dist="381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48C26BE-C3C5-4E2B-A627-0341D16766C1}"/>
                    </a:ext>
                  </a:extLst>
                </p:cNvPr>
                <p:cNvSpPr txBox="1"/>
                <p:nvPr/>
              </p:nvSpPr>
              <p:spPr>
                <a:xfrm>
                  <a:off x="1488077" y="1652395"/>
                  <a:ext cx="41549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4000" b="1" dirty="0">
                      <a:solidFill>
                        <a:srgbClr val="B413C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37B647-8946-475C-9418-4C880E8A8E41}"/>
                </a:ext>
              </a:extLst>
            </p:cNvPr>
            <p:cNvSpPr txBox="1"/>
            <p:nvPr/>
          </p:nvSpPr>
          <p:spPr>
            <a:xfrm>
              <a:off x="2139044" y="2490441"/>
              <a:ext cx="6340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 উন্নয়ন সূচক জন্য কোন কোন বিষয় গুলো বিবেচনা করা হয়? 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BEDF90-4497-4701-8DC7-0D7E0D489E20}"/>
              </a:ext>
            </a:extLst>
          </p:cNvPr>
          <p:cNvGrpSpPr/>
          <p:nvPr/>
        </p:nvGrpSpPr>
        <p:grpSpPr>
          <a:xfrm>
            <a:off x="1037154" y="3313427"/>
            <a:ext cx="7069692" cy="707886"/>
            <a:chOff x="1380671" y="3045359"/>
            <a:chExt cx="706969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200ACB-792A-4597-A21A-0E2755EFE800}"/>
                </a:ext>
              </a:extLst>
            </p:cNvPr>
            <p:cNvGrpSpPr/>
            <p:nvPr/>
          </p:nvGrpSpPr>
          <p:grpSpPr>
            <a:xfrm>
              <a:off x="1380671" y="3045359"/>
              <a:ext cx="7069692" cy="707886"/>
              <a:chOff x="1380671" y="3045359"/>
              <a:chExt cx="7069692" cy="707886"/>
            </a:xfrm>
          </p:grpSpPr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74FFC25D-0001-4FE1-9576-E89DC47FE818}"/>
                  </a:ext>
                </a:extLst>
              </p:cNvPr>
              <p:cNvSpPr/>
              <p:nvPr/>
            </p:nvSpPr>
            <p:spPr>
              <a:xfrm>
                <a:off x="1380671" y="3167074"/>
                <a:ext cx="7069692" cy="464457"/>
              </a:xfrm>
              <a:custGeom>
                <a:avLst/>
                <a:gdLst>
                  <a:gd name="connsiteX0" fmla="*/ 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0 w 7126515"/>
                  <a:gd name="connsiteY4" fmla="*/ 0 h 464457"/>
                  <a:gd name="connsiteX0" fmla="*/ 304800 w 7126515"/>
                  <a:gd name="connsiteY0" fmla="*/ 0 h 464457"/>
                  <a:gd name="connsiteX1" fmla="*/ 7126515 w 7126515"/>
                  <a:gd name="connsiteY1" fmla="*/ 0 h 464457"/>
                  <a:gd name="connsiteX2" fmla="*/ 7126515 w 7126515"/>
                  <a:gd name="connsiteY2" fmla="*/ 464457 h 464457"/>
                  <a:gd name="connsiteX3" fmla="*/ 0 w 7126515"/>
                  <a:gd name="connsiteY3" fmla="*/ 464457 h 464457"/>
                  <a:gd name="connsiteX4" fmla="*/ 304800 w 7126515"/>
                  <a:gd name="connsiteY4" fmla="*/ 0 h 46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6515" h="464457">
                    <a:moveTo>
                      <a:pt x="304800" y="0"/>
                    </a:moveTo>
                    <a:lnTo>
                      <a:pt x="7126515" y="0"/>
                    </a:lnTo>
                    <a:lnTo>
                      <a:pt x="7126515" y="464457"/>
                    </a:lnTo>
                    <a:lnTo>
                      <a:pt x="0" y="464457"/>
                    </a:lnTo>
                    <a:lnTo>
                      <a:pt x="3048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1E62F97-68ED-43DB-8A41-C2295B00D44A}"/>
                  </a:ext>
                </a:extLst>
              </p:cNvPr>
              <p:cNvGrpSpPr/>
              <p:nvPr/>
            </p:nvGrpSpPr>
            <p:grpSpPr>
              <a:xfrm>
                <a:off x="1380671" y="3045359"/>
                <a:ext cx="804182" cy="707886"/>
                <a:chOff x="1409699" y="1652395"/>
                <a:chExt cx="804182" cy="707886"/>
              </a:xfrm>
            </p:grpSpPr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D4BBE1CC-467F-47C7-B755-192F75DB0FF3}"/>
                    </a:ext>
                  </a:extLst>
                </p:cNvPr>
                <p:cNvSpPr/>
                <p:nvPr/>
              </p:nvSpPr>
              <p:spPr>
                <a:xfrm>
                  <a:off x="1409699" y="1774110"/>
                  <a:ext cx="804182" cy="464457"/>
                </a:xfrm>
                <a:custGeom>
                  <a:avLst/>
                  <a:gdLst>
                    <a:gd name="connsiteX0" fmla="*/ 0 w 889000"/>
                    <a:gd name="connsiteY0" fmla="*/ 0 h 464457"/>
                    <a:gd name="connsiteX1" fmla="*/ 889000 w 889000"/>
                    <a:gd name="connsiteY1" fmla="*/ 0 h 464457"/>
                    <a:gd name="connsiteX2" fmla="*/ 889000 w 889000"/>
                    <a:gd name="connsiteY2" fmla="*/ 464457 h 464457"/>
                    <a:gd name="connsiteX3" fmla="*/ 0 w 889000"/>
                    <a:gd name="connsiteY3" fmla="*/ 464457 h 464457"/>
                    <a:gd name="connsiteX4" fmla="*/ 0 w 889000"/>
                    <a:gd name="connsiteY4" fmla="*/ 0 h 464457"/>
                    <a:gd name="connsiteX0" fmla="*/ 0 w 889000"/>
                    <a:gd name="connsiteY0" fmla="*/ 0 h 469220"/>
                    <a:gd name="connsiteX1" fmla="*/ 889000 w 889000"/>
                    <a:gd name="connsiteY1" fmla="*/ 0 h 469220"/>
                    <a:gd name="connsiteX2" fmla="*/ 536575 w 889000"/>
                    <a:gd name="connsiteY2" fmla="*/ 469220 h 469220"/>
                    <a:gd name="connsiteX3" fmla="*/ 0 w 889000"/>
                    <a:gd name="connsiteY3" fmla="*/ 464457 h 469220"/>
                    <a:gd name="connsiteX4" fmla="*/ 0 w 889000"/>
                    <a:gd name="connsiteY4" fmla="*/ 0 h 469220"/>
                    <a:gd name="connsiteX0" fmla="*/ 0 w 822325"/>
                    <a:gd name="connsiteY0" fmla="*/ 0 h 469220"/>
                    <a:gd name="connsiteX1" fmla="*/ 822325 w 822325"/>
                    <a:gd name="connsiteY1" fmla="*/ 9725 h 469220"/>
                    <a:gd name="connsiteX2" fmla="*/ 536575 w 822325"/>
                    <a:gd name="connsiteY2" fmla="*/ 469220 h 469220"/>
                    <a:gd name="connsiteX3" fmla="*/ 0 w 822325"/>
                    <a:gd name="connsiteY3" fmla="*/ 464457 h 469220"/>
                    <a:gd name="connsiteX4" fmla="*/ 0 w 822325"/>
                    <a:gd name="connsiteY4" fmla="*/ 0 h 469220"/>
                    <a:gd name="connsiteX0" fmla="*/ 0 w 850900"/>
                    <a:gd name="connsiteY0" fmla="*/ 0 h 469220"/>
                    <a:gd name="connsiteX1" fmla="*/ 850900 w 850900"/>
                    <a:gd name="connsiteY1" fmla="*/ 9725 h 469220"/>
                    <a:gd name="connsiteX2" fmla="*/ 536575 w 850900"/>
                    <a:gd name="connsiteY2" fmla="*/ 469220 h 469220"/>
                    <a:gd name="connsiteX3" fmla="*/ 0 w 850900"/>
                    <a:gd name="connsiteY3" fmla="*/ 464457 h 469220"/>
                    <a:gd name="connsiteX4" fmla="*/ 0 w 850900"/>
                    <a:gd name="connsiteY4" fmla="*/ 0 h 469220"/>
                    <a:gd name="connsiteX0" fmla="*/ 0 w 831850"/>
                    <a:gd name="connsiteY0" fmla="*/ 0 h 469220"/>
                    <a:gd name="connsiteX1" fmla="*/ 831850 w 831850"/>
                    <a:gd name="connsiteY1" fmla="*/ 4863 h 469220"/>
                    <a:gd name="connsiteX2" fmla="*/ 536575 w 831850"/>
                    <a:gd name="connsiteY2" fmla="*/ 469220 h 469220"/>
                    <a:gd name="connsiteX3" fmla="*/ 0 w 831850"/>
                    <a:gd name="connsiteY3" fmla="*/ 464457 h 469220"/>
                    <a:gd name="connsiteX4" fmla="*/ 0 w 831850"/>
                    <a:gd name="connsiteY4" fmla="*/ 0 h 469220"/>
                    <a:gd name="connsiteX0" fmla="*/ 0 w 841375"/>
                    <a:gd name="connsiteY0" fmla="*/ 0 h 469220"/>
                    <a:gd name="connsiteX1" fmla="*/ 841375 w 841375"/>
                    <a:gd name="connsiteY1" fmla="*/ 4863 h 469220"/>
                    <a:gd name="connsiteX2" fmla="*/ 536575 w 841375"/>
                    <a:gd name="connsiteY2" fmla="*/ 469220 h 469220"/>
                    <a:gd name="connsiteX3" fmla="*/ 0 w 841375"/>
                    <a:gd name="connsiteY3" fmla="*/ 464457 h 469220"/>
                    <a:gd name="connsiteX4" fmla="*/ 0 w 841375"/>
                    <a:gd name="connsiteY4" fmla="*/ 0 h 469220"/>
                    <a:gd name="connsiteX0" fmla="*/ 0 w 847546"/>
                    <a:gd name="connsiteY0" fmla="*/ 0 h 469220"/>
                    <a:gd name="connsiteX1" fmla="*/ 847546 w 847546"/>
                    <a:gd name="connsiteY1" fmla="*/ 53 h 469220"/>
                    <a:gd name="connsiteX2" fmla="*/ 536575 w 847546"/>
                    <a:gd name="connsiteY2" fmla="*/ 469220 h 469220"/>
                    <a:gd name="connsiteX3" fmla="*/ 0 w 847546"/>
                    <a:gd name="connsiteY3" fmla="*/ 464457 h 469220"/>
                    <a:gd name="connsiteX4" fmla="*/ 0 w 847546"/>
                    <a:gd name="connsiteY4" fmla="*/ 0 h 46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7546" h="469220">
                      <a:moveTo>
                        <a:pt x="0" y="0"/>
                      </a:moveTo>
                      <a:lnTo>
                        <a:pt x="847546" y="53"/>
                      </a:lnTo>
                      <a:lnTo>
                        <a:pt x="536575" y="469220"/>
                      </a:lnTo>
                      <a:lnTo>
                        <a:pt x="0" y="464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165100" dist="381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F0545B-1230-4CBE-82E6-3E175608F417}"/>
                    </a:ext>
                  </a:extLst>
                </p:cNvPr>
                <p:cNvSpPr txBox="1"/>
                <p:nvPr/>
              </p:nvSpPr>
              <p:spPr>
                <a:xfrm>
                  <a:off x="1488077" y="1652395"/>
                  <a:ext cx="46038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4000" b="1" dirty="0">
                      <a:solidFill>
                        <a:srgbClr val="B413C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2BEA9F-E78E-47F8-A488-A4407A24BB91}"/>
                </a:ext>
              </a:extLst>
            </p:cNvPr>
            <p:cNvSpPr txBox="1"/>
            <p:nvPr/>
          </p:nvSpPr>
          <p:spPr>
            <a:xfrm>
              <a:off x="2108817" y="3167074"/>
              <a:ext cx="5427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 উন্নয়ন সূচকে (২০১৮) বাংলাদেশের অবস্থান কত?  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16CE8B-D19A-448C-B47D-35B6ED0135C0}"/>
              </a:ext>
            </a:extLst>
          </p:cNvPr>
          <p:cNvGrpSpPr/>
          <p:nvPr/>
        </p:nvGrpSpPr>
        <p:grpSpPr>
          <a:xfrm>
            <a:off x="1037154" y="3991543"/>
            <a:ext cx="7069692" cy="707886"/>
            <a:chOff x="1380671" y="3680688"/>
            <a:chExt cx="7069692" cy="707886"/>
          </a:xfrm>
        </p:grpSpPr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22FC2167-47BC-41EA-A216-42F344FAD8FA}"/>
                </a:ext>
              </a:extLst>
            </p:cNvPr>
            <p:cNvSpPr/>
            <p:nvPr/>
          </p:nvSpPr>
          <p:spPr>
            <a:xfrm>
              <a:off x="1380671" y="3802403"/>
              <a:ext cx="7069692" cy="464457"/>
            </a:xfrm>
            <a:custGeom>
              <a:avLst/>
              <a:gdLst>
                <a:gd name="connsiteX0" fmla="*/ 0 w 7126515"/>
                <a:gd name="connsiteY0" fmla="*/ 0 h 464457"/>
                <a:gd name="connsiteX1" fmla="*/ 7126515 w 7126515"/>
                <a:gd name="connsiteY1" fmla="*/ 0 h 464457"/>
                <a:gd name="connsiteX2" fmla="*/ 7126515 w 7126515"/>
                <a:gd name="connsiteY2" fmla="*/ 464457 h 464457"/>
                <a:gd name="connsiteX3" fmla="*/ 0 w 7126515"/>
                <a:gd name="connsiteY3" fmla="*/ 464457 h 464457"/>
                <a:gd name="connsiteX4" fmla="*/ 0 w 7126515"/>
                <a:gd name="connsiteY4" fmla="*/ 0 h 464457"/>
                <a:gd name="connsiteX0" fmla="*/ 304800 w 7126515"/>
                <a:gd name="connsiteY0" fmla="*/ 0 h 464457"/>
                <a:gd name="connsiteX1" fmla="*/ 7126515 w 7126515"/>
                <a:gd name="connsiteY1" fmla="*/ 0 h 464457"/>
                <a:gd name="connsiteX2" fmla="*/ 7126515 w 7126515"/>
                <a:gd name="connsiteY2" fmla="*/ 464457 h 464457"/>
                <a:gd name="connsiteX3" fmla="*/ 0 w 7126515"/>
                <a:gd name="connsiteY3" fmla="*/ 464457 h 464457"/>
                <a:gd name="connsiteX4" fmla="*/ 304800 w 7126515"/>
                <a:gd name="connsiteY4" fmla="*/ 0 h 4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6515" h="464457">
                  <a:moveTo>
                    <a:pt x="304800" y="0"/>
                  </a:moveTo>
                  <a:lnTo>
                    <a:pt x="7126515" y="0"/>
                  </a:lnTo>
                  <a:lnTo>
                    <a:pt x="7126515" y="464457"/>
                  </a:lnTo>
                  <a:lnTo>
                    <a:pt x="0" y="46445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7BD4D6-216F-496A-AF3F-5681FC2533E8}"/>
                </a:ext>
              </a:extLst>
            </p:cNvPr>
            <p:cNvGrpSpPr/>
            <p:nvPr/>
          </p:nvGrpSpPr>
          <p:grpSpPr>
            <a:xfrm>
              <a:off x="1380671" y="3680688"/>
              <a:ext cx="804182" cy="707886"/>
              <a:chOff x="1409699" y="1652395"/>
              <a:chExt cx="804182" cy="707886"/>
            </a:xfrm>
          </p:grpSpPr>
          <p:sp>
            <p:nvSpPr>
              <p:cNvPr id="33" name="Rectangle 3">
                <a:extLst>
                  <a:ext uri="{FF2B5EF4-FFF2-40B4-BE49-F238E27FC236}">
                    <a16:creationId xmlns:a16="http://schemas.microsoft.com/office/drawing/2014/main" id="{4EAC0C63-09BB-4A79-8EB7-B05C77665BEA}"/>
                  </a:ext>
                </a:extLst>
              </p:cNvPr>
              <p:cNvSpPr/>
              <p:nvPr/>
            </p:nvSpPr>
            <p:spPr>
              <a:xfrm>
                <a:off x="1409699" y="1774110"/>
                <a:ext cx="804182" cy="464457"/>
              </a:xfrm>
              <a:custGeom>
                <a:avLst/>
                <a:gdLst>
                  <a:gd name="connsiteX0" fmla="*/ 0 w 889000"/>
                  <a:gd name="connsiteY0" fmla="*/ 0 h 464457"/>
                  <a:gd name="connsiteX1" fmla="*/ 889000 w 889000"/>
                  <a:gd name="connsiteY1" fmla="*/ 0 h 464457"/>
                  <a:gd name="connsiteX2" fmla="*/ 889000 w 889000"/>
                  <a:gd name="connsiteY2" fmla="*/ 464457 h 464457"/>
                  <a:gd name="connsiteX3" fmla="*/ 0 w 889000"/>
                  <a:gd name="connsiteY3" fmla="*/ 464457 h 464457"/>
                  <a:gd name="connsiteX4" fmla="*/ 0 w 889000"/>
                  <a:gd name="connsiteY4" fmla="*/ 0 h 464457"/>
                  <a:gd name="connsiteX0" fmla="*/ 0 w 889000"/>
                  <a:gd name="connsiteY0" fmla="*/ 0 h 469220"/>
                  <a:gd name="connsiteX1" fmla="*/ 889000 w 889000"/>
                  <a:gd name="connsiteY1" fmla="*/ 0 h 469220"/>
                  <a:gd name="connsiteX2" fmla="*/ 536575 w 889000"/>
                  <a:gd name="connsiteY2" fmla="*/ 469220 h 469220"/>
                  <a:gd name="connsiteX3" fmla="*/ 0 w 889000"/>
                  <a:gd name="connsiteY3" fmla="*/ 464457 h 469220"/>
                  <a:gd name="connsiteX4" fmla="*/ 0 w 889000"/>
                  <a:gd name="connsiteY4" fmla="*/ 0 h 469220"/>
                  <a:gd name="connsiteX0" fmla="*/ 0 w 822325"/>
                  <a:gd name="connsiteY0" fmla="*/ 0 h 469220"/>
                  <a:gd name="connsiteX1" fmla="*/ 822325 w 822325"/>
                  <a:gd name="connsiteY1" fmla="*/ 9725 h 469220"/>
                  <a:gd name="connsiteX2" fmla="*/ 536575 w 822325"/>
                  <a:gd name="connsiteY2" fmla="*/ 469220 h 469220"/>
                  <a:gd name="connsiteX3" fmla="*/ 0 w 822325"/>
                  <a:gd name="connsiteY3" fmla="*/ 464457 h 469220"/>
                  <a:gd name="connsiteX4" fmla="*/ 0 w 822325"/>
                  <a:gd name="connsiteY4" fmla="*/ 0 h 469220"/>
                  <a:gd name="connsiteX0" fmla="*/ 0 w 850900"/>
                  <a:gd name="connsiteY0" fmla="*/ 0 h 469220"/>
                  <a:gd name="connsiteX1" fmla="*/ 850900 w 850900"/>
                  <a:gd name="connsiteY1" fmla="*/ 9725 h 469220"/>
                  <a:gd name="connsiteX2" fmla="*/ 536575 w 850900"/>
                  <a:gd name="connsiteY2" fmla="*/ 469220 h 469220"/>
                  <a:gd name="connsiteX3" fmla="*/ 0 w 850900"/>
                  <a:gd name="connsiteY3" fmla="*/ 464457 h 469220"/>
                  <a:gd name="connsiteX4" fmla="*/ 0 w 850900"/>
                  <a:gd name="connsiteY4" fmla="*/ 0 h 469220"/>
                  <a:gd name="connsiteX0" fmla="*/ 0 w 831850"/>
                  <a:gd name="connsiteY0" fmla="*/ 0 h 469220"/>
                  <a:gd name="connsiteX1" fmla="*/ 831850 w 831850"/>
                  <a:gd name="connsiteY1" fmla="*/ 4863 h 469220"/>
                  <a:gd name="connsiteX2" fmla="*/ 536575 w 831850"/>
                  <a:gd name="connsiteY2" fmla="*/ 469220 h 469220"/>
                  <a:gd name="connsiteX3" fmla="*/ 0 w 831850"/>
                  <a:gd name="connsiteY3" fmla="*/ 464457 h 469220"/>
                  <a:gd name="connsiteX4" fmla="*/ 0 w 831850"/>
                  <a:gd name="connsiteY4" fmla="*/ 0 h 469220"/>
                  <a:gd name="connsiteX0" fmla="*/ 0 w 841375"/>
                  <a:gd name="connsiteY0" fmla="*/ 0 h 469220"/>
                  <a:gd name="connsiteX1" fmla="*/ 841375 w 841375"/>
                  <a:gd name="connsiteY1" fmla="*/ 4863 h 469220"/>
                  <a:gd name="connsiteX2" fmla="*/ 536575 w 841375"/>
                  <a:gd name="connsiteY2" fmla="*/ 469220 h 469220"/>
                  <a:gd name="connsiteX3" fmla="*/ 0 w 841375"/>
                  <a:gd name="connsiteY3" fmla="*/ 464457 h 469220"/>
                  <a:gd name="connsiteX4" fmla="*/ 0 w 841375"/>
                  <a:gd name="connsiteY4" fmla="*/ 0 h 469220"/>
                  <a:gd name="connsiteX0" fmla="*/ 0 w 847546"/>
                  <a:gd name="connsiteY0" fmla="*/ 0 h 469220"/>
                  <a:gd name="connsiteX1" fmla="*/ 847546 w 847546"/>
                  <a:gd name="connsiteY1" fmla="*/ 53 h 469220"/>
                  <a:gd name="connsiteX2" fmla="*/ 536575 w 847546"/>
                  <a:gd name="connsiteY2" fmla="*/ 469220 h 469220"/>
                  <a:gd name="connsiteX3" fmla="*/ 0 w 847546"/>
                  <a:gd name="connsiteY3" fmla="*/ 464457 h 469220"/>
                  <a:gd name="connsiteX4" fmla="*/ 0 w 847546"/>
                  <a:gd name="connsiteY4" fmla="*/ 0 h 46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546" h="469220">
                    <a:moveTo>
                      <a:pt x="0" y="0"/>
                    </a:moveTo>
                    <a:lnTo>
                      <a:pt x="847546" y="53"/>
                    </a:lnTo>
                    <a:lnTo>
                      <a:pt x="536575" y="469220"/>
                    </a:lnTo>
                    <a:lnTo>
                      <a:pt x="0" y="464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3C4DB6-466E-46B7-9BE5-0AF1660CFDE6}"/>
                  </a:ext>
                </a:extLst>
              </p:cNvPr>
              <p:cNvSpPr txBox="1"/>
              <p:nvPr/>
            </p:nvSpPr>
            <p:spPr>
              <a:xfrm>
                <a:off x="1488077" y="1652395"/>
                <a:ext cx="4090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A59480-79D5-4138-A325-7955A291EC14}"/>
                </a:ext>
              </a:extLst>
            </p:cNvPr>
            <p:cNvSpPr txBox="1"/>
            <p:nvPr/>
          </p:nvSpPr>
          <p:spPr>
            <a:xfrm>
              <a:off x="2184853" y="3805195"/>
              <a:ext cx="3181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SDG </a:t>
              </a:r>
              <a:r>
                <a:rPr lang="bn-BD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 বা পূর্ণ্রুপ বলো?  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F71E5E-7C1E-4543-BA73-4FDF3C73E512}"/>
              </a:ext>
            </a:extLst>
          </p:cNvPr>
          <p:cNvGrpSpPr/>
          <p:nvPr/>
        </p:nvGrpSpPr>
        <p:grpSpPr>
          <a:xfrm>
            <a:off x="1037154" y="4669659"/>
            <a:ext cx="7069692" cy="707886"/>
            <a:chOff x="1380671" y="3680688"/>
            <a:chExt cx="7069692" cy="707886"/>
          </a:xfrm>
        </p:grpSpPr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254B1363-14D3-4156-BE69-19F562F6A63A}"/>
                </a:ext>
              </a:extLst>
            </p:cNvPr>
            <p:cNvSpPr/>
            <p:nvPr/>
          </p:nvSpPr>
          <p:spPr>
            <a:xfrm>
              <a:off x="1380671" y="3802403"/>
              <a:ext cx="7069692" cy="464457"/>
            </a:xfrm>
            <a:custGeom>
              <a:avLst/>
              <a:gdLst>
                <a:gd name="connsiteX0" fmla="*/ 0 w 7126515"/>
                <a:gd name="connsiteY0" fmla="*/ 0 h 464457"/>
                <a:gd name="connsiteX1" fmla="*/ 7126515 w 7126515"/>
                <a:gd name="connsiteY1" fmla="*/ 0 h 464457"/>
                <a:gd name="connsiteX2" fmla="*/ 7126515 w 7126515"/>
                <a:gd name="connsiteY2" fmla="*/ 464457 h 464457"/>
                <a:gd name="connsiteX3" fmla="*/ 0 w 7126515"/>
                <a:gd name="connsiteY3" fmla="*/ 464457 h 464457"/>
                <a:gd name="connsiteX4" fmla="*/ 0 w 7126515"/>
                <a:gd name="connsiteY4" fmla="*/ 0 h 464457"/>
                <a:gd name="connsiteX0" fmla="*/ 304800 w 7126515"/>
                <a:gd name="connsiteY0" fmla="*/ 0 h 464457"/>
                <a:gd name="connsiteX1" fmla="*/ 7126515 w 7126515"/>
                <a:gd name="connsiteY1" fmla="*/ 0 h 464457"/>
                <a:gd name="connsiteX2" fmla="*/ 7126515 w 7126515"/>
                <a:gd name="connsiteY2" fmla="*/ 464457 h 464457"/>
                <a:gd name="connsiteX3" fmla="*/ 0 w 7126515"/>
                <a:gd name="connsiteY3" fmla="*/ 464457 h 464457"/>
                <a:gd name="connsiteX4" fmla="*/ 304800 w 7126515"/>
                <a:gd name="connsiteY4" fmla="*/ 0 h 4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6515" h="464457">
                  <a:moveTo>
                    <a:pt x="304800" y="0"/>
                  </a:moveTo>
                  <a:lnTo>
                    <a:pt x="7126515" y="0"/>
                  </a:lnTo>
                  <a:lnTo>
                    <a:pt x="7126515" y="464457"/>
                  </a:lnTo>
                  <a:lnTo>
                    <a:pt x="0" y="46445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217ED0C-6646-4171-B7D4-EB2C5D2CDFBA}"/>
                </a:ext>
              </a:extLst>
            </p:cNvPr>
            <p:cNvGrpSpPr/>
            <p:nvPr/>
          </p:nvGrpSpPr>
          <p:grpSpPr>
            <a:xfrm>
              <a:off x="1380671" y="3680688"/>
              <a:ext cx="804182" cy="707886"/>
              <a:chOff x="1409699" y="1652395"/>
              <a:chExt cx="804182" cy="707886"/>
            </a:xfrm>
          </p:grpSpPr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5A25C001-3A34-4BE9-8CCE-92E88DC16D1D}"/>
                  </a:ext>
                </a:extLst>
              </p:cNvPr>
              <p:cNvSpPr/>
              <p:nvPr/>
            </p:nvSpPr>
            <p:spPr>
              <a:xfrm>
                <a:off x="1409699" y="1774110"/>
                <a:ext cx="804182" cy="464457"/>
              </a:xfrm>
              <a:custGeom>
                <a:avLst/>
                <a:gdLst>
                  <a:gd name="connsiteX0" fmla="*/ 0 w 889000"/>
                  <a:gd name="connsiteY0" fmla="*/ 0 h 464457"/>
                  <a:gd name="connsiteX1" fmla="*/ 889000 w 889000"/>
                  <a:gd name="connsiteY1" fmla="*/ 0 h 464457"/>
                  <a:gd name="connsiteX2" fmla="*/ 889000 w 889000"/>
                  <a:gd name="connsiteY2" fmla="*/ 464457 h 464457"/>
                  <a:gd name="connsiteX3" fmla="*/ 0 w 889000"/>
                  <a:gd name="connsiteY3" fmla="*/ 464457 h 464457"/>
                  <a:gd name="connsiteX4" fmla="*/ 0 w 889000"/>
                  <a:gd name="connsiteY4" fmla="*/ 0 h 464457"/>
                  <a:gd name="connsiteX0" fmla="*/ 0 w 889000"/>
                  <a:gd name="connsiteY0" fmla="*/ 0 h 469220"/>
                  <a:gd name="connsiteX1" fmla="*/ 889000 w 889000"/>
                  <a:gd name="connsiteY1" fmla="*/ 0 h 469220"/>
                  <a:gd name="connsiteX2" fmla="*/ 536575 w 889000"/>
                  <a:gd name="connsiteY2" fmla="*/ 469220 h 469220"/>
                  <a:gd name="connsiteX3" fmla="*/ 0 w 889000"/>
                  <a:gd name="connsiteY3" fmla="*/ 464457 h 469220"/>
                  <a:gd name="connsiteX4" fmla="*/ 0 w 889000"/>
                  <a:gd name="connsiteY4" fmla="*/ 0 h 469220"/>
                  <a:gd name="connsiteX0" fmla="*/ 0 w 822325"/>
                  <a:gd name="connsiteY0" fmla="*/ 0 h 469220"/>
                  <a:gd name="connsiteX1" fmla="*/ 822325 w 822325"/>
                  <a:gd name="connsiteY1" fmla="*/ 9725 h 469220"/>
                  <a:gd name="connsiteX2" fmla="*/ 536575 w 822325"/>
                  <a:gd name="connsiteY2" fmla="*/ 469220 h 469220"/>
                  <a:gd name="connsiteX3" fmla="*/ 0 w 822325"/>
                  <a:gd name="connsiteY3" fmla="*/ 464457 h 469220"/>
                  <a:gd name="connsiteX4" fmla="*/ 0 w 822325"/>
                  <a:gd name="connsiteY4" fmla="*/ 0 h 469220"/>
                  <a:gd name="connsiteX0" fmla="*/ 0 w 850900"/>
                  <a:gd name="connsiteY0" fmla="*/ 0 h 469220"/>
                  <a:gd name="connsiteX1" fmla="*/ 850900 w 850900"/>
                  <a:gd name="connsiteY1" fmla="*/ 9725 h 469220"/>
                  <a:gd name="connsiteX2" fmla="*/ 536575 w 850900"/>
                  <a:gd name="connsiteY2" fmla="*/ 469220 h 469220"/>
                  <a:gd name="connsiteX3" fmla="*/ 0 w 850900"/>
                  <a:gd name="connsiteY3" fmla="*/ 464457 h 469220"/>
                  <a:gd name="connsiteX4" fmla="*/ 0 w 850900"/>
                  <a:gd name="connsiteY4" fmla="*/ 0 h 469220"/>
                  <a:gd name="connsiteX0" fmla="*/ 0 w 831850"/>
                  <a:gd name="connsiteY0" fmla="*/ 0 h 469220"/>
                  <a:gd name="connsiteX1" fmla="*/ 831850 w 831850"/>
                  <a:gd name="connsiteY1" fmla="*/ 4863 h 469220"/>
                  <a:gd name="connsiteX2" fmla="*/ 536575 w 831850"/>
                  <a:gd name="connsiteY2" fmla="*/ 469220 h 469220"/>
                  <a:gd name="connsiteX3" fmla="*/ 0 w 831850"/>
                  <a:gd name="connsiteY3" fmla="*/ 464457 h 469220"/>
                  <a:gd name="connsiteX4" fmla="*/ 0 w 831850"/>
                  <a:gd name="connsiteY4" fmla="*/ 0 h 469220"/>
                  <a:gd name="connsiteX0" fmla="*/ 0 w 841375"/>
                  <a:gd name="connsiteY0" fmla="*/ 0 h 469220"/>
                  <a:gd name="connsiteX1" fmla="*/ 841375 w 841375"/>
                  <a:gd name="connsiteY1" fmla="*/ 4863 h 469220"/>
                  <a:gd name="connsiteX2" fmla="*/ 536575 w 841375"/>
                  <a:gd name="connsiteY2" fmla="*/ 469220 h 469220"/>
                  <a:gd name="connsiteX3" fmla="*/ 0 w 841375"/>
                  <a:gd name="connsiteY3" fmla="*/ 464457 h 469220"/>
                  <a:gd name="connsiteX4" fmla="*/ 0 w 841375"/>
                  <a:gd name="connsiteY4" fmla="*/ 0 h 469220"/>
                  <a:gd name="connsiteX0" fmla="*/ 0 w 847546"/>
                  <a:gd name="connsiteY0" fmla="*/ 0 h 469220"/>
                  <a:gd name="connsiteX1" fmla="*/ 847546 w 847546"/>
                  <a:gd name="connsiteY1" fmla="*/ 53 h 469220"/>
                  <a:gd name="connsiteX2" fmla="*/ 536575 w 847546"/>
                  <a:gd name="connsiteY2" fmla="*/ 469220 h 469220"/>
                  <a:gd name="connsiteX3" fmla="*/ 0 w 847546"/>
                  <a:gd name="connsiteY3" fmla="*/ 464457 h 469220"/>
                  <a:gd name="connsiteX4" fmla="*/ 0 w 847546"/>
                  <a:gd name="connsiteY4" fmla="*/ 0 h 46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546" h="469220">
                    <a:moveTo>
                      <a:pt x="0" y="0"/>
                    </a:moveTo>
                    <a:lnTo>
                      <a:pt x="847546" y="53"/>
                    </a:lnTo>
                    <a:lnTo>
                      <a:pt x="536575" y="469220"/>
                    </a:lnTo>
                    <a:lnTo>
                      <a:pt x="0" y="464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3233F4-70CE-489F-B1AA-C5BA53D6AFC0}"/>
                  </a:ext>
                </a:extLst>
              </p:cNvPr>
              <p:cNvSpPr txBox="1"/>
              <p:nvPr/>
            </p:nvSpPr>
            <p:spPr>
              <a:xfrm>
                <a:off x="1488077" y="1652395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1C59BF-2B6A-4D00-828F-01BA868ABC07}"/>
                </a:ext>
              </a:extLst>
            </p:cNvPr>
            <p:cNvSpPr txBox="1"/>
            <p:nvPr/>
          </p:nvSpPr>
          <p:spPr>
            <a:xfrm>
              <a:off x="2184853" y="3805195"/>
              <a:ext cx="6265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বাংলাদেশ কত সালের মধ্যে মধ্যম আয়ের দেশে পরিনত হবে? 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F99324-B6AB-49A8-A6BF-BF64DDF2CB21}"/>
              </a:ext>
            </a:extLst>
          </p:cNvPr>
          <p:cNvGrpSpPr/>
          <p:nvPr/>
        </p:nvGrpSpPr>
        <p:grpSpPr>
          <a:xfrm>
            <a:off x="1037154" y="5347773"/>
            <a:ext cx="7069692" cy="707886"/>
            <a:chOff x="1380671" y="3680688"/>
            <a:chExt cx="7069692" cy="707886"/>
          </a:xfrm>
        </p:grpSpPr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89055BBC-8C4A-45D6-ADC0-14F9867D9C3D}"/>
                </a:ext>
              </a:extLst>
            </p:cNvPr>
            <p:cNvSpPr/>
            <p:nvPr/>
          </p:nvSpPr>
          <p:spPr>
            <a:xfrm>
              <a:off x="1380671" y="3802403"/>
              <a:ext cx="7069692" cy="464457"/>
            </a:xfrm>
            <a:custGeom>
              <a:avLst/>
              <a:gdLst>
                <a:gd name="connsiteX0" fmla="*/ 0 w 7126515"/>
                <a:gd name="connsiteY0" fmla="*/ 0 h 464457"/>
                <a:gd name="connsiteX1" fmla="*/ 7126515 w 7126515"/>
                <a:gd name="connsiteY1" fmla="*/ 0 h 464457"/>
                <a:gd name="connsiteX2" fmla="*/ 7126515 w 7126515"/>
                <a:gd name="connsiteY2" fmla="*/ 464457 h 464457"/>
                <a:gd name="connsiteX3" fmla="*/ 0 w 7126515"/>
                <a:gd name="connsiteY3" fmla="*/ 464457 h 464457"/>
                <a:gd name="connsiteX4" fmla="*/ 0 w 7126515"/>
                <a:gd name="connsiteY4" fmla="*/ 0 h 464457"/>
                <a:gd name="connsiteX0" fmla="*/ 304800 w 7126515"/>
                <a:gd name="connsiteY0" fmla="*/ 0 h 464457"/>
                <a:gd name="connsiteX1" fmla="*/ 7126515 w 7126515"/>
                <a:gd name="connsiteY1" fmla="*/ 0 h 464457"/>
                <a:gd name="connsiteX2" fmla="*/ 7126515 w 7126515"/>
                <a:gd name="connsiteY2" fmla="*/ 464457 h 464457"/>
                <a:gd name="connsiteX3" fmla="*/ 0 w 7126515"/>
                <a:gd name="connsiteY3" fmla="*/ 464457 h 464457"/>
                <a:gd name="connsiteX4" fmla="*/ 304800 w 7126515"/>
                <a:gd name="connsiteY4" fmla="*/ 0 h 4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6515" h="464457">
                  <a:moveTo>
                    <a:pt x="304800" y="0"/>
                  </a:moveTo>
                  <a:lnTo>
                    <a:pt x="7126515" y="0"/>
                  </a:lnTo>
                  <a:lnTo>
                    <a:pt x="7126515" y="464457"/>
                  </a:lnTo>
                  <a:lnTo>
                    <a:pt x="0" y="46445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DDE67E6-FC62-4420-86D9-7EBA5AD9F24A}"/>
                </a:ext>
              </a:extLst>
            </p:cNvPr>
            <p:cNvGrpSpPr/>
            <p:nvPr/>
          </p:nvGrpSpPr>
          <p:grpSpPr>
            <a:xfrm>
              <a:off x="1380671" y="3680688"/>
              <a:ext cx="804182" cy="707886"/>
              <a:chOff x="1409699" y="1652395"/>
              <a:chExt cx="804182" cy="707886"/>
            </a:xfrm>
          </p:grpSpPr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C85229C3-6B49-4400-8A1E-D0E6FE88D07F}"/>
                  </a:ext>
                </a:extLst>
              </p:cNvPr>
              <p:cNvSpPr/>
              <p:nvPr/>
            </p:nvSpPr>
            <p:spPr>
              <a:xfrm>
                <a:off x="1409699" y="1774110"/>
                <a:ext cx="804182" cy="464457"/>
              </a:xfrm>
              <a:custGeom>
                <a:avLst/>
                <a:gdLst>
                  <a:gd name="connsiteX0" fmla="*/ 0 w 889000"/>
                  <a:gd name="connsiteY0" fmla="*/ 0 h 464457"/>
                  <a:gd name="connsiteX1" fmla="*/ 889000 w 889000"/>
                  <a:gd name="connsiteY1" fmla="*/ 0 h 464457"/>
                  <a:gd name="connsiteX2" fmla="*/ 889000 w 889000"/>
                  <a:gd name="connsiteY2" fmla="*/ 464457 h 464457"/>
                  <a:gd name="connsiteX3" fmla="*/ 0 w 889000"/>
                  <a:gd name="connsiteY3" fmla="*/ 464457 h 464457"/>
                  <a:gd name="connsiteX4" fmla="*/ 0 w 889000"/>
                  <a:gd name="connsiteY4" fmla="*/ 0 h 464457"/>
                  <a:gd name="connsiteX0" fmla="*/ 0 w 889000"/>
                  <a:gd name="connsiteY0" fmla="*/ 0 h 469220"/>
                  <a:gd name="connsiteX1" fmla="*/ 889000 w 889000"/>
                  <a:gd name="connsiteY1" fmla="*/ 0 h 469220"/>
                  <a:gd name="connsiteX2" fmla="*/ 536575 w 889000"/>
                  <a:gd name="connsiteY2" fmla="*/ 469220 h 469220"/>
                  <a:gd name="connsiteX3" fmla="*/ 0 w 889000"/>
                  <a:gd name="connsiteY3" fmla="*/ 464457 h 469220"/>
                  <a:gd name="connsiteX4" fmla="*/ 0 w 889000"/>
                  <a:gd name="connsiteY4" fmla="*/ 0 h 469220"/>
                  <a:gd name="connsiteX0" fmla="*/ 0 w 822325"/>
                  <a:gd name="connsiteY0" fmla="*/ 0 h 469220"/>
                  <a:gd name="connsiteX1" fmla="*/ 822325 w 822325"/>
                  <a:gd name="connsiteY1" fmla="*/ 9725 h 469220"/>
                  <a:gd name="connsiteX2" fmla="*/ 536575 w 822325"/>
                  <a:gd name="connsiteY2" fmla="*/ 469220 h 469220"/>
                  <a:gd name="connsiteX3" fmla="*/ 0 w 822325"/>
                  <a:gd name="connsiteY3" fmla="*/ 464457 h 469220"/>
                  <a:gd name="connsiteX4" fmla="*/ 0 w 822325"/>
                  <a:gd name="connsiteY4" fmla="*/ 0 h 469220"/>
                  <a:gd name="connsiteX0" fmla="*/ 0 w 850900"/>
                  <a:gd name="connsiteY0" fmla="*/ 0 h 469220"/>
                  <a:gd name="connsiteX1" fmla="*/ 850900 w 850900"/>
                  <a:gd name="connsiteY1" fmla="*/ 9725 h 469220"/>
                  <a:gd name="connsiteX2" fmla="*/ 536575 w 850900"/>
                  <a:gd name="connsiteY2" fmla="*/ 469220 h 469220"/>
                  <a:gd name="connsiteX3" fmla="*/ 0 w 850900"/>
                  <a:gd name="connsiteY3" fmla="*/ 464457 h 469220"/>
                  <a:gd name="connsiteX4" fmla="*/ 0 w 850900"/>
                  <a:gd name="connsiteY4" fmla="*/ 0 h 469220"/>
                  <a:gd name="connsiteX0" fmla="*/ 0 w 831850"/>
                  <a:gd name="connsiteY0" fmla="*/ 0 h 469220"/>
                  <a:gd name="connsiteX1" fmla="*/ 831850 w 831850"/>
                  <a:gd name="connsiteY1" fmla="*/ 4863 h 469220"/>
                  <a:gd name="connsiteX2" fmla="*/ 536575 w 831850"/>
                  <a:gd name="connsiteY2" fmla="*/ 469220 h 469220"/>
                  <a:gd name="connsiteX3" fmla="*/ 0 w 831850"/>
                  <a:gd name="connsiteY3" fmla="*/ 464457 h 469220"/>
                  <a:gd name="connsiteX4" fmla="*/ 0 w 831850"/>
                  <a:gd name="connsiteY4" fmla="*/ 0 h 469220"/>
                  <a:gd name="connsiteX0" fmla="*/ 0 w 841375"/>
                  <a:gd name="connsiteY0" fmla="*/ 0 h 469220"/>
                  <a:gd name="connsiteX1" fmla="*/ 841375 w 841375"/>
                  <a:gd name="connsiteY1" fmla="*/ 4863 h 469220"/>
                  <a:gd name="connsiteX2" fmla="*/ 536575 w 841375"/>
                  <a:gd name="connsiteY2" fmla="*/ 469220 h 469220"/>
                  <a:gd name="connsiteX3" fmla="*/ 0 w 841375"/>
                  <a:gd name="connsiteY3" fmla="*/ 464457 h 469220"/>
                  <a:gd name="connsiteX4" fmla="*/ 0 w 841375"/>
                  <a:gd name="connsiteY4" fmla="*/ 0 h 469220"/>
                  <a:gd name="connsiteX0" fmla="*/ 0 w 847546"/>
                  <a:gd name="connsiteY0" fmla="*/ 0 h 469220"/>
                  <a:gd name="connsiteX1" fmla="*/ 847546 w 847546"/>
                  <a:gd name="connsiteY1" fmla="*/ 53 h 469220"/>
                  <a:gd name="connsiteX2" fmla="*/ 536575 w 847546"/>
                  <a:gd name="connsiteY2" fmla="*/ 469220 h 469220"/>
                  <a:gd name="connsiteX3" fmla="*/ 0 w 847546"/>
                  <a:gd name="connsiteY3" fmla="*/ 464457 h 469220"/>
                  <a:gd name="connsiteX4" fmla="*/ 0 w 847546"/>
                  <a:gd name="connsiteY4" fmla="*/ 0 h 46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546" h="469220">
                    <a:moveTo>
                      <a:pt x="0" y="0"/>
                    </a:moveTo>
                    <a:lnTo>
                      <a:pt x="847546" y="53"/>
                    </a:lnTo>
                    <a:lnTo>
                      <a:pt x="536575" y="469220"/>
                    </a:lnTo>
                    <a:lnTo>
                      <a:pt x="0" y="464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>
                <a:outerShdw blurRad="165100" dist="381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BB37C2-2442-44D8-976D-55162C6AE03C}"/>
                  </a:ext>
                </a:extLst>
              </p:cNvPr>
              <p:cNvSpPr txBox="1"/>
              <p:nvPr/>
            </p:nvSpPr>
            <p:spPr>
              <a:xfrm>
                <a:off x="1488077" y="1652395"/>
                <a:ext cx="4683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B413C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8E7793-0E5D-43C6-A787-25025A364EA2}"/>
                </a:ext>
              </a:extLst>
            </p:cNvPr>
            <p:cNvSpPr txBox="1"/>
            <p:nvPr/>
          </p:nvSpPr>
          <p:spPr>
            <a:xfrm>
              <a:off x="2184853" y="3805195"/>
              <a:ext cx="6265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কোন কোন দেশে বাংলাদেশের শ্রমিকরা কাজ করে? 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B93119-6471-4775-B9B4-696B45C1F1BA}"/>
              </a:ext>
            </a:extLst>
          </p:cNvPr>
          <p:cNvCxnSpPr>
            <a:cxnSpLocks/>
          </p:cNvCxnSpPr>
          <p:nvPr/>
        </p:nvCxnSpPr>
        <p:spPr>
          <a:xfrm>
            <a:off x="3681372" y="1077366"/>
            <a:ext cx="1893758" cy="1918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A8D3A-7965-4A11-87DF-BC1C4F937FC4}"/>
              </a:ext>
            </a:extLst>
          </p:cNvPr>
          <p:cNvSpPr/>
          <p:nvPr/>
        </p:nvSpPr>
        <p:spPr>
          <a:xfrm>
            <a:off x="888176" y="3297087"/>
            <a:ext cx="7267537" cy="10005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68545-E78A-4AF4-8658-C5CD71E124D4}"/>
              </a:ext>
            </a:extLst>
          </p:cNvPr>
          <p:cNvSpPr/>
          <p:nvPr/>
        </p:nvSpPr>
        <p:spPr>
          <a:xfrm>
            <a:off x="888176" y="4648200"/>
            <a:ext cx="7311444" cy="1554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16B24-7B14-433B-A93C-833670B5275F}"/>
              </a:ext>
            </a:extLst>
          </p:cNvPr>
          <p:cNvSpPr txBox="1"/>
          <p:nvPr/>
        </p:nvSpPr>
        <p:spPr>
          <a:xfrm>
            <a:off x="3391956" y="3382521"/>
            <a:ext cx="279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5A248-4705-412B-A443-B28ACF8719BD}"/>
              </a:ext>
            </a:extLst>
          </p:cNvPr>
          <p:cNvSpPr txBox="1"/>
          <p:nvPr/>
        </p:nvSpPr>
        <p:spPr>
          <a:xfrm>
            <a:off x="988287" y="4886831"/>
            <a:ext cx="7167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“রেমিটেন্স একটি দেশের মাথা পিছু আয় বৃদ্ধিতে সহায়ক ভুমিকা পালন করে” এ বিষয়ে তোমার মতামত তুলে ধর।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A44568-1C1A-4B1E-957F-D0D42854C735}"/>
              </a:ext>
            </a:extLst>
          </p:cNvPr>
          <p:cNvGrpSpPr/>
          <p:nvPr/>
        </p:nvGrpSpPr>
        <p:grpSpPr>
          <a:xfrm>
            <a:off x="3017209" y="1525165"/>
            <a:ext cx="3907686" cy="1323439"/>
            <a:chOff x="1289154" y="770840"/>
            <a:chExt cx="5736486" cy="1919708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C34F40AD-62D4-4FAD-ADE9-055CCD9D9DC1}"/>
                </a:ext>
              </a:extLst>
            </p:cNvPr>
            <p:cNvSpPr/>
            <p:nvPr/>
          </p:nvSpPr>
          <p:spPr>
            <a:xfrm>
              <a:off x="1289154" y="770841"/>
              <a:ext cx="3638107" cy="1881076"/>
            </a:xfrm>
            <a:prstGeom prst="parallelogram">
              <a:avLst>
                <a:gd name="adj" fmla="val 10131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C299875-F0F1-41F7-A7F6-ED028799EB48}"/>
                </a:ext>
              </a:extLst>
            </p:cNvPr>
            <p:cNvSpPr/>
            <p:nvPr/>
          </p:nvSpPr>
          <p:spPr>
            <a:xfrm flipV="1">
              <a:off x="4857157" y="770840"/>
              <a:ext cx="2168483" cy="1919708"/>
            </a:xfrm>
            <a:prstGeom prst="parallelogram">
              <a:avLst>
                <a:gd name="adj" fmla="val 990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79A4A3B-EDAF-4776-AAEE-2F0CF19978E1}"/>
              </a:ext>
            </a:extLst>
          </p:cNvPr>
          <p:cNvSpPr/>
          <p:nvPr/>
        </p:nvSpPr>
        <p:spPr>
          <a:xfrm>
            <a:off x="1959714" y="1016551"/>
            <a:ext cx="2478273" cy="1296806"/>
          </a:xfrm>
          <a:prstGeom prst="parallelogram">
            <a:avLst>
              <a:gd name="adj" fmla="val 10131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E97019C4-863B-4205-B357-2C4120AF3231}"/>
              </a:ext>
            </a:extLst>
          </p:cNvPr>
          <p:cNvSpPr/>
          <p:nvPr/>
        </p:nvSpPr>
        <p:spPr>
          <a:xfrm flipV="1">
            <a:off x="4390233" y="1016550"/>
            <a:ext cx="852327" cy="690330"/>
          </a:xfrm>
          <a:prstGeom prst="parallelogram">
            <a:avLst>
              <a:gd name="adj" fmla="val 9900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1A61E-D473-4370-B860-87877766BAD0}"/>
              </a:ext>
            </a:extLst>
          </p:cNvPr>
          <p:cNvSpPr/>
          <p:nvPr/>
        </p:nvSpPr>
        <p:spPr>
          <a:xfrm>
            <a:off x="5172383" y="2029084"/>
            <a:ext cx="250014" cy="252558"/>
          </a:xfrm>
          <a:prstGeom prst="roundRect">
            <a:avLst>
              <a:gd name="adj" fmla="val 195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A81772-D292-43EC-BCD1-932189BFC7AC}"/>
              </a:ext>
            </a:extLst>
          </p:cNvPr>
          <p:cNvSpPr/>
          <p:nvPr/>
        </p:nvSpPr>
        <p:spPr>
          <a:xfrm>
            <a:off x="5487211" y="2029084"/>
            <a:ext cx="250014" cy="252558"/>
          </a:xfrm>
          <a:prstGeom prst="roundRect">
            <a:avLst>
              <a:gd name="adj" fmla="val 195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1CAA33-0E5D-4269-95CE-D9E23C4D2324}"/>
              </a:ext>
            </a:extLst>
          </p:cNvPr>
          <p:cNvSpPr/>
          <p:nvPr/>
        </p:nvSpPr>
        <p:spPr>
          <a:xfrm>
            <a:off x="5172383" y="2311401"/>
            <a:ext cx="250014" cy="252558"/>
          </a:xfrm>
          <a:prstGeom prst="roundRect">
            <a:avLst>
              <a:gd name="adj" fmla="val 195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4CABEA0-B044-49E7-92A4-618D9C0DD42A}"/>
              </a:ext>
            </a:extLst>
          </p:cNvPr>
          <p:cNvSpPr/>
          <p:nvPr/>
        </p:nvSpPr>
        <p:spPr>
          <a:xfrm>
            <a:off x="5487211" y="2311401"/>
            <a:ext cx="250014" cy="252558"/>
          </a:xfrm>
          <a:prstGeom prst="roundRect">
            <a:avLst>
              <a:gd name="adj" fmla="val 195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uman Development Report 2019 - Animated Explainer - YouTube">
            <a:extLst>
              <a:ext uri="{FF2B5EF4-FFF2-40B4-BE49-F238E27FC236}">
                <a16:creationId xmlns:a16="http://schemas.microsoft.com/office/drawing/2014/main" id="{45FBDAC0-563B-45DB-892B-92C42EC9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0" r="100000">
                        <a14:foregroundMark x1="72109" y1="35694" x2="71641" y2="54028"/>
                        <a14:foregroundMark x1="43750" y1="41250" x2="40859" y2="68056"/>
                        <a14:foregroundMark x1="34922" y1="36528" x2="33750" y2="60972"/>
                        <a14:foregroundMark x1="27187" y1="48194" x2="28047" y2="63889"/>
                        <a14:foregroundMark x1="22344" y1="60139" x2="19844" y2="70417"/>
                        <a14:foregroundMark x1="76875" y1="68889" x2="77031" y2="72361"/>
                        <a14:foregroundMark x1="78828" y1="25139" x2="81641" y2="30417"/>
                        <a14:foregroundMark x1="79531" y1="25417" x2="82344" y2="30139"/>
                      </a14:backgroundRemoval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38" y="1499125"/>
            <a:ext cx="9273552" cy="52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ose PNG flower images, free download">
            <a:extLst>
              <a:ext uri="{FF2B5EF4-FFF2-40B4-BE49-F238E27FC236}">
                <a16:creationId xmlns:a16="http://schemas.microsoft.com/office/drawing/2014/main" id="{75EBD2D2-DF4B-4813-AFFB-B51631B7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36" y="243542"/>
            <a:ext cx="7315200" cy="43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A23C5E-E869-4DF3-A54F-07501F01B031}"/>
              </a:ext>
            </a:extLst>
          </p:cNvPr>
          <p:cNvSpPr txBox="1"/>
          <p:nvPr/>
        </p:nvSpPr>
        <p:spPr>
          <a:xfrm>
            <a:off x="1002513" y="3252837"/>
            <a:ext cx="711605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3900" b="1" dirty="0">
                <a:gradFill flip="none" rotWithShape="1">
                  <a:gsLst>
                    <a:gs pos="94000">
                      <a:srgbClr val="FFFF00"/>
                    </a:gs>
                    <a:gs pos="8000">
                      <a:srgbClr val="FFFF00"/>
                    </a:gs>
                    <a:gs pos="55000">
                      <a:srgbClr val="FF0000"/>
                    </a:gs>
                  </a:gsLst>
                  <a:lin ang="174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gradFill flip="none" rotWithShape="1">
                <a:gsLst>
                  <a:gs pos="94000">
                    <a:srgbClr val="FFFF00"/>
                  </a:gs>
                  <a:gs pos="8000">
                    <a:srgbClr val="FFFF00"/>
                  </a:gs>
                  <a:gs pos="55000">
                    <a:srgbClr val="FF0000"/>
                  </a:gs>
                </a:gsLst>
                <a:lin ang="17400000" scaled="0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9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9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gladesh moves up in HDI | The Daily Star">
            <a:extLst>
              <a:ext uri="{FF2B5EF4-FFF2-40B4-BE49-F238E27FC236}">
                <a16:creationId xmlns:a16="http://schemas.microsoft.com/office/drawing/2014/main" id="{753E0F15-33D1-4A8F-A273-52CE2314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8" y="2389483"/>
            <a:ext cx="4009452" cy="2768582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মানব উন্নয়ন সূচকে বাংলাদেশ ১৪২">
            <a:extLst>
              <a:ext uri="{FF2B5EF4-FFF2-40B4-BE49-F238E27FC236}">
                <a16:creationId xmlns:a16="http://schemas.microsoft.com/office/drawing/2014/main" id="{EC61DFD3-4F76-4110-A1F1-1503C61F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95" y="2389483"/>
            <a:ext cx="4009452" cy="2768582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B0F7CA-7308-4A40-99D1-85C44A86F9B2}"/>
              </a:ext>
            </a:extLst>
          </p:cNvPr>
          <p:cNvSpPr txBox="1"/>
          <p:nvPr/>
        </p:nvSpPr>
        <p:spPr>
          <a:xfrm>
            <a:off x="1334124" y="186517"/>
            <a:ext cx="647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57852-D077-4C70-A4A3-861E3FCCAA64}"/>
              </a:ext>
            </a:extLst>
          </p:cNvPr>
          <p:cNvSpPr txBox="1"/>
          <p:nvPr/>
        </p:nvSpPr>
        <p:spPr>
          <a:xfrm>
            <a:off x="952295" y="5289389"/>
            <a:ext cx="302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কর্ম ক্ষেত্র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DC64C-B64D-4A36-88A0-18A12F0F7C45}"/>
              </a:ext>
            </a:extLst>
          </p:cNvPr>
          <p:cNvSpPr txBox="1"/>
          <p:nvPr/>
        </p:nvSpPr>
        <p:spPr>
          <a:xfrm>
            <a:off x="5171607" y="5289388"/>
            <a:ext cx="3020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 ক্ষেত্র অনুযায়ী অবস্থান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A5ED61-C12D-4EB1-A4AD-6D732183D780}"/>
              </a:ext>
            </a:extLst>
          </p:cNvPr>
          <p:cNvCxnSpPr>
            <a:cxnSpLocks/>
          </p:cNvCxnSpPr>
          <p:nvPr/>
        </p:nvCxnSpPr>
        <p:spPr>
          <a:xfrm>
            <a:off x="1456841" y="1017514"/>
            <a:ext cx="6137328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hieving SDGs: Bangladesh Bank strategises financial inclusion goal">
            <a:extLst>
              <a:ext uri="{FF2B5EF4-FFF2-40B4-BE49-F238E27FC236}">
                <a16:creationId xmlns:a16="http://schemas.microsoft.com/office/drawing/2014/main" id="{59B35871-DCF1-4208-BB08-BC1C369A2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16286" r="16776" b="12333"/>
          <a:stretch/>
        </p:blipFill>
        <p:spPr bwMode="auto">
          <a:xfrm>
            <a:off x="387442" y="2570227"/>
            <a:ext cx="4062682" cy="2489538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9F88D-6E21-4A25-A351-73D63E421656}"/>
              </a:ext>
            </a:extLst>
          </p:cNvPr>
          <p:cNvSpPr txBox="1"/>
          <p:nvPr/>
        </p:nvSpPr>
        <p:spPr>
          <a:xfrm>
            <a:off x="1456000" y="272999"/>
            <a:ext cx="647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FA02A-238A-4DFD-B328-69C030B34D15}"/>
              </a:ext>
            </a:extLst>
          </p:cNvPr>
          <p:cNvSpPr txBox="1"/>
          <p:nvPr/>
        </p:nvSpPr>
        <p:spPr>
          <a:xfrm>
            <a:off x="712452" y="5107673"/>
            <a:ext cx="302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সমগ্র বিশ্বে কর্মরত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বাংলাদেশের অর্থনীতি- Economy of Bangladesh - YouTube">
            <a:extLst>
              <a:ext uri="{FF2B5EF4-FFF2-40B4-BE49-F238E27FC236}">
                <a16:creationId xmlns:a16="http://schemas.microsoft.com/office/drawing/2014/main" id="{6AE6991B-D32E-4871-8585-1D5CE349E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5884" r="1593" b="1547"/>
          <a:stretch/>
        </p:blipFill>
        <p:spPr bwMode="auto">
          <a:xfrm>
            <a:off x="4693876" y="2570227"/>
            <a:ext cx="4062682" cy="2489537"/>
          </a:xfrm>
          <a:prstGeom prst="rect">
            <a:avLst/>
          </a:prstGeom>
          <a:noFill/>
          <a:ln w="12700">
            <a:solidFill>
              <a:srgbClr val="B413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62EB74-064D-4F82-AD09-E688B2D59862}"/>
              </a:ext>
            </a:extLst>
          </p:cNvPr>
          <p:cNvSpPr txBox="1"/>
          <p:nvPr/>
        </p:nvSpPr>
        <p:spPr>
          <a:xfrm>
            <a:off x="4560434" y="5107673"/>
            <a:ext cx="432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অবদান রাখছে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916E8F-4FD0-47FD-A9A2-B617F3B74E42}"/>
              </a:ext>
            </a:extLst>
          </p:cNvPr>
          <p:cNvCxnSpPr/>
          <p:nvPr/>
        </p:nvCxnSpPr>
        <p:spPr>
          <a:xfrm>
            <a:off x="1539196" y="1103996"/>
            <a:ext cx="630936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মানব উন্নয়ন সূচকে এক ধাপ এগিয়েছে ...">
            <a:extLst>
              <a:ext uri="{FF2B5EF4-FFF2-40B4-BE49-F238E27FC236}">
                <a16:creationId xmlns:a16="http://schemas.microsoft.com/office/drawing/2014/main" id="{BD048C61-5E11-461D-8228-A56EE159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41" y="1524212"/>
            <a:ext cx="5396459" cy="3306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EB252-0527-40B4-AF5A-937976D0F7EA}"/>
              </a:ext>
            </a:extLst>
          </p:cNvPr>
          <p:cNvSpPr txBox="1"/>
          <p:nvPr/>
        </p:nvSpPr>
        <p:spPr>
          <a:xfrm>
            <a:off x="1334124" y="186517"/>
            <a:ext cx="647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 কোথায় প্রভাব ফেলবে?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03CC2-B001-4C7B-8BD2-545897316D88}"/>
              </a:ext>
            </a:extLst>
          </p:cNvPr>
          <p:cNvSpPr txBox="1"/>
          <p:nvPr/>
        </p:nvSpPr>
        <p:spPr>
          <a:xfrm>
            <a:off x="3043003" y="5153778"/>
            <a:ext cx="305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উন্নয়ন সুচকে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E65254-8207-4B0A-90D4-905CF4C3D757}"/>
              </a:ext>
            </a:extLst>
          </p:cNvPr>
          <p:cNvCxnSpPr/>
          <p:nvPr/>
        </p:nvCxnSpPr>
        <p:spPr>
          <a:xfrm>
            <a:off x="1600200" y="1025378"/>
            <a:ext cx="5943600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সবচেয়ে বেশি এগোবে বাংলাদেশের ...">
            <a:extLst>
              <a:ext uri="{FF2B5EF4-FFF2-40B4-BE49-F238E27FC236}">
                <a16:creationId xmlns:a16="http://schemas.microsoft.com/office/drawing/2014/main" id="{9F4A14A3-C390-4114-8724-6E16EC34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4" y="1470188"/>
            <a:ext cx="6215155" cy="3551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385615-8D75-44E8-8636-59CEB1F79C1C}"/>
              </a:ext>
            </a:extLst>
          </p:cNvPr>
          <p:cNvSpPr txBox="1"/>
          <p:nvPr/>
        </p:nvSpPr>
        <p:spPr>
          <a:xfrm>
            <a:off x="1334124" y="186517"/>
            <a:ext cx="647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আলোচনা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35FC9-1289-4D2A-BE53-1F13BC83BAF1}"/>
              </a:ext>
            </a:extLst>
          </p:cNvPr>
          <p:cNvSpPr txBox="1"/>
          <p:nvPr/>
        </p:nvSpPr>
        <p:spPr>
          <a:xfrm>
            <a:off x="2963608" y="5064646"/>
            <a:ext cx="295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উন্নয়ন সূচক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D8DED3-E122-4518-9E0D-621FA6E28072}"/>
              </a:ext>
            </a:extLst>
          </p:cNvPr>
          <p:cNvCxnSpPr/>
          <p:nvPr/>
        </p:nvCxnSpPr>
        <p:spPr>
          <a:xfrm>
            <a:off x="2002081" y="987278"/>
            <a:ext cx="5139838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47107-AD4A-489D-9AF8-51BBC96D4D99}"/>
              </a:ext>
            </a:extLst>
          </p:cNvPr>
          <p:cNvSpPr txBox="1"/>
          <p:nvPr/>
        </p:nvSpPr>
        <p:spPr>
          <a:xfrm>
            <a:off x="3567657" y="186517"/>
            <a:ext cx="200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FD1BA-7BC5-4F1B-8785-BD14564D9BC2}"/>
              </a:ext>
            </a:extLst>
          </p:cNvPr>
          <p:cNvSpPr txBox="1"/>
          <p:nvPr/>
        </p:nvSpPr>
        <p:spPr>
          <a:xfrm>
            <a:off x="794477" y="1997839"/>
            <a:ext cx="7854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উন্নয়ন সূচক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উন্নয়নশীল দেশের সাথে বাংলাদেশের মানব উন্নয়ন সূচকের পার্থক্য বর্ণনা করতে পারবে;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প্রবাসী আয় বা রেমিটেন্স কিভাবে ভূমিকা রাখে তা বিশ্লেষণ করতে পারবে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AB054D-FD05-437F-B631-A203533370A3}"/>
              </a:ext>
            </a:extLst>
          </p:cNvPr>
          <p:cNvCxnSpPr>
            <a:cxnSpLocks/>
          </p:cNvCxnSpPr>
          <p:nvPr/>
        </p:nvCxnSpPr>
        <p:spPr>
          <a:xfrm>
            <a:off x="3567657" y="1017514"/>
            <a:ext cx="2008682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78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831F2-D972-4E42-B274-F558AD8BA145}"/>
              </a:ext>
            </a:extLst>
          </p:cNvPr>
          <p:cNvSpPr txBox="1"/>
          <p:nvPr/>
        </p:nvSpPr>
        <p:spPr>
          <a:xfrm>
            <a:off x="834579" y="4984867"/>
            <a:ext cx="161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জিডিপি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87133-A8B8-4990-B52D-53851CE90859}"/>
              </a:ext>
            </a:extLst>
          </p:cNvPr>
          <p:cNvSpPr txBox="1"/>
          <p:nvPr/>
        </p:nvSpPr>
        <p:spPr>
          <a:xfrm>
            <a:off x="3817737" y="4984867"/>
            <a:ext cx="139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জিএনপি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CCAF9-335F-4C69-B849-F61AD77C4FED}"/>
              </a:ext>
            </a:extLst>
          </p:cNvPr>
          <p:cNvSpPr txBox="1"/>
          <p:nvPr/>
        </p:nvSpPr>
        <p:spPr>
          <a:xfrm>
            <a:off x="5794357" y="4984868"/>
            <a:ext cx="304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মাথা পিছু আয়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DF0C4-BED1-4986-B8BE-BB54BC18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7" t="8711" r="3373" b="7611"/>
          <a:stretch/>
        </p:blipFill>
        <p:spPr>
          <a:xfrm>
            <a:off x="3117470" y="2066565"/>
            <a:ext cx="2796700" cy="2724870"/>
          </a:xfrm>
          <a:prstGeom prst="rect">
            <a:avLst/>
          </a:prstGeom>
          <a:ln w="12700">
            <a:solidFill>
              <a:srgbClr val="CC1AEA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AC213-1F73-4D71-ACAD-F3B716EDB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t="6164" r="56532" b="10158"/>
          <a:stretch/>
        </p:blipFill>
        <p:spPr>
          <a:xfrm>
            <a:off x="296889" y="2068039"/>
            <a:ext cx="2692010" cy="2721922"/>
          </a:xfrm>
          <a:prstGeom prst="rect">
            <a:avLst/>
          </a:prstGeom>
          <a:ln w="12700">
            <a:solidFill>
              <a:srgbClr val="CC1AEA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4E6EB0-27C6-49CE-A4F3-2A785BBFC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41" y="2068039"/>
            <a:ext cx="2796702" cy="2721922"/>
          </a:xfrm>
          <a:prstGeom prst="rect">
            <a:avLst/>
          </a:prstGeom>
          <a:ln w="12700">
            <a:solidFill>
              <a:srgbClr val="CC1AEA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8498BE-46F9-4962-9792-CACC4156F91B}"/>
              </a:ext>
            </a:extLst>
          </p:cNvPr>
          <p:cNvSpPr txBox="1"/>
          <p:nvPr/>
        </p:nvSpPr>
        <p:spPr>
          <a:xfrm>
            <a:off x="834579" y="156308"/>
            <a:ext cx="745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থেকে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206A22-E3EF-4818-AB86-E8EC17DC5823}"/>
              </a:ext>
            </a:extLst>
          </p:cNvPr>
          <p:cNvCxnSpPr>
            <a:cxnSpLocks/>
          </p:cNvCxnSpPr>
          <p:nvPr/>
        </p:nvCxnSpPr>
        <p:spPr>
          <a:xfrm>
            <a:off x="1642894" y="1031173"/>
            <a:ext cx="5804025" cy="48465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A8BD087-6497-4CDA-9E16-74F8BA2DA5CC}"/>
              </a:ext>
            </a:extLst>
          </p:cNvPr>
          <p:cNvSpPr/>
          <p:nvPr/>
        </p:nvSpPr>
        <p:spPr>
          <a:xfrm>
            <a:off x="1028700" y="4076700"/>
            <a:ext cx="1066800" cy="419100"/>
          </a:xfrm>
          <a:prstGeom prst="rect">
            <a:avLst/>
          </a:prstGeom>
          <a:solidFill>
            <a:srgbClr val="DB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EEDF93-0A01-4701-84D6-D5B1C8586A46}"/>
              </a:ext>
            </a:extLst>
          </p:cNvPr>
          <p:cNvSpPr/>
          <p:nvPr/>
        </p:nvSpPr>
        <p:spPr>
          <a:xfrm>
            <a:off x="4028916" y="3962400"/>
            <a:ext cx="1066800" cy="533400"/>
          </a:xfrm>
          <a:prstGeom prst="rect">
            <a:avLst/>
          </a:prstGeom>
          <a:solidFill>
            <a:srgbClr val="1C9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CE5179-3DE6-47F0-92BE-832067C15630}"/>
              </a:ext>
            </a:extLst>
          </p:cNvPr>
          <p:cNvSpPr txBox="1"/>
          <p:nvPr/>
        </p:nvSpPr>
        <p:spPr>
          <a:xfrm>
            <a:off x="401504" y="2782669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GDP: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668CA-FCE9-4D88-A8F5-62F2CFE60609}"/>
              </a:ext>
            </a:extLst>
          </p:cNvPr>
          <p:cNvSpPr txBox="1"/>
          <p:nvPr/>
        </p:nvSpPr>
        <p:spPr>
          <a:xfrm>
            <a:off x="401504" y="1330283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GNP: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1746D-0D3B-47EB-BBA6-1CAF0F1B79C8}"/>
              </a:ext>
            </a:extLst>
          </p:cNvPr>
          <p:cNvSpPr txBox="1"/>
          <p:nvPr/>
        </p:nvSpPr>
        <p:spPr>
          <a:xfrm>
            <a:off x="401504" y="4345141"/>
            <a:ext cx="8360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মাথাপিছু আয়ঃ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কোন দেশের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জনপ্রতি ভাগ করে দিলে যা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বোঝা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জনগনের সর্বমোট ব্যক্তিগত 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 মোট জনসংখ্যা দি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করলে মাথাপিছু 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পাও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DB6BC-0AAB-4CD1-9DE4-0EB7A123AC6E}"/>
              </a:ext>
            </a:extLst>
          </p:cNvPr>
          <p:cNvSpPr txBox="1"/>
          <p:nvPr/>
        </p:nvSpPr>
        <p:spPr>
          <a:xfrm>
            <a:off x="2308185" y="342900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দেশের মোট আভ্যান্তরীণ উৎপাদন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2C42F-ED89-48D3-944F-1C3CCBB69FD7}"/>
              </a:ext>
            </a:extLst>
          </p:cNvPr>
          <p:cNvSpPr txBox="1"/>
          <p:nvPr/>
        </p:nvSpPr>
        <p:spPr>
          <a:xfrm>
            <a:off x="2308185" y="2076100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দেশজ উৎপাদন + বৈদেশিক আয়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669BB-EDC1-4BEF-83BE-7B436C8496CB}"/>
              </a:ext>
            </a:extLst>
          </p:cNvPr>
          <p:cNvSpPr txBox="1"/>
          <p:nvPr/>
        </p:nvSpPr>
        <p:spPr>
          <a:xfrm>
            <a:off x="2002081" y="94184"/>
            <a:ext cx="5139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সুচকে অন্তঃভূক্ত বিষয়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5CE17-DD60-4B96-830C-9478D25614C1}"/>
              </a:ext>
            </a:extLst>
          </p:cNvPr>
          <p:cNvSpPr/>
          <p:nvPr/>
        </p:nvSpPr>
        <p:spPr>
          <a:xfrm>
            <a:off x="2308185" y="1339455"/>
            <a:ext cx="5495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Gross National Product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37E31-2E92-4C9E-8538-990D06E6ECB1}"/>
              </a:ext>
            </a:extLst>
          </p:cNvPr>
          <p:cNvSpPr/>
          <p:nvPr/>
        </p:nvSpPr>
        <p:spPr>
          <a:xfrm>
            <a:off x="2317803" y="2790298"/>
            <a:ext cx="5752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Arial Rounded MT Bold" panose="020F0704030504030204" pitchFamily="34" charset="0"/>
              </a:rPr>
              <a:t>G</a:t>
            </a:r>
            <a:r>
              <a:rPr lang="en-US" sz="3600" dirty="0">
                <a:latin typeface="Arial Rounded MT Bold" panose="020F0704030504030204" pitchFamily="34" charset="0"/>
              </a:rPr>
              <a:t>ross Domestic Product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33F4C5-39C2-401F-AD73-C4DADB220C8B}"/>
              </a:ext>
            </a:extLst>
          </p:cNvPr>
          <p:cNvCxnSpPr/>
          <p:nvPr/>
        </p:nvCxnSpPr>
        <p:spPr>
          <a:xfrm>
            <a:off x="2002081" y="1017514"/>
            <a:ext cx="5139838" cy="0"/>
          </a:xfrm>
          <a:prstGeom prst="line">
            <a:avLst/>
          </a:prstGeom>
          <a:ln w="63500" cap="rnd" cmpd="sng">
            <a:solidFill>
              <a:srgbClr val="00CCFF"/>
            </a:solidFill>
            <a:prstDash val="solid"/>
            <a:round/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621</Words>
  <Application>Microsoft Office PowerPoint</Application>
  <PresentationFormat>On-screen Show (4:3)</PresentationFormat>
  <Paragraphs>138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slp</dc:creator>
  <cp:lastModifiedBy>ismail - [2010]</cp:lastModifiedBy>
  <cp:revision>187</cp:revision>
  <dcterms:created xsi:type="dcterms:W3CDTF">2006-08-16T00:00:00Z</dcterms:created>
  <dcterms:modified xsi:type="dcterms:W3CDTF">2020-08-01T05:29:52Z</dcterms:modified>
</cp:coreProperties>
</file>