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85" r:id="rId2"/>
    <p:sldId id="259" r:id="rId3"/>
    <p:sldId id="261" r:id="rId4"/>
    <p:sldId id="262" r:id="rId5"/>
    <p:sldId id="263" r:id="rId6"/>
    <p:sldId id="283" r:id="rId7"/>
    <p:sldId id="293" r:id="rId8"/>
    <p:sldId id="268" r:id="rId9"/>
    <p:sldId id="277" r:id="rId10"/>
    <p:sldId id="278" r:id="rId11"/>
    <p:sldId id="273" r:id="rId12"/>
    <p:sldId id="286" r:id="rId13"/>
    <p:sldId id="288" r:id="rId14"/>
    <p:sldId id="289" r:id="rId15"/>
    <p:sldId id="292" r:id="rId16"/>
    <p:sldId id="290" r:id="rId17"/>
    <p:sldId id="291" r:id="rId18"/>
    <p:sldId id="274" r:id="rId19"/>
    <p:sldId id="275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3366FF"/>
    <a:srgbClr val="CCCC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0" autoAdjust="0"/>
    <p:restoredTop sz="88270" autoAdjust="0"/>
  </p:normalViewPr>
  <p:slideViewPr>
    <p:cSldViewPr>
      <p:cViewPr varScale="1">
        <p:scale>
          <a:sx n="64" d="100"/>
          <a:sy n="64" d="100"/>
        </p:scale>
        <p:origin x="1332" y="60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FC6DA-5FD0-4908-BA02-1FFE13AD970A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E97509-98C6-440A-BA58-1923B5C89EF0}">
      <dgm:prSet phldrT="[Text]" custT="1"/>
      <dgm:spPr/>
      <dgm:t>
        <a:bodyPr/>
        <a:lstStyle/>
        <a:p>
          <a:r>
            <a: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দস্তা (জিঙ্ক)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0BAE511-9EDA-4F7B-9077-19495B2C1B97}" type="parTrans" cxnId="{09750DD5-4773-4741-BBC1-F44924F2697F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97425D9-6F68-42D2-8C21-F1667B9FF483}" type="sibTrans" cxnId="{09750DD5-4773-4741-BBC1-F44924F2697F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BE4647C-9453-4BC9-A374-B477C580723A}">
      <dgm:prSet phldrT="[Text]" custT="1"/>
      <dgm:spPr/>
      <dgm:t>
        <a:bodyPr/>
        <a:lstStyle/>
        <a:p>
          <a:r>
            <a: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ফুল ও ফল উৎপাদনে সহায়তা করে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B621C1C-8B8C-4646-B393-8A49EB9545EC}" type="parTrans" cxnId="{5C2E5497-1146-46A8-8B24-279745611001}">
      <dgm:prSet custT="1"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ACBC9F9-F886-46E9-BB37-5EB7C5F07D3E}" type="sibTrans" cxnId="{5C2E5497-1146-46A8-8B24-279745611001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7EE6581-AD2D-4848-85A0-5FA6E2F15EE4}">
      <dgm:prSet phldrT="[Text]" custT="1"/>
      <dgm:spPr/>
      <dgm:t>
        <a:bodyPr/>
        <a:lstStyle/>
        <a:p>
          <a:r>
            <a: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উদ্ভিদের সবুজ কনিকা তৈরিতে সাহায্য করে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4E7ED12-532A-48F4-9581-654F59E8E183}" type="parTrans" cxnId="{A636AD71-E501-4A2E-AF58-A2D9FA96A5FC}">
      <dgm:prSet custT="1"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9D1A318-0460-44EC-BF3A-674528C8862E}" type="sibTrans" cxnId="{A636AD71-E501-4A2E-AF58-A2D9FA96A5FC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519F770-AEA6-4385-8CFA-C2AA82112872}">
      <dgm:prSet phldrT="[Text]" custT="1"/>
      <dgm:spPr/>
      <dgm:t>
        <a:bodyPr/>
        <a:lstStyle/>
        <a:p>
          <a:r>
            <a: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দানা ও ফল জাতীয় ফসলের উৎপাদন বাড়ায়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7B2B02B-D43A-4976-ACAE-F108D280D756}" type="parTrans" cxnId="{A390AAB1-EE21-4202-8180-E1E5967C0C05}">
      <dgm:prSet custT="1"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7E3F465-63BF-4268-8F11-15DD29FAA818}" type="sibTrans" cxnId="{A390AAB1-EE21-4202-8180-E1E5967C0C05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454DEC5-87B0-4A7F-8AE3-C40AA6BA762C}">
      <dgm:prSet phldrT="[Text]" custT="1"/>
      <dgm:spPr/>
      <dgm:t>
        <a:bodyPr/>
        <a:lstStyle/>
        <a:p>
          <a:r>
            <a: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বীজ গঠনে অংশ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গ্রহন করে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DD32125-C66B-4F9A-9E4A-584C8421E178}" type="parTrans" cxnId="{61245ED0-7DF8-4D6C-94DA-A88DFF9143AD}">
      <dgm:prSet custT="1"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3AA5394-BAE0-46FF-886F-D2C0F00511C4}" type="sibTrans" cxnId="{61245ED0-7DF8-4D6C-94DA-A88DFF9143AD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BE661A6-2383-42B0-B020-948D836C6B36}" type="pres">
      <dgm:prSet presAssocID="{1A2FC6DA-5FD0-4908-BA02-1FFE13AD970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4A84109-8EA6-4F3F-BBAD-074716BF8441}" type="pres">
      <dgm:prSet presAssocID="{E2E97509-98C6-440A-BA58-1923B5C89EF0}" presName="centerShape" presStyleLbl="node0" presStyleIdx="0" presStyleCnt="1" custScaleX="128321"/>
      <dgm:spPr/>
    </dgm:pt>
    <dgm:pt modelId="{D6405D88-87E7-4CEF-BE30-9E498105D6A3}" type="pres">
      <dgm:prSet presAssocID="{5B621C1C-8B8C-4646-B393-8A49EB9545EC}" presName="parTrans" presStyleLbl="sibTrans2D1" presStyleIdx="0" presStyleCnt="4"/>
      <dgm:spPr/>
    </dgm:pt>
    <dgm:pt modelId="{BFB475B8-C51B-4DC6-B9C9-54F1A21B6FD9}" type="pres">
      <dgm:prSet presAssocID="{5B621C1C-8B8C-4646-B393-8A49EB9545EC}" presName="connectorText" presStyleLbl="sibTrans2D1" presStyleIdx="0" presStyleCnt="4"/>
      <dgm:spPr/>
    </dgm:pt>
    <dgm:pt modelId="{E862EF6D-D047-4EBC-AF5C-D2E729C656C7}" type="pres">
      <dgm:prSet presAssocID="{5BE4647C-9453-4BC9-A374-B477C580723A}" presName="node" presStyleLbl="node1" presStyleIdx="0" presStyleCnt="4" custScaleX="271164">
        <dgm:presLayoutVars>
          <dgm:bulletEnabled val="1"/>
        </dgm:presLayoutVars>
      </dgm:prSet>
      <dgm:spPr/>
    </dgm:pt>
    <dgm:pt modelId="{816069DF-B8ED-45A5-9A5A-9350B1D9626C}" type="pres">
      <dgm:prSet presAssocID="{54E7ED12-532A-48F4-9581-654F59E8E183}" presName="parTrans" presStyleLbl="sibTrans2D1" presStyleIdx="1" presStyleCnt="4"/>
      <dgm:spPr/>
    </dgm:pt>
    <dgm:pt modelId="{30206CC7-1927-411F-B5CB-162D7B80BE58}" type="pres">
      <dgm:prSet presAssocID="{54E7ED12-532A-48F4-9581-654F59E8E183}" presName="connectorText" presStyleLbl="sibTrans2D1" presStyleIdx="1" presStyleCnt="4"/>
      <dgm:spPr/>
    </dgm:pt>
    <dgm:pt modelId="{6850659C-30EB-4CBA-9094-8776ABE1365F}" type="pres">
      <dgm:prSet presAssocID="{D7EE6581-AD2D-4848-85A0-5FA6E2F15EE4}" presName="node" presStyleLbl="node1" presStyleIdx="1" presStyleCnt="4" custScaleX="224406" custRadScaleRad="136927">
        <dgm:presLayoutVars>
          <dgm:bulletEnabled val="1"/>
        </dgm:presLayoutVars>
      </dgm:prSet>
      <dgm:spPr/>
    </dgm:pt>
    <dgm:pt modelId="{EEA7B875-1305-4072-A44F-BCFC0AB7B658}" type="pres">
      <dgm:prSet presAssocID="{F7B2B02B-D43A-4976-ACAE-F108D280D756}" presName="parTrans" presStyleLbl="sibTrans2D1" presStyleIdx="2" presStyleCnt="4"/>
      <dgm:spPr/>
    </dgm:pt>
    <dgm:pt modelId="{F8A9A08A-AE1C-450D-B670-44ECA4AFA18A}" type="pres">
      <dgm:prSet presAssocID="{F7B2B02B-D43A-4976-ACAE-F108D280D756}" presName="connectorText" presStyleLbl="sibTrans2D1" presStyleIdx="2" presStyleCnt="4"/>
      <dgm:spPr/>
    </dgm:pt>
    <dgm:pt modelId="{D6561EEF-9A5A-4F08-8C60-0C2561C00284}" type="pres">
      <dgm:prSet presAssocID="{B519F770-AEA6-4385-8CFA-C2AA82112872}" presName="node" presStyleLbl="node1" presStyleIdx="2" presStyleCnt="4" custScaleX="283067">
        <dgm:presLayoutVars>
          <dgm:bulletEnabled val="1"/>
        </dgm:presLayoutVars>
      </dgm:prSet>
      <dgm:spPr/>
    </dgm:pt>
    <dgm:pt modelId="{92E75C89-02AB-46C9-8C65-4739F79EA835}" type="pres">
      <dgm:prSet presAssocID="{CDD32125-C66B-4F9A-9E4A-584C8421E178}" presName="parTrans" presStyleLbl="sibTrans2D1" presStyleIdx="3" presStyleCnt="4"/>
      <dgm:spPr/>
    </dgm:pt>
    <dgm:pt modelId="{F22CBC74-2228-4E28-83F1-BA03CC490932}" type="pres">
      <dgm:prSet presAssocID="{CDD32125-C66B-4F9A-9E4A-584C8421E178}" presName="connectorText" presStyleLbl="sibTrans2D1" presStyleIdx="3" presStyleCnt="4"/>
      <dgm:spPr/>
    </dgm:pt>
    <dgm:pt modelId="{9EF168F0-E093-443B-AA71-87063ADCF4B9}" type="pres">
      <dgm:prSet presAssocID="{C454DEC5-87B0-4A7F-8AE3-C40AA6BA762C}" presName="node" presStyleLbl="node1" presStyleIdx="3" presStyleCnt="4" custScaleX="223923" custRadScaleRad="137405">
        <dgm:presLayoutVars>
          <dgm:bulletEnabled val="1"/>
        </dgm:presLayoutVars>
      </dgm:prSet>
      <dgm:spPr/>
    </dgm:pt>
  </dgm:ptLst>
  <dgm:cxnLst>
    <dgm:cxn modelId="{0A0D67C0-E404-465A-B94C-186C55D88249}" type="presOf" srcId="{D7EE6581-AD2D-4848-85A0-5FA6E2F15EE4}" destId="{6850659C-30EB-4CBA-9094-8776ABE1365F}" srcOrd="0" destOrd="0" presId="urn:microsoft.com/office/officeart/2005/8/layout/radial5"/>
    <dgm:cxn modelId="{28D6BC11-E43C-4A89-AEA4-43B9622E7721}" type="presOf" srcId="{C454DEC5-87B0-4A7F-8AE3-C40AA6BA762C}" destId="{9EF168F0-E093-443B-AA71-87063ADCF4B9}" srcOrd="0" destOrd="0" presId="urn:microsoft.com/office/officeart/2005/8/layout/radial5"/>
    <dgm:cxn modelId="{C8179E19-CDF5-4139-9C34-20FE14C91B79}" type="presOf" srcId="{54E7ED12-532A-48F4-9581-654F59E8E183}" destId="{30206CC7-1927-411F-B5CB-162D7B80BE58}" srcOrd="1" destOrd="0" presId="urn:microsoft.com/office/officeart/2005/8/layout/radial5"/>
    <dgm:cxn modelId="{C1D57A53-D00A-4EFC-A85F-533AD60077C2}" type="presOf" srcId="{5BE4647C-9453-4BC9-A374-B477C580723A}" destId="{E862EF6D-D047-4EBC-AF5C-D2E729C656C7}" srcOrd="0" destOrd="0" presId="urn:microsoft.com/office/officeart/2005/8/layout/radial5"/>
    <dgm:cxn modelId="{4A2313C5-33FB-418C-B056-C40E0F51DE3C}" type="presOf" srcId="{54E7ED12-532A-48F4-9581-654F59E8E183}" destId="{816069DF-B8ED-45A5-9A5A-9350B1D9626C}" srcOrd="0" destOrd="0" presId="urn:microsoft.com/office/officeart/2005/8/layout/radial5"/>
    <dgm:cxn modelId="{A390AAB1-EE21-4202-8180-E1E5967C0C05}" srcId="{E2E97509-98C6-440A-BA58-1923B5C89EF0}" destId="{B519F770-AEA6-4385-8CFA-C2AA82112872}" srcOrd="2" destOrd="0" parTransId="{F7B2B02B-D43A-4976-ACAE-F108D280D756}" sibTransId="{07E3F465-63BF-4268-8F11-15DD29FAA818}"/>
    <dgm:cxn modelId="{8E534C43-842A-463B-B285-B29BCE454EB4}" type="presOf" srcId="{5B621C1C-8B8C-4646-B393-8A49EB9545EC}" destId="{D6405D88-87E7-4CEF-BE30-9E498105D6A3}" srcOrd="0" destOrd="0" presId="urn:microsoft.com/office/officeart/2005/8/layout/radial5"/>
    <dgm:cxn modelId="{D61ABB98-ADDA-48B5-A5C1-EF75B2B164E4}" type="presOf" srcId="{CDD32125-C66B-4F9A-9E4A-584C8421E178}" destId="{F22CBC74-2228-4E28-83F1-BA03CC490932}" srcOrd="1" destOrd="0" presId="urn:microsoft.com/office/officeart/2005/8/layout/radial5"/>
    <dgm:cxn modelId="{09750DD5-4773-4741-BBC1-F44924F2697F}" srcId="{1A2FC6DA-5FD0-4908-BA02-1FFE13AD970A}" destId="{E2E97509-98C6-440A-BA58-1923B5C89EF0}" srcOrd="0" destOrd="0" parTransId="{70BAE511-9EDA-4F7B-9077-19495B2C1B97}" sibTransId="{997425D9-6F68-42D2-8C21-F1667B9FF483}"/>
    <dgm:cxn modelId="{0B596400-1F2A-4F4F-81E2-6DE0F4A28E22}" type="presOf" srcId="{F7B2B02B-D43A-4976-ACAE-F108D280D756}" destId="{F8A9A08A-AE1C-450D-B670-44ECA4AFA18A}" srcOrd="1" destOrd="0" presId="urn:microsoft.com/office/officeart/2005/8/layout/radial5"/>
    <dgm:cxn modelId="{FCB0B164-6420-419B-BDF9-EF0154039F82}" type="presOf" srcId="{E2E97509-98C6-440A-BA58-1923B5C89EF0}" destId="{04A84109-8EA6-4F3F-BBAD-074716BF8441}" srcOrd="0" destOrd="0" presId="urn:microsoft.com/office/officeart/2005/8/layout/radial5"/>
    <dgm:cxn modelId="{807A8F77-2324-4515-A3DC-B9A067835E2B}" type="presOf" srcId="{CDD32125-C66B-4F9A-9E4A-584C8421E178}" destId="{92E75C89-02AB-46C9-8C65-4739F79EA835}" srcOrd="0" destOrd="0" presId="urn:microsoft.com/office/officeart/2005/8/layout/radial5"/>
    <dgm:cxn modelId="{44BF44F7-C49A-495D-9F48-5DF990AF2ECB}" type="presOf" srcId="{1A2FC6DA-5FD0-4908-BA02-1FFE13AD970A}" destId="{0BE661A6-2383-42B0-B020-948D836C6B36}" srcOrd="0" destOrd="0" presId="urn:microsoft.com/office/officeart/2005/8/layout/radial5"/>
    <dgm:cxn modelId="{A636AD71-E501-4A2E-AF58-A2D9FA96A5FC}" srcId="{E2E97509-98C6-440A-BA58-1923B5C89EF0}" destId="{D7EE6581-AD2D-4848-85A0-5FA6E2F15EE4}" srcOrd="1" destOrd="0" parTransId="{54E7ED12-532A-48F4-9581-654F59E8E183}" sibTransId="{C9D1A318-0460-44EC-BF3A-674528C8862E}"/>
    <dgm:cxn modelId="{818B72B1-B125-49F7-96B8-D9FB3CCABB3B}" type="presOf" srcId="{F7B2B02B-D43A-4976-ACAE-F108D280D756}" destId="{EEA7B875-1305-4072-A44F-BCFC0AB7B658}" srcOrd="0" destOrd="0" presId="urn:microsoft.com/office/officeart/2005/8/layout/radial5"/>
    <dgm:cxn modelId="{5C2E5497-1146-46A8-8B24-279745611001}" srcId="{E2E97509-98C6-440A-BA58-1923B5C89EF0}" destId="{5BE4647C-9453-4BC9-A374-B477C580723A}" srcOrd="0" destOrd="0" parTransId="{5B621C1C-8B8C-4646-B393-8A49EB9545EC}" sibTransId="{DACBC9F9-F886-46E9-BB37-5EB7C5F07D3E}"/>
    <dgm:cxn modelId="{61245ED0-7DF8-4D6C-94DA-A88DFF9143AD}" srcId="{E2E97509-98C6-440A-BA58-1923B5C89EF0}" destId="{C454DEC5-87B0-4A7F-8AE3-C40AA6BA762C}" srcOrd="3" destOrd="0" parTransId="{CDD32125-C66B-4F9A-9E4A-584C8421E178}" sibTransId="{C3AA5394-BAE0-46FF-886F-D2C0F00511C4}"/>
    <dgm:cxn modelId="{9AFC5B8C-3ABC-42F6-AF7B-9A071FEC352F}" type="presOf" srcId="{5B621C1C-8B8C-4646-B393-8A49EB9545EC}" destId="{BFB475B8-C51B-4DC6-B9C9-54F1A21B6FD9}" srcOrd="1" destOrd="0" presId="urn:microsoft.com/office/officeart/2005/8/layout/radial5"/>
    <dgm:cxn modelId="{950281BF-C8A1-4595-A0FA-020B33FD6ABE}" type="presOf" srcId="{B519F770-AEA6-4385-8CFA-C2AA82112872}" destId="{D6561EEF-9A5A-4F08-8C60-0C2561C00284}" srcOrd="0" destOrd="0" presId="urn:microsoft.com/office/officeart/2005/8/layout/radial5"/>
    <dgm:cxn modelId="{1D9E78A8-E1D9-4B21-B1BB-1327BC2A4FF8}" type="presParOf" srcId="{0BE661A6-2383-42B0-B020-948D836C6B36}" destId="{04A84109-8EA6-4F3F-BBAD-074716BF8441}" srcOrd="0" destOrd="0" presId="urn:microsoft.com/office/officeart/2005/8/layout/radial5"/>
    <dgm:cxn modelId="{5EB5A038-6C9B-4728-AF02-08AD240DEB8C}" type="presParOf" srcId="{0BE661A6-2383-42B0-B020-948D836C6B36}" destId="{D6405D88-87E7-4CEF-BE30-9E498105D6A3}" srcOrd="1" destOrd="0" presId="urn:microsoft.com/office/officeart/2005/8/layout/radial5"/>
    <dgm:cxn modelId="{2365A1BB-71A4-4FDD-8989-2C499D37ACAD}" type="presParOf" srcId="{D6405D88-87E7-4CEF-BE30-9E498105D6A3}" destId="{BFB475B8-C51B-4DC6-B9C9-54F1A21B6FD9}" srcOrd="0" destOrd="0" presId="urn:microsoft.com/office/officeart/2005/8/layout/radial5"/>
    <dgm:cxn modelId="{4F7577B5-A45D-44E4-AD94-02F522FBC62B}" type="presParOf" srcId="{0BE661A6-2383-42B0-B020-948D836C6B36}" destId="{E862EF6D-D047-4EBC-AF5C-D2E729C656C7}" srcOrd="2" destOrd="0" presId="urn:microsoft.com/office/officeart/2005/8/layout/radial5"/>
    <dgm:cxn modelId="{5DD4D4E6-7C2F-4FEF-B30B-6A99C8356DF6}" type="presParOf" srcId="{0BE661A6-2383-42B0-B020-948D836C6B36}" destId="{816069DF-B8ED-45A5-9A5A-9350B1D9626C}" srcOrd="3" destOrd="0" presId="urn:microsoft.com/office/officeart/2005/8/layout/radial5"/>
    <dgm:cxn modelId="{92F99BDF-071C-49CC-B2A7-F2113E06A08D}" type="presParOf" srcId="{816069DF-B8ED-45A5-9A5A-9350B1D9626C}" destId="{30206CC7-1927-411F-B5CB-162D7B80BE58}" srcOrd="0" destOrd="0" presId="urn:microsoft.com/office/officeart/2005/8/layout/radial5"/>
    <dgm:cxn modelId="{0508CF13-152B-4D9F-99D6-2E961F963EB9}" type="presParOf" srcId="{0BE661A6-2383-42B0-B020-948D836C6B36}" destId="{6850659C-30EB-4CBA-9094-8776ABE1365F}" srcOrd="4" destOrd="0" presId="urn:microsoft.com/office/officeart/2005/8/layout/radial5"/>
    <dgm:cxn modelId="{E3B2DC82-D48D-4C31-9230-AD7673270F9A}" type="presParOf" srcId="{0BE661A6-2383-42B0-B020-948D836C6B36}" destId="{EEA7B875-1305-4072-A44F-BCFC0AB7B658}" srcOrd="5" destOrd="0" presId="urn:microsoft.com/office/officeart/2005/8/layout/radial5"/>
    <dgm:cxn modelId="{DBB342BF-36E1-4EE0-AEFF-A35CFC478640}" type="presParOf" srcId="{EEA7B875-1305-4072-A44F-BCFC0AB7B658}" destId="{F8A9A08A-AE1C-450D-B670-44ECA4AFA18A}" srcOrd="0" destOrd="0" presId="urn:microsoft.com/office/officeart/2005/8/layout/radial5"/>
    <dgm:cxn modelId="{28ADB397-5653-41F6-8C90-22D2A72E32D8}" type="presParOf" srcId="{0BE661A6-2383-42B0-B020-948D836C6B36}" destId="{D6561EEF-9A5A-4F08-8C60-0C2561C00284}" srcOrd="6" destOrd="0" presId="urn:microsoft.com/office/officeart/2005/8/layout/radial5"/>
    <dgm:cxn modelId="{FF30FE9E-B98B-47FB-90B2-168A339EE6D8}" type="presParOf" srcId="{0BE661A6-2383-42B0-B020-948D836C6B36}" destId="{92E75C89-02AB-46C9-8C65-4739F79EA835}" srcOrd="7" destOrd="0" presId="urn:microsoft.com/office/officeart/2005/8/layout/radial5"/>
    <dgm:cxn modelId="{7384711C-B857-4B52-9DC0-E0160FB5E5AD}" type="presParOf" srcId="{92E75C89-02AB-46C9-8C65-4739F79EA835}" destId="{F22CBC74-2228-4E28-83F1-BA03CC490932}" srcOrd="0" destOrd="0" presId="urn:microsoft.com/office/officeart/2005/8/layout/radial5"/>
    <dgm:cxn modelId="{DC1A37D3-F323-494B-A117-5EE64B061FF5}" type="presParOf" srcId="{0BE661A6-2383-42B0-B020-948D836C6B36}" destId="{9EF168F0-E093-443B-AA71-87063ADCF4B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565AF-6D43-4A7D-AFAE-5CECDC6C905F}" type="doc">
      <dgm:prSet loTypeId="urn:microsoft.com/office/officeart/2005/8/layout/cycle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2228B8-82E2-4931-803F-C24E30A6C103}">
      <dgm:prSet phldrT="[Text]" custT="1"/>
      <dgm:spPr/>
      <dgm:t>
        <a:bodyPr/>
        <a:lstStyle/>
        <a:p>
          <a:r>
            <a: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নাইট্রোজেন দল</a:t>
          </a:r>
          <a:endParaRPr lang="en-US" sz="4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373474C-5E2F-4B68-96DD-D25FDDAAC04F}" type="parTrans" cxnId="{B5E0F110-A6FB-4862-9FA9-24EA90EADF91}">
      <dgm:prSet/>
      <dgm:spPr/>
      <dgm:t>
        <a:bodyPr/>
        <a:lstStyle/>
        <a:p>
          <a:endParaRPr lang="en-US" sz="4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EE270C6-461E-4486-926E-29AA87B67ABD}" type="sibTrans" cxnId="{B5E0F110-A6FB-4862-9FA9-24EA90EADF91}">
      <dgm:prSet/>
      <dgm:spPr/>
      <dgm:t>
        <a:bodyPr/>
        <a:lstStyle/>
        <a:p>
          <a:endParaRPr lang="en-US" sz="4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3429C0D-C366-4C20-9EAA-4D20429EE746}">
      <dgm:prSet phldrT="[Text]" custT="1"/>
      <dgm:spPr/>
      <dgm:t>
        <a:bodyPr/>
        <a:lstStyle/>
        <a:p>
          <a:r>
            <a: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ফসফরাস দল</a:t>
          </a:r>
          <a:endParaRPr lang="en-US" sz="4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8CEBB5E-8EEF-4642-978B-00FD8FCCB812}" type="parTrans" cxnId="{F4750206-C27B-42CD-B376-A75C5E32F6C2}">
      <dgm:prSet/>
      <dgm:spPr/>
      <dgm:t>
        <a:bodyPr/>
        <a:lstStyle/>
        <a:p>
          <a:endParaRPr lang="en-US" sz="4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EA0354C-3602-4EF9-865F-E7D3E9E9BC42}" type="sibTrans" cxnId="{F4750206-C27B-42CD-B376-A75C5E32F6C2}">
      <dgm:prSet/>
      <dgm:spPr/>
      <dgm:t>
        <a:bodyPr/>
        <a:lstStyle/>
        <a:p>
          <a:endParaRPr lang="en-US" sz="4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A920714-30D5-4EFA-B9F9-30A1C39F66A5}">
      <dgm:prSet phldrT="[Text]" custT="1"/>
      <dgm:spPr/>
      <dgm:t>
        <a:bodyPr/>
        <a:lstStyle/>
        <a:p>
          <a:r>
            <a: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সালফার দল</a:t>
          </a:r>
          <a:endParaRPr lang="en-US" sz="4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3222D50-6E06-4491-A641-390782C98E9E}" type="parTrans" cxnId="{5F2ABB7E-D943-4AB2-B919-AFF0837372B2}">
      <dgm:prSet/>
      <dgm:spPr/>
      <dgm:t>
        <a:bodyPr/>
        <a:lstStyle/>
        <a:p>
          <a:endParaRPr lang="en-US" sz="4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AA51197-81C4-46A1-ACC1-25839BE11348}" type="sibTrans" cxnId="{5F2ABB7E-D943-4AB2-B919-AFF0837372B2}">
      <dgm:prSet/>
      <dgm:spPr/>
      <dgm:t>
        <a:bodyPr/>
        <a:lstStyle/>
        <a:p>
          <a:endParaRPr lang="en-US" sz="4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CBB8AD8-680E-48C8-813A-5B6212002473}">
      <dgm:prSet phldrT="[Text]" custT="1"/>
      <dgm:spPr/>
      <dgm:t>
        <a:bodyPr/>
        <a:lstStyle/>
        <a:p>
          <a:r>
            <a: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ক্যালসিয়াম দল</a:t>
          </a:r>
          <a:endParaRPr lang="en-US" sz="4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8C7B929-F37E-46A7-AF2D-869E4320326D}" type="parTrans" cxnId="{96E106DE-2585-4241-8370-3B92F0EB41BD}">
      <dgm:prSet/>
      <dgm:spPr/>
      <dgm:t>
        <a:bodyPr/>
        <a:lstStyle/>
        <a:p>
          <a:endParaRPr lang="en-US" sz="4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A92F5A7-9043-4539-87F2-141D81408A65}" type="sibTrans" cxnId="{96E106DE-2585-4241-8370-3B92F0EB41BD}">
      <dgm:prSet/>
      <dgm:spPr/>
      <dgm:t>
        <a:bodyPr/>
        <a:lstStyle/>
        <a:p>
          <a:endParaRPr lang="en-US" sz="40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047F7ED-0402-4015-8E40-7383F8877096}" type="pres">
      <dgm:prSet presAssocID="{37E565AF-6D43-4A7D-AFAE-5CECDC6C905F}" presName="cycle" presStyleCnt="0">
        <dgm:presLayoutVars>
          <dgm:dir/>
          <dgm:resizeHandles val="exact"/>
        </dgm:presLayoutVars>
      </dgm:prSet>
      <dgm:spPr/>
    </dgm:pt>
    <dgm:pt modelId="{538E4F93-EA06-43D1-A50E-8B62578E0FFD}" type="pres">
      <dgm:prSet presAssocID="{0D2228B8-82E2-4931-803F-C24E30A6C103}" presName="node" presStyleLbl="node1" presStyleIdx="0" presStyleCnt="4" custScaleX="134086">
        <dgm:presLayoutVars>
          <dgm:bulletEnabled val="1"/>
        </dgm:presLayoutVars>
      </dgm:prSet>
      <dgm:spPr/>
    </dgm:pt>
    <dgm:pt modelId="{BB849F66-4D8E-4DBE-9302-89E1F84BA764}" type="pres">
      <dgm:prSet presAssocID="{0D2228B8-82E2-4931-803F-C24E30A6C103}" presName="spNode" presStyleCnt="0"/>
      <dgm:spPr/>
    </dgm:pt>
    <dgm:pt modelId="{8107D6AD-EBC8-4005-AD64-CF54968C71B6}" type="pres">
      <dgm:prSet presAssocID="{8EE270C6-461E-4486-926E-29AA87B67ABD}" presName="sibTrans" presStyleLbl="sibTrans1D1" presStyleIdx="0" presStyleCnt="4"/>
      <dgm:spPr/>
    </dgm:pt>
    <dgm:pt modelId="{FC58B58A-88F5-4FC3-AAE0-8801525FDF65}" type="pres">
      <dgm:prSet presAssocID="{73429C0D-C366-4C20-9EAA-4D20429EE746}" presName="node" presStyleLbl="node1" presStyleIdx="1" presStyleCnt="4" custScaleX="112396" custRadScaleRad="164912" custRadScaleInc="-2496">
        <dgm:presLayoutVars>
          <dgm:bulletEnabled val="1"/>
        </dgm:presLayoutVars>
      </dgm:prSet>
      <dgm:spPr/>
    </dgm:pt>
    <dgm:pt modelId="{784A8745-6DB1-4958-AAAE-A70FA227FDA0}" type="pres">
      <dgm:prSet presAssocID="{73429C0D-C366-4C20-9EAA-4D20429EE746}" presName="spNode" presStyleCnt="0"/>
      <dgm:spPr/>
    </dgm:pt>
    <dgm:pt modelId="{A15CC416-C142-4B4C-9C6D-D8DC0FBA786D}" type="pres">
      <dgm:prSet presAssocID="{4EA0354C-3602-4EF9-865F-E7D3E9E9BC42}" presName="sibTrans" presStyleLbl="sibTrans1D1" presStyleIdx="1" presStyleCnt="4"/>
      <dgm:spPr/>
    </dgm:pt>
    <dgm:pt modelId="{29B447CA-E219-4B4C-8A17-6D89AE5DF518}" type="pres">
      <dgm:prSet presAssocID="{FA920714-30D5-4EFA-B9F9-30A1C39F66A5}" presName="node" presStyleLbl="node1" presStyleIdx="2" presStyleCnt="4" custScaleX="108483" custRadScaleRad="103847">
        <dgm:presLayoutVars>
          <dgm:bulletEnabled val="1"/>
        </dgm:presLayoutVars>
      </dgm:prSet>
      <dgm:spPr/>
    </dgm:pt>
    <dgm:pt modelId="{1BB3B1FB-9E80-483D-B5B5-77DD616B3BFF}" type="pres">
      <dgm:prSet presAssocID="{FA920714-30D5-4EFA-B9F9-30A1C39F66A5}" presName="spNode" presStyleCnt="0"/>
      <dgm:spPr/>
    </dgm:pt>
    <dgm:pt modelId="{E68BB482-791C-4F37-A3C7-FAEB80E2F110}" type="pres">
      <dgm:prSet presAssocID="{0AA51197-81C4-46A1-ACC1-25839BE11348}" presName="sibTrans" presStyleLbl="sibTrans1D1" presStyleIdx="2" presStyleCnt="4"/>
      <dgm:spPr/>
    </dgm:pt>
    <dgm:pt modelId="{9F7EF218-CF8C-4196-AB3A-04AFC6EA8487}" type="pres">
      <dgm:prSet presAssocID="{CCBB8AD8-680E-48C8-813A-5B6212002473}" presName="node" presStyleLbl="node1" presStyleIdx="3" presStyleCnt="4" custScaleX="134393" custRadScaleRad="156959">
        <dgm:presLayoutVars>
          <dgm:bulletEnabled val="1"/>
        </dgm:presLayoutVars>
      </dgm:prSet>
      <dgm:spPr/>
    </dgm:pt>
    <dgm:pt modelId="{E481EF1C-65E8-4B7B-A1AB-37130CBAE509}" type="pres">
      <dgm:prSet presAssocID="{CCBB8AD8-680E-48C8-813A-5B6212002473}" presName="spNode" presStyleCnt="0"/>
      <dgm:spPr/>
    </dgm:pt>
    <dgm:pt modelId="{9D6EB39E-9BFD-4CF6-8552-D472549B6B51}" type="pres">
      <dgm:prSet presAssocID="{3A92F5A7-9043-4539-87F2-141D81408A65}" presName="sibTrans" presStyleLbl="sibTrans1D1" presStyleIdx="3" presStyleCnt="4"/>
      <dgm:spPr/>
    </dgm:pt>
  </dgm:ptLst>
  <dgm:cxnLst>
    <dgm:cxn modelId="{A33B6F01-14AB-4156-8369-B370F78F597D}" type="presOf" srcId="{0D2228B8-82E2-4931-803F-C24E30A6C103}" destId="{538E4F93-EA06-43D1-A50E-8B62578E0FFD}" srcOrd="0" destOrd="0" presId="urn:microsoft.com/office/officeart/2005/8/layout/cycle6"/>
    <dgm:cxn modelId="{3A70A735-6BEB-43E4-A164-0C30A238879A}" type="presOf" srcId="{3A92F5A7-9043-4539-87F2-141D81408A65}" destId="{9D6EB39E-9BFD-4CF6-8552-D472549B6B51}" srcOrd="0" destOrd="0" presId="urn:microsoft.com/office/officeart/2005/8/layout/cycle6"/>
    <dgm:cxn modelId="{3248B305-A696-45D3-BD9E-A5D0B4CAD20F}" type="presOf" srcId="{8EE270C6-461E-4486-926E-29AA87B67ABD}" destId="{8107D6AD-EBC8-4005-AD64-CF54968C71B6}" srcOrd="0" destOrd="0" presId="urn:microsoft.com/office/officeart/2005/8/layout/cycle6"/>
    <dgm:cxn modelId="{39C81156-0B54-414F-9E0E-9C22BF1D05AF}" type="presOf" srcId="{37E565AF-6D43-4A7D-AFAE-5CECDC6C905F}" destId="{2047F7ED-0402-4015-8E40-7383F8877096}" srcOrd="0" destOrd="0" presId="urn:microsoft.com/office/officeart/2005/8/layout/cycle6"/>
    <dgm:cxn modelId="{B5E0F110-A6FB-4862-9FA9-24EA90EADF91}" srcId="{37E565AF-6D43-4A7D-AFAE-5CECDC6C905F}" destId="{0D2228B8-82E2-4931-803F-C24E30A6C103}" srcOrd="0" destOrd="0" parTransId="{3373474C-5E2F-4B68-96DD-D25FDDAAC04F}" sibTransId="{8EE270C6-461E-4486-926E-29AA87B67ABD}"/>
    <dgm:cxn modelId="{0B4885D4-8BB7-4002-B201-231A941B6DF6}" type="presOf" srcId="{73429C0D-C366-4C20-9EAA-4D20429EE746}" destId="{FC58B58A-88F5-4FC3-AAE0-8801525FDF65}" srcOrd="0" destOrd="0" presId="urn:microsoft.com/office/officeart/2005/8/layout/cycle6"/>
    <dgm:cxn modelId="{CC5F2BEF-2994-42DC-88F6-A5A257EADDBC}" type="presOf" srcId="{4EA0354C-3602-4EF9-865F-E7D3E9E9BC42}" destId="{A15CC416-C142-4B4C-9C6D-D8DC0FBA786D}" srcOrd="0" destOrd="0" presId="urn:microsoft.com/office/officeart/2005/8/layout/cycle6"/>
    <dgm:cxn modelId="{5F2ABB7E-D943-4AB2-B919-AFF0837372B2}" srcId="{37E565AF-6D43-4A7D-AFAE-5CECDC6C905F}" destId="{FA920714-30D5-4EFA-B9F9-30A1C39F66A5}" srcOrd="2" destOrd="0" parTransId="{83222D50-6E06-4491-A641-390782C98E9E}" sibTransId="{0AA51197-81C4-46A1-ACC1-25839BE11348}"/>
    <dgm:cxn modelId="{F14FC17F-F407-49E7-8213-BD3A580BE2E6}" type="presOf" srcId="{0AA51197-81C4-46A1-ACC1-25839BE11348}" destId="{E68BB482-791C-4F37-A3C7-FAEB80E2F110}" srcOrd="0" destOrd="0" presId="urn:microsoft.com/office/officeart/2005/8/layout/cycle6"/>
    <dgm:cxn modelId="{F4750206-C27B-42CD-B376-A75C5E32F6C2}" srcId="{37E565AF-6D43-4A7D-AFAE-5CECDC6C905F}" destId="{73429C0D-C366-4C20-9EAA-4D20429EE746}" srcOrd="1" destOrd="0" parTransId="{78CEBB5E-8EEF-4642-978B-00FD8FCCB812}" sibTransId="{4EA0354C-3602-4EF9-865F-E7D3E9E9BC42}"/>
    <dgm:cxn modelId="{95656F61-4E45-4B22-A955-6FD67E95D057}" type="presOf" srcId="{CCBB8AD8-680E-48C8-813A-5B6212002473}" destId="{9F7EF218-CF8C-4196-AB3A-04AFC6EA8487}" srcOrd="0" destOrd="0" presId="urn:microsoft.com/office/officeart/2005/8/layout/cycle6"/>
    <dgm:cxn modelId="{BB21F428-6CC8-49F0-9E52-E9046BCD6B2B}" type="presOf" srcId="{FA920714-30D5-4EFA-B9F9-30A1C39F66A5}" destId="{29B447CA-E219-4B4C-8A17-6D89AE5DF518}" srcOrd="0" destOrd="0" presId="urn:microsoft.com/office/officeart/2005/8/layout/cycle6"/>
    <dgm:cxn modelId="{96E106DE-2585-4241-8370-3B92F0EB41BD}" srcId="{37E565AF-6D43-4A7D-AFAE-5CECDC6C905F}" destId="{CCBB8AD8-680E-48C8-813A-5B6212002473}" srcOrd="3" destOrd="0" parTransId="{48C7B929-F37E-46A7-AF2D-869E4320326D}" sibTransId="{3A92F5A7-9043-4539-87F2-141D81408A65}"/>
    <dgm:cxn modelId="{DDA0A60F-D49C-43D7-95DB-16FB442CF2FD}" type="presParOf" srcId="{2047F7ED-0402-4015-8E40-7383F8877096}" destId="{538E4F93-EA06-43D1-A50E-8B62578E0FFD}" srcOrd="0" destOrd="0" presId="urn:microsoft.com/office/officeart/2005/8/layout/cycle6"/>
    <dgm:cxn modelId="{212E3824-1ACB-4F48-8630-E216CF5A1055}" type="presParOf" srcId="{2047F7ED-0402-4015-8E40-7383F8877096}" destId="{BB849F66-4D8E-4DBE-9302-89E1F84BA764}" srcOrd="1" destOrd="0" presId="urn:microsoft.com/office/officeart/2005/8/layout/cycle6"/>
    <dgm:cxn modelId="{F6A6F6AD-DE00-4CA0-9E11-B673110FC4DD}" type="presParOf" srcId="{2047F7ED-0402-4015-8E40-7383F8877096}" destId="{8107D6AD-EBC8-4005-AD64-CF54968C71B6}" srcOrd="2" destOrd="0" presId="urn:microsoft.com/office/officeart/2005/8/layout/cycle6"/>
    <dgm:cxn modelId="{9D66282A-349E-4587-8544-AF115640DBB4}" type="presParOf" srcId="{2047F7ED-0402-4015-8E40-7383F8877096}" destId="{FC58B58A-88F5-4FC3-AAE0-8801525FDF65}" srcOrd="3" destOrd="0" presId="urn:microsoft.com/office/officeart/2005/8/layout/cycle6"/>
    <dgm:cxn modelId="{9B26CB13-F9DD-46F6-8F06-18DDBC133C43}" type="presParOf" srcId="{2047F7ED-0402-4015-8E40-7383F8877096}" destId="{784A8745-6DB1-4958-AAAE-A70FA227FDA0}" srcOrd="4" destOrd="0" presId="urn:microsoft.com/office/officeart/2005/8/layout/cycle6"/>
    <dgm:cxn modelId="{686634B2-95CA-4E4D-9BC2-8E12C956FE59}" type="presParOf" srcId="{2047F7ED-0402-4015-8E40-7383F8877096}" destId="{A15CC416-C142-4B4C-9C6D-D8DC0FBA786D}" srcOrd="5" destOrd="0" presId="urn:microsoft.com/office/officeart/2005/8/layout/cycle6"/>
    <dgm:cxn modelId="{7AD72A16-A509-429C-9C90-A1FA27D0A1F9}" type="presParOf" srcId="{2047F7ED-0402-4015-8E40-7383F8877096}" destId="{29B447CA-E219-4B4C-8A17-6D89AE5DF518}" srcOrd="6" destOrd="0" presId="urn:microsoft.com/office/officeart/2005/8/layout/cycle6"/>
    <dgm:cxn modelId="{7135FB88-190C-45C8-B2EC-2E4100B5EE03}" type="presParOf" srcId="{2047F7ED-0402-4015-8E40-7383F8877096}" destId="{1BB3B1FB-9E80-483D-B5B5-77DD616B3BFF}" srcOrd="7" destOrd="0" presId="urn:microsoft.com/office/officeart/2005/8/layout/cycle6"/>
    <dgm:cxn modelId="{82BFF084-5030-4074-B453-D5BE9E5B4FA4}" type="presParOf" srcId="{2047F7ED-0402-4015-8E40-7383F8877096}" destId="{E68BB482-791C-4F37-A3C7-FAEB80E2F110}" srcOrd="8" destOrd="0" presId="urn:microsoft.com/office/officeart/2005/8/layout/cycle6"/>
    <dgm:cxn modelId="{28D52313-341F-4E9A-B9BC-65E34B40EBA5}" type="presParOf" srcId="{2047F7ED-0402-4015-8E40-7383F8877096}" destId="{9F7EF218-CF8C-4196-AB3A-04AFC6EA8487}" srcOrd="9" destOrd="0" presId="urn:microsoft.com/office/officeart/2005/8/layout/cycle6"/>
    <dgm:cxn modelId="{3786745D-DBB6-4A9D-BC13-F23E08643071}" type="presParOf" srcId="{2047F7ED-0402-4015-8E40-7383F8877096}" destId="{E481EF1C-65E8-4B7B-A1AB-37130CBAE509}" srcOrd="10" destOrd="0" presId="urn:microsoft.com/office/officeart/2005/8/layout/cycle6"/>
    <dgm:cxn modelId="{EF64B037-8AB4-4B35-B627-92A9D63BDF59}" type="presParOf" srcId="{2047F7ED-0402-4015-8E40-7383F8877096}" destId="{9D6EB39E-9BFD-4CF6-8552-D472549B6B5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84109-8EA6-4F3F-BBAD-074716BF8441}">
      <dsp:nvSpPr>
        <dsp:cNvPr id="0" name=""/>
        <dsp:cNvSpPr/>
      </dsp:nvSpPr>
      <dsp:spPr>
        <a:xfrm>
          <a:off x="3137868" y="1881717"/>
          <a:ext cx="1722022" cy="13419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দস্তা (জিঙ্ক)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390052" y="2078243"/>
        <a:ext cx="1217654" cy="948912"/>
      </dsp:txXfrm>
    </dsp:sp>
    <dsp:sp modelId="{D6405D88-87E7-4CEF-BE30-9E498105D6A3}">
      <dsp:nvSpPr>
        <dsp:cNvPr id="0" name=""/>
        <dsp:cNvSpPr/>
      </dsp:nvSpPr>
      <dsp:spPr>
        <a:xfrm rot="16200000">
          <a:off x="3856615" y="1393214"/>
          <a:ext cx="284527" cy="45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899294" y="1527146"/>
        <a:ext cx="199169" cy="273761"/>
      </dsp:txXfrm>
    </dsp:sp>
    <dsp:sp modelId="{E862EF6D-D047-4EBC-AF5C-D2E729C656C7}">
      <dsp:nvSpPr>
        <dsp:cNvPr id="0" name=""/>
        <dsp:cNvSpPr/>
      </dsp:nvSpPr>
      <dsp:spPr>
        <a:xfrm>
          <a:off x="2179417" y="2909"/>
          <a:ext cx="3638924" cy="13419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ফুল ও ফল উৎপাদনে সহায়তা করে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712325" y="199435"/>
        <a:ext cx="2573108" cy="948912"/>
      </dsp:txXfrm>
    </dsp:sp>
    <dsp:sp modelId="{816069DF-B8ED-45A5-9A5A-9350B1D9626C}">
      <dsp:nvSpPr>
        <dsp:cNvPr id="0" name=""/>
        <dsp:cNvSpPr/>
      </dsp:nvSpPr>
      <dsp:spPr>
        <a:xfrm>
          <a:off x="4888416" y="2324566"/>
          <a:ext cx="68719" cy="45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888416" y="2415819"/>
        <a:ext cx="48103" cy="273761"/>
      </dsp:txXfrm>
    </dsp:sp>
    <dsp:sp modelId="{6850659C-30EB-4CBA-9094-8776ABE1365F}">
      <dsp:nvSpPr>
        <dsp:cNvPr id="0" name=""/>
        <dsp:cNvSpPr/>
      </dsp:nvSpPr>
      <dsp:spPr>
        <a:xfrm>
          <a:off x="4989550" y="1881717"/>
          <a:ext cx="3011449" cy="1341964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উদ্ভিদের সবুজ কনিকা তৈরিতে সাহায্য করে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430566" y="2078243"/>
        <a:ext cx="2129417" cy="948912"/>
      </dsp:txXfrm>
    </dsp:sp>
    <dsp:sp modelId="{EEA7B875-1305-4072-A44F-BCFC0AB7B658}">
      <dsp:nvSpPr>
        <dsp:cNvPr id="0" name=""/>
        <dsp:cNvSpPr/>
      </dsp:nvSpPr>
      <dsp:spPr>
        <a:xfrm rot="5400000">
          <a:off x="3856615" y="3255917"/>
          <a:ext cx="284527" cy="45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899294" y="3304491"/>
        <a:ext cx="199169" cy="273761"/>
      </dsp:txXfrm>
    </dsp:sp>
    <dsp:sp modelId="{D6561EEF-9A5A-4F08-8C60-0C2561C00284}">
      <dsp:nvSpPr>
        <dsp:cNvPr id="0" name=""/>
        <dsp:cNvSpPr/>
      </dsp:nvSpPr>
      <dsp:spPr>
        <a:xfrm>
          <a:off x="2099550" y="3760526"/>
          <a:ext cx="3798658" cy="1341964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দানা ও ফল জাতীয় ফসলের উৎপাদন বাড়ায়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655851" y="3957052"/>
        <a:ext cx="2686056" cy="948912"/>
      </dsp:txXfrm>
    </dsp:sp>
    <dsp:sp modelId="{92E75C89-02AB-46C9-8C65-4739F79EA835}">
      <dsp:nvSpPr>
        <dsp:cNvPr id="0" name=""/>
        <dsp:cNvSpPr/>
      </dsp:nvSpPr>
      <dsp:spPr>
        <a:xfrm rot="10800000">
          <a:off x="3038192" y="2324566"/>
          <a:ext cx="70437" cy="45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3059323" y="2415819"/>
        <a:ext cx="49306" cy="273761"/>
      </dsp:txXfrm>
    </dsp:sp>
    <dsp:sp modelId="{9EF168F0-E093-443B-AA71-87063ADCF4B9}">
      <dsp:nvSpPr>
        <dsp:cNvPr id="0" name=""/>
        <dsp:cNvSpPr/>
      </dsp:nvSpPr>
      <dsp:spPr>
        <a:xfrm>
          <a:off x="0" y="1881717"/>
          <a:ext cx="3004967" cy="134196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বীজ গঠনে অংশ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গ্রহন করে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40067" y="2078243"/>
        <a:ext cx="2124833" cy="948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E4F93-EA06-43D1-A50E-8B62578E0FFD}">
      <dsp:nvSpPr>
        <dsp:cNvPr id="0" name=""/>
        <dsp:cNvSpPr/>
      </dsp:nvSpPr>
      <dsp:spPr>
        <a:xfrm>
          <a:off x="3129545" y="1043"/>
          <a:ext cx="2644638" cy="12820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নাইট্রোজেন দল</a:t>
          </a:r>
          <a:endParaRPr lang="en-US" sz="4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192128" y="63626"/>
        <a:ext cx="2519472" cy="1156858"/>
      </dsp:txXfrm>
    </dsp:sp>
    <dsp:sp modelId="{8107D6AD-EBC8-4005-AD64-CF54968C71B6}">
      <dsp:nvSpPr>
        <dsp:cNvPr id="0" name=""/>
        <dsp:cNvSpPr/>
      </dsp:nvSpPr>
      <dsp:spPr>
        <a:xfrm>
          <a:off x="3601645" y="1104435"/>
          <a:ext cx="4239227" cy="4239227"/>
        </a:xfrm>
        <a:custGeom>
          <a:avLst/>
          <a:gdLst/>
          <a:ahLst/>
          <a:cxnLst/>
          <a:rect l="0" t="0" r="0" b="0"/>
          <a:pathLst>
            <a:path>
              <a:moveTo>
                <a:pt x="2192346" y="1248"/>
              </a:moveTo>
              <a:arcTo wR="2119613" hR="2119613" stAng="16317986" swAng="328021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8B58A-88F5-4FC3-AAE0-8801525FDF65}">
      <dsp:nvSpPr>
        <dsp:cNvPr id="0" name=""/>
        <dsp:cNvSpPr/>
      </dsp:nvSpPr>
      <dsp:spPr>
        <a:xfrm>
          <a:off x="6469963" y="2074976"/>
          <a:ext cx="2216836" cy="1282024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ফসফরাস দল</a:t>
          </a:r>
          <a:endParaRPr lang="en-US" sz="4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532546" y="2137559"/>
        <a:ext cx="2091670" cy="1156858"/>
      </dsp:txXfrm>
    </dsp:sp>
    <dsp:sp modelId="{A15CC416-C142-4B4C-9C6D-D8DC0FBA786D}">
      <dsp:nvSpPr>
        <dsp:cNvPr id="0" name=""/>
        <dsp:cNvSpPr/>
      </dsp:nvSpPr>
      <dsp:spPr>
        <a:xfrm>
          <a:off x="3474820" y="354715"/>
          <a:ext cx="4239227" cy="4239227"/>
        </a:xfrm>
        <a:custGeom>
          <a:avLst/>
          <a:gdLst/>
          <a:ahLst/>
          <a:cxnLst/>
          <a:rect l="0" t="0" r="0" b="0"/>
          <a:pathLst>
            <a:path>
              <a:moveTo>
                <a:pt x="4036790" y="3023602"/>
              </a:moveTo>
              <a:arcTo wR="2119613" hR="2119613" stAng="1514691" swAng="3965182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447CA-E219-4B4C-8A17-6D89AE5DF518}">
      <dsp:nvSpPr>
        <dsp:cNvPr id="0" name=""/>
        <dsp:cNvSpPr/>
      </dsp:nvSpPr>
      <dsp:spPr>
        <a:xfrm>
          <a:off x="3382034" y="4241314"/>
          <a:ext cx="2139658" cy="1282024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সালফার দল</a:t>
          </a:r>
          <a:endParaRPr lang="en-US" sz="4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444617" y="4303897"/>
        <a:ext cx="2014492" cy="1156858"/>
      </dsp:txXfrm>
    </dsp:sp>
    <dsp:sp modelId="{E68BB482-791C-4F37-A3C7-FAEB80E2F110}">
      <dsp:nvSpPr>
        <dsp:cNvPr id="0" name=""/>
        <dsp:cNvSpPr/>
      </dsp:nvSpPr>
      <dsp:spPr>
        <a:xfrm>
          <a:off x="1177862" y="355154"/>
          <a:ext cx="4239227" cy="4239227"/>
        </a:xfrm>
        <a:custGeom>
          <a:avLst/>
          <a:gdLst/>
          <a:ahLst/>
          <a:cxnLst/>
          <a:rect l="0" t="0" r="0" b="0"/>
          <a:pathLst>
            <a:path>
              <a:moveTo>
                <a:pt x="2180997" y="4238338"/>
              </a:moveTo>
              <a:arcTo wR="2119613" hR="2119613" stAng="5300429" swAng="3904242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EF218-CF8C-4196-AB3A-04AFC6EA8487}">
      <dsp:nvSpPr>
        <dsp:cNvPr id="0" name=""/>
        <dsp:cNvSpPr/>
      </dsp:nvSpPr>
      <dsp:spPr>
        <a:xfrm>
          <a:off x="0" y="2120657"/>
          <a:ext cx="2650693" cy="128202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ক্যালসিয়াম দল</a:t>
          </a:r>
          <a:endParaRPr lang="en-US" sz="4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2583" y="2183240"/>
        <a:ext cx="2525527" cy="1156858"/>
      </dsp:txXfrm>
    </dsp:sp>
    <dsp:sp modelId="{9D6EB39E-9BFD-4CF6-8552-D472549B6B51}">
      <dsp:nvSpPr>
        <dsp:cNvPr id="0" name=""/>
        <dsp:cNvSpPr/>
      </dsp:nvSpPr>
      <dsp:spPr>
        <a:xfrm>
          <a:off x="1082275" y="1103861"/>
          <a:ext cx="4239227" cy="4239227"/>
        </a:xfrm>
        <a:custGeom>
          <a:avLst/>
          <a:gdLst/>
          <a:ahLst/>
          <a:cxnLst/>
          <a:rect l="0" t="0" r="0" b="0"/>
          <a:pathLst>
            <a:path>
              <a:moveTo>
                <a:pt x="320041" y="999657"/>
              </a:moveTo>
              <a:arcTo wR="2119613" hR="2119613" stAng="12713754" swAng="3336245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9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15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bn-BD" dirty="0"/>
              <a:t>শিক্ষার্থীর</a:t>
            </a:r>
            <a:r>
              <a:rPr lang="bn-BD" baseline="0" dirty="0"/>
              <a:t> কাছে প্রশ্ন করে উত্তর বের করার চেষ্টা করতে  হবে। যেমন প্রথম ছবি ফসলের কান্ড কেমন ?  পরের ক্লিকের স্লাইডটি  </a:t>
            </a:r>
            <a:r>
              <a:rPr lang="en-US" baseline="0" dirty="0"/>
              <a:t> </a:t>
            </a:r>
            <a:r>
              <a:rPr lang="bn-BD" baseline="0" dirty="0"/>
              <a:t>শিক্ষার্থী দ্বারা চকবোর্ড ব্যবহার করে । বলা হবে তুমি পয়েন্ট গুলো লেখ।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</a:t>
            </a:r>
            <a:r>
              <a:rPr lang="bn-BD" baseline="0" dirty="0"/>
              <a:t> প্রয়োজনে সাহায্য করবেন- চিত্র ক উদ্ভিদের রং কেমন হয়েছে ? চিত্র খ এর দানা কি পুষ্ট হয়েছে, কেন হয়েছে ? চিত্র গ শস্যের ফুল কেমন হয়েছে ? কোন উপাদানের কারনে হয়েছে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76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প্রথম ছবির মূল কেমন</a:t>
            </a:r>
            <a:r>
              <a:rPr lang="bn-BD" baseline="0" dirty="0"/>
              <a:t> ? পরের ছবি ফলন কেমন হয়েছে ? কোষকে কে শক্তি প্রদান করে ? কোন উপাদান ডালের ফলন  বাড়ায় ? পরের ছবির গাছ গুলোর কান্ড কেমন ?  পরের ছবিটি কিসের ? এভাবে প্রশ্ন করে উত্তর করার সুযোগ দিয়ে শিক্ষক সহায্য করবেন এবং কোন এক শিক্ষার্থী দিয়ে বোর্ডে লেখাবেন।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15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বাদাম ও</a:t>
            </a:r>
            <a:r>
              <a:rPr lang="bn-BD" baseline="0" dirty="0"/>
              <a:t> আলুতে কোন খাদ্য উপাদান পাওয়া যায় ? পরের চিত্রটিতে কি বোঝানো হয়েছে ? এভাবে প্রশ্ন করে উত্তর বের করতে হবে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প্রথম ছবিতে কি চাষ হচ্ছে</a:t>
            </a:r>
            <a:r>
              <a:rPr lang="bn-BD" baseline="0" dirty="0"/>
              <a:t> ? ঐ ফসল দিয়ে কি তৈরি হয় ? এর উৎপাদন কোন পুষ্টি উপাদান করে ? শিম জাতীয় গাছের শিকড়ের সাথে যে বড় বড় গুটি দেখা যায় এদেরকে কি বলে ? এগুলো উৎপাদনে কোন উপাদান কাজ করে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1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ছবি প্রদর্শন</a:t>
            </a:r>
            <a:r>
              <a:rPr lang="bn-BD" baseline="0" dirty="0"/>
              <a:t> করে শিক্ষার্থীর মাঝে প্রশ্ন ছুড়ে দিয়ে উত্তর বের করার চেষ্টা করতে হবে। প্রয়োজনে  শিক্ষক সহযোগীতা করবেন। যে কোন শিক্ষার্থীর দ্বারা রিডিং পড়াবেন বাকীরা শুনবে।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9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 প্রদর্শন</a:t>
            </a:r>
            <a:r>
              <a:rPr lang="bn-BD" baseline="0" dirty="0"/>
              <a:t> করে শিক্ষার্থীর মাঝে প্রশ্ন ছুড়ে দিয়ে উত্তর বের করার চেষ্টা করতে হবে। প্রয়োজনে  শিক্ষক সহযোগীতা করবেন। যে কোন শিক্ষার্থীর দ্বারা রিডিং পড়াবেন বাকীরা শুনবে।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8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মুখো মুখি বসে ঝট পট পূর্বের</a:t>
            </a:r>
            <a:r>
              <a:rPr lang="bn-IN" baseline="0" dirty="0"/>
              <a:t> মত দল তৈরী কর এবং একেক দল একেক টা সমস্যার সমাধান কর।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72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সবল</a:t>
            </a:r>
            <a:r>
              <a:rPr lang="bn-IN" baseline="0" dirty="0"/>
              <a:t> ও দূর্বল শিক্ষার্থী দেখে নাম ধরে প্রশ্ন করা অথবা কে বলতে পাবরে হাত উঠাও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17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1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1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bn-BD" baseline="0" dirty="0"/>
              <a:t>ছবি গুলো লক্ষ্য কর- প্রথম ছবিটির  </a:t>
            </a:r>
            <a:r>
              <a:rPr lang="bn-BD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কৃষকের মন খারপ কেন ?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None/>
            </a:pPr>
            <a:r>
              <a:rPr lang="bn-BD" baseline="0" dirty="0"/>
              <a:t> ছবির ফসলের ফলন ভাল হয় নাই কেন ? পরের ছবির ফলন ভাল হল কেন ? উত্তর আসবে সার দেওয়পার কারণে। তখন আবারও প্রশ্ন আসবে? সারের মাধম্যে উদ্ভিদ আসলে কি গ্রহণ করে? এগুলো কিসের কাজ ? উত্তর আসবে পুষ্টি উপাদানের কাজ।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আজকের আলোচনার বিষয়বস্তু</a:t>
            </a:r>
            <a:endParaRPr lang="en-US" sz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তোমরা</a:t>
            </a:r>
            <a:r>
              <a:rPr lang="bn-BD" baseline="0" dirty="0"/>
              <a:t> কি দেখলে উদ্ভিদ কি গ্রহণ করল ? উত্তর আসলে। আমরা বলব. চলো এবার পুষ্টি উপাদান গুলোর কাজ কি দেখি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7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গমের</a:t>
            </a:r>
            <a:r>
              <a:rPr lang="bn-BD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দানাগুলো কেমন হয়েছে ?  পরের ছবির ঘন সবুজ কেন ? পাতা শাখা ও কান্ড বৃদ্ধি হয়েছে কেন ? পরের ছবির গাছের কুশির সংখ্যা কেমন হয়েছে ? পরের ছবিতে কি প্রক্রিয়া , এই প্রক্রিয়ায় বিপাক ও শ্বসন কাজে কে সাহায্য করে ?  এর পর শিক্ষক সহযোগীতা করবেন।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bn-BD" dirty="0"/>
              <a:t>ছবিগুলো</a:t>
            </a:r>
            <a:r>
              <a:rPr lang="bn-BD" baseline="0" dirty="0"/>
              <a:t> লক্ষ কর এবং ফুল ফোটা ও পাকাতে কোন উপাদান কাজ করে ?  পরের ছবিতে গাছের শিকড় গঠনে কে সাহায্য করে ? ফসলের গুনগত মান কেমন ? </a:t>
            </a:r>
            <a:r>
              <a:rPr lang="bn-BD" baseline="0"/>
              <a:t>এগুলো কোন উপাদানরে কাজ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7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0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69.jpeg"/><Relationship Id="rId4" Type="http://schemas.openxmlformats.org/officeDocument/2006/relationships/diagramData" Target="../diagrams/data2.xml"/><Relationship Id="rId9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0608" y="462171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251021"/>
            <a:ext cx="8305800" cy="5557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7" y="5486400"/>
            <a:ext cx="542368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4042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7"/>
          <a:stretch/>
        </p:blipFill>
        <p:spPr>
          <a:xfrm>
            <a:off x="485596" y="810458"/>
            <a:ext cx="5943600" cy="421665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0" y="5486400"/>
            <a:ext cx="5334000" cy="1200958"/>
            <a:chOff x="0" y="3175208"/>
            <a:chExt cx="1460291" cy="1460291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0" y="3175208"/>
              <a:ext cx="1460291" cy="1460291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213855" y="3389063"/>
              <a:ext cx="1032581" cy="10325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পটাসিয়ামের কাজ </a:t>
              </a:r>
              <a:endParaRPr lang="en-US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67398" y="1015701"/>
            <a:ext cx="1967002" cy="3632499"/>
            <a:chOff x="1368706" y="1217891"/>
            <a:chExt cx="1542485" cy="154248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1368706" y="1217891"/>
              <a:ext cx="1542485" cy="1542485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1594598" y="1443783"/>
              <a:ext cx="1090701" cy="109070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শক্ত ও মজবুত কান্ড গঠন করে </a:t>
              </a:r>
              <a:endParaRPr lang="en-US" sz="4000" kern="1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6" y="849083"/>
            <a:ext cx="5153204" cy="422920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567398" y="674289"/>
            <a:ext cx="2216954" cy="4352826"/>
            <a:chOff x="1664298" y="1653581"/>
            <a:chExt cx="1432973" cy="143297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/>
            <p:cNvSpPr/>
            <p:nvPr/>
          </p:nvSpPr>
          <p:spPr>
            <a:xfrm>
              <a:off x="1664298" y="1653581"/>
              <a:ext cx="1432973" cy="14329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1874152" y="1863435"/>
              <a:ext cx="1013265" cy="101326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শস্যের দানা পুষ্ট করে</a:t>
              </a:r>
              <a:endParaRPr lang="en-US" sz="4000" kern="12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4" y="1143292"/>
            <a:ext cx="6034432" cy="31872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699899" y="966270"/>
            <a:ext cx="1986901" cy="3758130"/>
            <a:chOff x="1404068" y="3199916"/>
            <a:chExt cx="1756848" cy="15002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1404068" y="3199916"/>
              <a:ext cx="1756848" cy="150027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1661352" y="3419626"/>
              <a:ext cx="1242280" cy="106085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শিকড় বৃদ্ধি করে</a:t>
              </a:r>
              <a:endParaRPr lang="en-US" sz="4000" kern="1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763" y="1292993"/>
            <a:ext cx="6003175" cy="3077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Group 25"/>
          <p:cNvGrpSpPr/>
          <p:nvPr/>
        </p:nvGrpSpPr>
        <p:grpSpPr>
          <a:xfrm>
            <a:off x="6477000" y="762000"/>
            <a:ext cx="2355155" cy="4185700"/>
            <a:chOff x="4243436" y="-82500"/>
            <a:chExt cx="2269457" cy="2269457"/>
          </a:xfrm>
          <a:scene3d>
            <a:camera prst="orthographicFront"/>
            <a:lightRig rig="flat" dir="t"/>
          </a:scene3d>
        </p:grpSpPr>
        <p:sp>
          <p:nvSpPr>
            <p:cNvPr id="27" name="Oval 26"/>
            <p:cNvSpPr/>
            <p:nvPr/>
          </p:nvSpPr>
          <p:spPr>
            <a:xfrm>
              <a:off x="4243436" y="-82500"/>
              <a:ext cx="2269457" cy="2269457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575789" y="249854"/>
              <a:ext cx="1604749" cy="1604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spc="-1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পাতা, কান্ড ও ফলের বৃদ্ধি সমুন্নত রাখে</a:t>
              </a:r>
              <a:endParaRPr lang="en-US" sz="4000" kern="1200" spc="-1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1" y="657971"/>
            <a:ext cx="5853637" cy="4385462"/>
          </a:xfrm>
          <a:prstGeom prst="rect">
            <a:avLst/>
          </a:prstGeom>
        </p:spPr>
      </p:pic>
      <p:sp>
        <p:nvSpPr>
          <p:cNvPr id="36" name="Oval 4"/>
          <p:cNvSpPr/>
          <p:nvPr/>
        </p:nvSpPr>
        <p:spPr>
          <a:xfrm>
            <a:off x="6747049" y="1219200"/>
            <a:ext cx="1787351" cy="33152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prstTxWarp prst="textPlain">
              <a:avLst/>
            </a:prstTxWarp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রোগ প্রতিরোধ ক্ষমতা বাড়ায়</a:t>
            </a: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3" y="657970"/>
            <a:ext cx="6284306" cy="4420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124200" y="152400"/>
            <a:ext cx="2362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2209800" cy="762000"/>
          </a:xfrm>
        </p:spPr>
        <p:txBody>
          <a:bodyPr>
            <a:noAutofit/>
          </a:bodyPr>
          <a:lstStyle/>
          <a:p>
            <a:r>
              <a:rPr lang="bn-IN" sz="4000" dirty="0">
                <a:solidFill>
                  <a:schemeClr val="accent2">
                    <a:lumMod val="50000"/>
                  </a:schemeClr>
                </a:solidFill>
                <a:latin typeface="SolaimanLipi" pitchFamily="66" charset="0"/>
                <a:cs typeface="SolaimanLipi" pitchFamily="66" charset="0"/>
              </a:rPr>
              <a:t>একক কাজ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0480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92" y="1389230"/>
            <a:ext cx="3835908" cy="1658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6" y="1140109"/>
            <a:ext cx="1435608" cy="21517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320047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 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892" y="330708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 খ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8004" y="38494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চিত্র- গ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543961"/>
            <a:ext cx="69342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ক, খ ও গ ফসল কেমন হয়েছে ? </a:t>
            </a:r>
          </a:p>
          <a:p>
            <a:pPr algn="ctr"/>
            <a:r>
              <a:rPr lang="bn-BD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উপাদানের কারনে হয়েছে ?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5"/>
          <a:stretch/>
        </p:blipFill>
        <p:spPr>
          <a:xfrm>
            <a:off x="0" y="446814"/>
            <a:ext cx="6141560" cy="511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46901"/>
            <a:ext cx="6420937" cy="481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27851"/>
            <a:ext cx="4834749" cy="4834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704544"/>
            <a:ext cx="4439736" cy="477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Diagram group"/>
          <p:cNvGrpSpPr/>
          <p:nvPr/>
        </p:nvGrpSpPr>
        <p:grpSpPr>
          <a:xfrm>
            <a:off x="1200150" y="5867400"/>
            <a:ext cx="6248400" cy="667511"/>
            <a:chOff x="0" y="0"/>
            <a:chExt cx="6248400" cy="9601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6248400" cy="960120"/>
              <a:chOff x="0" y="0"/>
              <a:chExt cx="6248400" cy="96012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248400" cy="96012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hemeClr val="accent5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0" y="0"/>
                <a:ext cx="6248400" cy="960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0" tIns="152400" rIns="152400" bIns="152400" numCol="1" spcCol="1270" anchor="ctr" anchorCtr="0">
                <a:prstTxWarp prst="textPlain">
                  <a:avLst/>
                </a:prstTxWarp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kern="120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ক্যালসিয়ামের কাজ</a:t>
                </a:r>
                <a:endParaRPr lang="en-US" sz="4000" b="1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3" name="Diagram group"/>
          <p:cNvGrpSpPr/>
          <p:nvPr/>
        </p:nvGrpSpPr>
        <p:grpSpPr>
          <a:xfrm>
            <a:off x="6724650" y="1371600"/>
            <a:ext cx="1809750" cy="3352800"/>
            <a:chOff x="0" y="0"/>
            <a:chExt cx="6248400" cy="96012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6248400" cy="960120"/>
              <a:chOff x="0" y="0"/>
              <a:chExt cx="6248400" cy="96012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6248400" cy="96012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hemeClr val="accent5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0" y="0"/>
                <a:ext cx="6248400" cy="960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prstTxWarp prst="textPlain">
                  <a:avLst/>
                </a:prstTxWarp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kern="1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মূল গঠন ও বৃদ্ধিতে সাহায্য করে</a:t>
                </a:r>
                <a:endParaRPr lang="en-US" sz="4000" kern="12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862189" y="1143000"/>
            <a:ext cx="1534671" cy="3810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কোষকে শক্তি প্রদান করে</a:t>
            </a:r>
            <a:endParaRPr lang="en-US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1800" y="1727434"/>
            <a:ext cx="1943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 ফসলের ফলন বাড়ায়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Diagram group"/>
          <p:cNvGrpSpPr/>
          <p:nvPr/>
        </p:nvGrpSpPr>
        <p:grpSpPr>
          <a:xfrm>
            <a:off x="6573336" y="973074"/>
            <a:ext cx="2151564" cy="4132326"/>
            <a:chOff x="0" y="960120"/>
            <a:chExt cx="6248400" cy="201625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2" name="Group 21"/>
            <p:cNvGrpSpPr/>
            <p:nvPr/>
          </p:nvGrpSpPr>
          <p:grpSpPr>
            <a:xfrm>
              <a:off x="0" y="960120"/>
              <a:ext cx="6248400" cy="2016252"/>
              <a:chOff x="0" y="960120"/>
              <a:chExt cx="6248400" cy="2016252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3" name="Rectangle 22"/>
              <p:cNvSpPr/>
              <p:nvPr/>
            </p:nvSpPr>
            <p:spPr>
              <a:xfrm>
                <a:off x="0" y="960120"/>
                <a:ext cx="6248400" cy="2016252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24" name="Rectangle 23"/>
              <p:cNvSpPr/>
              <p:nvPr/>
            </p:nvSpPr>
            <p:spPr>
              <a:xfrm>
                <a:off x="0" y="960120"/>
                <a:ext cx="6248400" cy="201625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0" tIns="76200" rIns="76200" bIns="76200" numCol="1" spcCol="1270" anchor="ctr" anchorCtr="0">
                <a:prstTxWarp prst="textPlain">
                  <a:avLst/>
                </a:prstTxWarp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kern="1200" dirty="0"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ফল জাতীয় শস্যের কান্ড শক্ত করে</a:t>
                </a:r>
                <a:endParaRPr lang="en-US" sz="4000" kern="1200" dirty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93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21272"/>
            <a:ext cx="2895600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27624"/>
            <a:ext cx="5236926" cy="3393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514351" y="1816566"/>
            <a:ext cx="5255976" cy="2023913"/>
            <a:chOff x="-4648200" y="1554479"/>
            <a:chExt cx="5682537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48200" y="1554479"/>
              <a:ext cx="3048000" cy="228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61464" y="1593627"/>
              <a:ext cx="2995801" cy="22468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Diagram group"/>
          <p:cNvGrpSpPr/>
          <p:nvPr/>
        </p:nvGrpSpPr>
        <p:grpSpPr>
          <a:xfrm>
            <a:off x="5943600" y="1752600"/>
            <a:ext cx="2971800" cy="2087879"/>
            <a:chOff x="2400297" y="508003"/>
            <a:chExt cx="1523998" cy="816864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0" name="Group 9"/>
            <p:cNvGrpSpPr/>
            <p:nvPr/>
          </p:nvGrpSpPr>
          <p:grpSpPr>
            <a:xfrm>
              <a:off x="2400297" y="508003"/>
              <a:ext cx="1523998" cy="816864"/>
              <a:chOff x="2400297" y="508003"/>
              <a:chExt cx="1523998" cy="816864"/>
            </a:xfrm>
            <a:grpFill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2400297" y="508003"/>
                <a:ext cx="1523998" cy="81686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rgbClr r="0" g="0" b="0"/>
              </a:lnRef>
              <a:fillRef idx="1">
                <a:schemeClr val="accent5">
                  <a:hueOff val="-2483469"/>
                  <a:satOff val="9953"/>
                  <a:lumOff val="2157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2440173" y="547879"/>
                <a:ext cx="1444246" cy="737112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0" tIns="50800" rIns="50800" bIns="508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kern="1200" dirty="0">
                    <a:solidFill>
                      <a:schemeClr val="tx1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সালোকসংশ্লেষণে সহায়তা করে</a:t>
                </a:r>
                <a:endParaRPr lang="en-US" sz="4000" kern="1200" dirty="0">
                  <a:solidFill>
                    <a:schemeClr val="tx1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3" name="Diagram group"/>
          <p:cNvGrpSpPr/>
          <p:nvPr/>
        </p:nvGrpSpPr>
        <p:grpSpPr>
          <a:xfrm>
            <a:off x="2819400" y="5760721"/>
            <a:ext cx="4000499" cy="716280"/>
            <a:chOff x="2550584" y="1890712"/>
            <a:chExt cx="1524000" cy="12192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4" name="Group 13"/>
            <p:cNvGrpSpPr/>
            <p:nvPr/>
          </p:nvGrpSpPr>
          <p:grpSpPr>
            <a:xfrm>
              <a:off x="2550584" y="1890712"/>
              <a:ext cx="1524000" cy="1219200"/>
              <a:chOff x="2550584" y="1890712"/>
              <a:chExt cx="1524000" cy="1219200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2550584" y="1890712"/>
                <a:ext cx="1524000" cy="1219200"/>
              </a:xfrm>
              <a:prstGeom prst="round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rgbClr r="0" g="0" b="0"/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/>
              <p:nvPr/>
            </p:nvSpPr>
            <p:spPr>
              <a:xfrm>
                <a:off x="2610100" y="1950228"/>
                <a:ext cx="1404968" cy="110016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0" tIns="50800" rIns="50800" bIns="50800" numCol="1" spcCol="1270" anchor="ctr" anchorCtr="0">
                <a:prstTxWarp prst="textPlain">
                  <a:avLst/>
                </a:prstTxWarp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kern="1200" dirty="0">
                    <a:solidFill>
                      <a:schemeClr val="accent6">
                        <a:lumMod val="75000"/>
                      </a:schemeClr>
                    </a:solidFill>
                    <a:effectLst>
                      <a:glow rad="101600">
                        <a:schemeClr val="accent4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ম্যাগনেসিয়ামের কাজ</a:t>
                </a:r>
                <a:endParaRPr lang="en-US" sz="4000" b="1" kern="1200" dirty="0"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5975263" y="1853525"/>
            <a:ext cx="2908474" cy="2044104"/>
            <a:chOff x="2245624" y="453899"/>
            <a:chExt cx="2159347" cy="816864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8" name="Group 17"/>
            <p:cNvGrpSpPr/>
            <p:nvPr/>
          </p:nvGrpSpPr>
          <p:grpSpPr>
            <a:xfrm>
              <a:off x="2245624" y="453899"/>
              <a:ext cx="2159347" cy="816864"/>
              <a:chOff x="2245624" y="453899"/>
              <a:chExt cx="2159347" cy="816864"/>
            </a:xfrm>
            <a:grpFill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2245624" y="453899"/>
                <a:ext cx="2159347" cy="81686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rgbClr r="0" g="0" b="0"/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0" name="Rounded Rectangle 4"/>
              <p:cNvSpPr/>
              <p:nvPr/>
            </p:nvSpPr>
            <p:spPr>
              <a:xfrm>
                <a:off x="2285500" y="493775"/>
                <a:ext cx="2079595" cy="737112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0" tIns="50800" rIns="50800" bIns="508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সবুজ রং রক্ষায় সহায়তা করে</a:t>
                </a:r>
                <a:endParaRPr lang="en-US" sz="40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5943600" y="1740444"/>
            <a:ext cx="2971800" cy="2357120"/>
            <a:chOff x="2536188" y="1191485"/>
            <a:chExt cx="3838811" cy="1361440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22" name="Group 21"/>
            <p:cNvGrpSpPr/>
            <p:nvPr/>
          </p:nvGrpSpPr>
          <p:grpSpPr>
            <a:xfrm>
              <a:off x="2536188" y="1191485"/>
              <a:ext cx="3838811" cy="1361440"/>
              <a:chOff x="2536188" y="1191485"/>
              <a:chExt cx="3838811" cy="1361440"/>
            </a:xfrm>
            <a:grpFill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3" name="Rounded Rectangle 22"/>
              <p:cNvSpPr/>
              <p:nvPr/>
            </p:nvSpPr>
            <p:spPr>
              <a:xfrm>
                <a:off x="2536188" y="1191485"/>
                <a:ext cx="3838811" cy="1361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rgbClr r="0" g="0" b="0"/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4" name="Rounded Rectangle 4"/>
              <p:cNvSpPr/>
              <p:nvPr/>
            </p:nvSpPr>
            <p:spPr>
              <a:xfrm>
                <a:off x="2602648" y="1257945"/>
                <a:ext cx="3705891" cy="1228520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0" tIns="50800" rIns="50800" bIns="508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চর্বি ও শর্করা জাতীয় খাদ্য তৈরিতে সাহায্য করে</a:t>
                </a:r>
                <a:endParaRPr lang="en-US" sz="40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5" name="Diagram group"/>
          <p:cNvGrpSpPr/>
          <p:nvPr/>
        </p:nvGrpSpPr>
        <p:grpSpPr>
          <a:xfrm>
            <a:off x="5889959" y="1755684"/>
            <a:ext cx="3072635" cy="2341880"/>
            <a:chOff x="1244600" y="0"/>
            <a:chExt cx="4064000" cy="4064000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26" name="Group 25"/>
            <p:cNvGrpSpPr/>
            <p:nvPr/>
          </p:nvGrpSpPr>
          <p:grpSpPr>
            <a:xfrm>
              <a:off x="1244600" y="0"/>
              <a:ext cx="4064000" cy="4064000"/>
              <a:chOff x="1244600" y="0"/>
              <a:chExt cx="4064000" cy="4064000"/>
            </a:xfrm>
            <a:grpFill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7" name="Rounded Rectangle 26"/>
              <p:cNvSpPr/>
              <p:nvPr/>
            </p:nvSpPr>
            <p:spPr>
              <a:xfrm>
                <a:off x="1244600" y="0"/>
                <a:ext cx="4064000" cy="40640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rgbClr r="0" g="0" b="0"/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8" name="Rounded Rectangle 4"/>
              <p:cNvSpPr/>
              <p:nvPr/>
            </p:nvSpPr>
            <p:spPr>
              <a:xfrm>
                <a:off x="1442988" y="198388"/>
                <a:ext cx="3667224" cy="366722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800" tIns="50800" rIns="50800" bIns="508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kern="1200" dirty="0">
                    <a:solidFill>
                      <a:schemeClr val="tx1"/>
                    </a:solidFill>
                    <a:effectLst>
                      <a:glow rad="101600">
                        <a:schemeClr val="accent3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ফসফরাস শোষণে সাহায্য  করে</a:t>
                </a:r>
                <a:endParaRPr lang="en-US" sz="4000" kern="1200" dirty="0">
                  <a:solidFill>
                    <a:schemeClr val="tx1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620" y="228600"/>
            <a:ext cx="5271466" cy="551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7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764" y="793263"/>
            <a:ext cx="4431234" cy="426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532081" y="560190"/>
            <a:ext cx="4803237" cy="5253870"/>
            <a:chOff x="530764" y="347296"/>
            <a:chExt cx="4803237" cy="525387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64" y="347296"/>
              <a:ext cx="4803236" cy="2472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3401" y="2595542"/>
              <a:ext cx="4800600" cy="30056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3368968" y="5739984"/>
            <a:ext cx="2514600" cy="793749"/>
            <a:chOff x="1893570" y="1190624"/>
            <a:chExt cx="1623060" cy="793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1893570" y="1190624"/>
              <a:ext cx="1623060" cy="793749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932318" y="1229372"/>
              <a:ext cx="1545564" cy="716253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0" kern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গন্ধক (সালফার)</a:t>
              </a:r>
              <a:endParaRPr lang="en-US" sz="3200" b="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08836" y="1674418"/>
            <a:ext cx="2133600" cy="2502773"/>
            <a:chOff x="1893570" y="1190624"/>
            <a:chExt cx="1623060" cy="793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Rounded Rectangle 19"/>
            <p:cNvSpPr/>
            <p:nvPr/>
          </p:nvSpPr>
          <p:spPr>
            <a:xfrm>
              <a:off x="1893570" y="1190624"/>
              <a:ext cx="1623060" cy="793749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932318" y="1229372"/>
              <a:ext cx="1545564" cy="716253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0" kern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তেল জাতীয় ফসল উৎপাদন বৃদ্ধি করে</a:t>
              </a:r>
              <a:endParaRPr lang="en-US" sz="4000" b="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83568" y="1273006"/>
            <a:ext cx="2564130" cy="3500991"/>
            <a:chOff x="1893570" y="1190624"/>
            <a:chExt cx="1623060" cy="793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1893570" y="1190624"/>
              <a:ext cx="1623060" cy="793749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1932318" y="1229372"/>
              <a:ext cx="1545564" cy="716253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0" kern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শিম জাতীয় ফসলের মূলে নাইট্রোজেন গুটি (নডিউল) উৎপাদনে সাহায্য করে</a:t>
              </a:r>
              <a:endParaRPr lang="en-US" sz="4000" b="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6" y="1367038"/>
            <a:ext cx="4551143" cy="311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" name="Group 27"/>
          <p:cNvGrpSpPr/>
          <p:nvPr/>
        </p:nvGrpSpPr>
        <p:grpSpPr>
          <a:xfrm>
            <a:off x="5729604" y="1039855"/>
            <a:ext cx="2880996" cy="4018491"/>
            <a:chOff x="1893570" y="1190624"/>
            <a:chExt cx="1623060" cy="793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1893570" y="1190624"/>
              <a:ext cx="1623060" cy="793749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932318" y="1229372"/>
              <a:ext cx="1545564" cy="716253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0" kern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গাছের দৈহিক বৃদ্ধিতে সহায়তা করে</a:t>
              </a:r>
              <a:endParaRPr lang="en-US" sz="4000" b="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742950"/>
            <a:ext cx="4849368" cy="4743450"/>
            <a:chOff x="7664168" y="2740162"/>
            <a:chExt cx="5340939" cy="286968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168" y="2743200"/>
              <a:ext cx="3816939" cy="28590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"/>
            <a:stretch/>
          </p:blipFill>
          <p:spPr>
            <a:xfrm>
              <a:off x="9957107" y="2740162"/>
              <a:ext cx="3048000" cy="28696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1" name="Group 30"/>
          <p:cNvGrpSpPr/>
          <p:nvPr/>
        </p:nvGrpSpPr>
        <p:grpSpPr>
          <a:xfrm>
            <a:off x="5729603" y="897644"/>
            <a:ext cx="2812217" cy="4283956"/>
            <a:chOff x="1893570" y="1190624"/>
            <a:chExt cx="1623060" cy="793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2" name="Rounded Rectangle 31"/>
            <p:cNvSpPr/>
            <p:nvPr/>
          </p:nvSpPr>
          <p:spPr>
            <a:xfrm>
              <a:off x="1893570" y="1190624"/>
              <a:ext cx="1623060" cy="793749"/>
            </a:xfrm>
            <a:prstGeom prst="roundRect">
              <a:avLst/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1932318" y="1229372"/>
              <a:ext cx="1545564" cy="716253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0" kern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শিকড় বৃদ্ধি ও বীজ উৎপাদনে সহায়তা করে</a:t>
              </a:r>
              <a:endParaRPr lang="en-US" sz="4000" b="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07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58914"/>
            <a:ext cx="2438400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u="sng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2133600"/>
            <a:ext cx="8305800" cy="304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জীবনে পটাসিয়াম ও ফসফরাসের প্রয়োজন কেন 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87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6507091"/>
              </p:ext>
            </p:extLst>
          </p:nvPr>
        </p:nvGraphicFramePr>
        <p:xfrm>
          <a:off x="838200" y="457200"/>
          <a:ext cx="800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88" y="457200"/>
            <a:ext cx="2114242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20" y="3663549"/>
            <a:ext cx="2392680" cy="165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7" y="3344358"/>
            <a:ext cx="2587770" cy="168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34" y="5223164"/>
            <a:ext cx="2951018" cy="155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2578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27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08553" y="589086"/>
            <a:ext cx="2667000" cy="5064656"/>
            <a:chOff x="381000" y="732742"/>
            <a:chExt cx="1772412" cy="39078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000" y="2218952"/>
              <a:ext cx="1524000" cy="24216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12" y="732742"/>
              <a:ext cx="1714500" cy="1714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553" y="589086"/>
            <a:ext cx="3675874" cy="484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1066800" y="5653742"/>
            <a:ext cx="6817304" cy="980946"/>
            <a:chOff x="2934393" y="1611010"/>
            <a:chExt cx="1943555" cy="1149250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2934393" y="1611010"/>
              <a:ext cx="1943555" cy="114925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219020" y="1779314"/>
              <a:ext cx="1374301" cy="8126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>
                  <a:solidFill>
                    <a:schemeClr val="tx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লৌহ বা আয়রন এর কাজ</a:t>
              </a:r>
              <a:endParaRPr lang="en-US" sz="4000" b="1" kern="12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26278" y="990600"/>
            <a:ext cx="2669972" cy="3429000"/>
            <a:chOff x="5252209" y="814003"/>
            <a:chExt cx="2049815" cy="1149250"/>
          </a:xfrm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5252209" y="814003"/>
              <a:ext cx="2049815" cy="114925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2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5552397" y="982307"/>
              <a:ext cx="1449439" cy="8126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বীজ উৎপাদনে সহায়তা করে</a:t>
              </a:r>
              <a:endParaRPr lang="en-US" sz="4000" kern="12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10200" y="1153219"/>
            <a:ext cx="2664563" cy="3103762"/>
            <a:chOff x="361448" y="852887"/>
            <a:chExt cx="2258944" cy="1149250"/>
          </a:xfrm>
          <a:scene3d>
            <a:camera prst="orthographicFront"/>
            <a:lightRig rig="flat" dir="t"/>
          </a:scene3d>
        </p:grpSpPr>
        <p:sp>
          <p:nvSpPr>
            <p:cNvPr id="20" name="Oval 19"/>
            <p:cNvSpPr/>
            <p:nvPr/>
          </p:nvSpPr>
          <p:spPr>
            <a:xfrm>
              <a:off x="361448" y="852887"/>
              <a:ext cx="2258944" cy="114925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692263" y="1021191"/>
              <a:ext cx="1597314" cy="8126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শিকড় বৃদ্ধিতে সহায়তা করে</a:t>
              </a:r>
              <a:endParaRPr lang="en-US" sz="4000" kern="1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6278" y="747951"/>
            <a:ext cx="2879522" cy="4126360"/>
            <a:chOff x="2582215" y="2116"/>
            <a:chExt cx="2483933" cy="1149250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2582215" y="2116"/>
              <a:ext cx="2483933" cy="114925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2945979" y="170420"/>
              <a:ext cx="1756405" cy="8126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উদ্ভিদের সবুজ কণা গঠন করে</a:t>
              </a:r>
              <a:endParaRPr lang="en-US" sz="4000" kern="12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1" y="1492766"/>
            <a:ext cx="4652049" cy="283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Group 24"/>
          <p:cNvGrpSpPr/>
          <p:nvPr/>
        </p:nvGrpSpPr>
        <p:grpSpPr>
          <a:xfrm>
            <a:off x="304800" y="685039"/>
            <a:ext cx="5257800" cy="4744535"/>
            <a:chOff x="9601200" y="4332680"/>
            <a:chExt cx="3124200" cy="20200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01200" y="4386079"/>
              <a:ext cx="1818376" cy="19666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7235" y="4332680"/>
              <a:ext cx="1528165" cy="11461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3095" y="5324580"/>
              <a:ext cx="1370880" cy="10281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6" name="Group 25"/>
          <p:cNvGrpSpPr/>
          <p:nvPr/>
        </p:nvGrpSpPr>
        <p:grpSpPr>
          <a:xfrm>
            <a:off x="5410200" y="666751"/>
            <a:ext cx="3130700" cy="4460036"/>
            <a:chOff x="2936097" y="2995786"/>
            <a:chExt cx="2614784" cy="1068213"/>
          </a:xfrm>
          <a:scene3d>
            <a:camera prst="orthographicFront"/>
            <a:lightRig rig="flat" dir="t"/>
          </a:scene3d>
        </p:grpSpPr>
        <p:sp>
          <p:nvSpPr>
            <p:cNvPr id="27" name="Oval 26"/>
            <p:cNvSpPr/>
            <p:nvPr/>
          </p:nvSpPr>
          <p:spPr>
            <a:xfrm>
              <a:off x="2936097" y="2995786"/>
              <a:ext cx="2614784" cy="106821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319023" y="3152222"/>
              <a:ext cx="1848932" cy="755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prstTxWarp prst="textPlain">
                <a:avLst/>
              </a:prstTxWarp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>
                  <a:solidFill>
                    <a:sysClr val="windowText" lastClr="00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বাঁধাকপি, শালগম, মুলা ইত্যাদির ফলন বৃদ্ধি করে</a:t>
              </a:r>
              <a:endParaRPr lang="en-US" sz="4000" kern="1200" dirty="0"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069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540"/>
            <a:ext cx="1219200" cy="123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2209800" cy="533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দলীয় কাজ</a:t>
            </a:r>
            <a:endParaRPr lang="en-US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55634530"/>
              </p:ext>
            </p:extLst>
          </p:nvPr>
        </p:nvGraphicFramePr>
        <p:xfrm>
          <a:off x="228600" y="1106061"/>
          <a:ext cx="8686800" cy="552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24384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প্রতেক দল তোমাদের পুষ্টি উপাদানের কাজ ও তাদেরকে যে যে সারে পাওয়া যায় তার একটি তালিকা তৈরি কর।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37934"/>
            <a:ext cx="2057400" cy="142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458712"/>
            <a:ext cx="1737360" cy="1684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787" y="5549561"/>
            <a:ext cx="1635225" cy="118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1934118"/>
            <a:ext cx="2090215" cy="131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27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50520"/>
            <a:ext cx="2743200" cy="792480"/>
          </a:xfr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olaimanLipi" pitchFamily="66" charset="0"/>
                <a:cs typeface="SolaimanLipi" pitchFamily="66" charset="0"/>
              </a:rPr>
              <a:t>পাঠ মূল্যায়ন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447800"/>
            <a:ext cx="8229600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 কোন রাসায়নিক সারে বেশি পরিমানে পাওয়া যায় ?</a:t>
            </a:r>
            <a:endParaRPr lang="en-US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438400"/>
            <a:ext cx="8229600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জিপসামের ২টি কাজ কি কি ?</a:t>
            </a:r>
            <a:endParaRPr lang="en-US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3505200"/>
            <a:ext cx="8229600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ম্যাগনেসিয়াম উদ্ভিদের কি কি কাজ করে?</a:t>
            </a:r>
            <a:endParaRPr lang="en-US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208" y="4572000"/>
            <a:ext cx="8229600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উদ্ভদের কোন পুষ্টি উপাদান সালোকসংশ্লেষণে সহায়তা করে ?</a:t>
            </a:r>
            <a:endParaRPr lang="en-US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3208" y="5638800"/>
            <a:ext cx="8229600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উদ্ভদের কোন পুষ্টি উপাদান উদ্ভিদের সবুজ কণা গঠন করে ?</a:t>
            </a:r>
            <a:endParaRPr lang="en-US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30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533400"/>
            <a:ext cx="6400800" cy="22860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sz="9600" b="1" dirty="0">
                <a:ln w="1905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9600" b="1" dirty="0">
                <a:ln w="1905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9600" b="1" dirty="0">
              <a:ln w="1905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581400"/>
            <a:ext cx="55245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50520"/>
            <a:ext cx="2971800" cy="792480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বাড়ীর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40" y="5334000"/>
            <a:ext cx="1318260" cy="15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" y="5363308"/>
            <a:ext cx="1318260" cy="152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85446" y="1828800"/>
            <a:ext cx="7722870" cy="30011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এলাকায় ফসল চাষে কোন কোন কারনে কি সার ব্যবহার করে তা লিপিবদ্ধ কর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39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4267200"/>
            <a:ext cx="7467600" cy="2231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ight"/>
              <a:lightRig rig="sunset" dir="t"/>
            </a:scene3d>
            <a:sp3d extrusionH="57150" prstMaterial="dkEdge">
              <a:bevelT w="38100" h="38100" prst="slope"/>
            </a:sp3d>
          </a:bodyPr>
          <a:lstStyle/>
          <a:p>
            <a:r>
              <a:rPr lang="bn-BD" sz="4000" dirty="0">
                <a:ln w="12700">
                  <a:solidFill>
                    <a:srgbClr val="FF0000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n w="12700">
                <a:solidFill>
                  <a:srgbClr val="FF0000"/>
                </a:solidFill>
              </a:ln>
              <a:blipFill>
                <a:blip r:embed="rId5"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58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3048000" cy="52273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819400"/>
            <a:ext cx="4715256" cy="3505200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>
              <a:spcBef>
                <a:spcPts val="600"/>
              </a:spcBef>
            </a:pPr>
            <a:r>
              <a:rPr lang="en-GB" alt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সর্বলক্ষণা</a:t>
            </a:r>
            <a:r>
              <a:rPr lang="en-US" alt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আলিম</a:t>
            </a:r>
            <a:r>
              <a:rPr lang="en-US" alt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মাদ্রাসা</a:t>
            </a:r>
            <a:endParaRPr lang="bn-IN" alt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-GB" alt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মনোহ</a:t>
            </a:r>
            <a:r>
              <a:rPr lang="en-US" alt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</a:t>
            </a:r>
            <a:r>
              <a:rPr lang="en-GB" alt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দী</a:t>
            </a:r>
            <a:r>
              <a:rPr lang="en-US" alt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alt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নরসিংদী</a:t>
            </a:r>
            <a:r>
              <a:rPr lang="en-US" alt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bn-IN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2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029200" y="2819400"/>
            <a:ext cx="3700370" cy="3505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400" dirty="0">
              <a:solidFill>
                <a:srgbClr val="33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56403" y="616664"/>
            <a:ext cx="2600141" cy="56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998" y="3786190"/>
            <a:ext cx="2441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৭ম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3000373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বিষয়:কৃষিশিক্ষা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4212" y="4697670"/>
            <a:ext cx="266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4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endParaRPr lang="en-US" sz="4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1894" y="5409729"/>
            <a:ext cx="3002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উপকরণ</a:t>
            </a:r>
            <a:endParaRPr lang="en-US" sz="4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91" y="1179434"/>
            <a:ext cx="1813559" cy="1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1052736"/>
            <a:ext cx="1828906" cy="17281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28" y="1447797"/>
            <a:ext cx="4425696" cy="353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8304" y="1447800"/>
            <a:ext cx="4191000" cy="353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5801516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কৃষকের মন খারপ কেন 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85800" y="1600200"/>
            <a:ext cx="7620000" cy="3962400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2667000"/>
            <a:ext cx="6934200" cy="178486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b="1" spc="50" dirty="0">
                <a:ln w="11430">
                  <a:solidFill>
                    <a:schemeClr val="tx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 উপাদান</a:t>
            </a:r>
            <a:r>
              <a:rPr lang="bn-BD" b="1" spc="50" dirty="0">
                <a:ln w="11430">
                  <a:solidFill>
                    <a:schemeClr val="tx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কাজ</a:t>
            </a:r>
            <a:endParaRPr lang="en-US" b="1" spc="50" dirty="0">
              <a:ln w="11430">
                <a:solidFill>
                  <a:schemeClr val="tx2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09600"/>
            <a:ext cx="2438400" cy="685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85800" y="2819400"/>
            <a:ext cx="7924800" cy="9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 উপাদানের নাম বলতে পারবে।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85800" y="4343400"/>
            <a:ext cx="7924800" cy="14478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পুষ্টি উপাদান উদ্ভিদের কোন উপকার করে তা ব্যাখ্যা করতে পারবে।</a:t>
            </a:r>
            <a:endParaRPr lang="en-US" sz="40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শিক্ষার্থীরা.....</a:t>
            </a:r>
            <a:endParaRPr lang="en-US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5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43000"/>
            <a:ext cx="5638800" cy="762000"/>
          </a:xfr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ctr"/>
            <a:r>
              <a:rPr lang="bn-BD" sz="4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sz="40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262223"/>
              </p:ext>
            </p:extLst>
          </p:nvPr>
        </p:nvGraphicFramePr>
        <p:xfrm>
          <a:off x="2514600" y="2438400"/>
          <a:ext cx="3430372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4" imgW="914400" imgH="792360" progId="Package">
                  <p:embed/>
                </p:oleObj>
              </mc:Choice>
              <mc:Fallback>
                <p:oleObj name="Packager Shell Object" showAsIcon="1" r:id="rId4" imgW="914400" imgH="792360" progId="Package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38400"/>
                        <a:ext cx="3430372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49944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2025"/>
            <a:ext cx="6324600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66923"/>
            <a:ext cx="6220114" cy="467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781800" y="1394758"/>
            <a:ext cx="1905000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দানাজাতীয় খাদ্যের দানার গুনগত মান বৃদ্ধি করে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5943600"/>
            <a:ext cx="38862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u="sng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 এর কাজ</a:t>
            </a:r>
            <a:endParaRPr lang="en-US" sz="4000" u="sng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1413807"/>
            <a:ext cx="1828800" cy="3151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lvl="0"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 ঘন সবুজ 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066800"/>
            <a:ext cx="6420438" cy="442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868734" y="838200"/>
            <a:ext cx="1970466" cy="486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lvl="0" algn="ctr"/>
            <a:r>
              <a:rPr lang="bn-IN"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পাতা, শাখা ও কান্ড বৃদ্ধি করে</a:t>
            </a:r>
            <a:r>
              <a:rPr lang="en-US"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99" y="1203174"/>
            <a:ext cx="4787883" cy="405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781800" y="838200"/>
            <a:ext cx="2057400" cy="48672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lvl="0"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কুশির সংখ্যা বাড়ায়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3135"/>
            <a:ext cx="3481243" cy="52218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57800" y="838200"/>
            <a:ext cx="3581400" cy="487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lvl="0"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সালোক সংশ্লেষন, বিপাক ও শ্বসন কাজে সাহায্য করে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3400" y="406597"/>
            <a:ext cx="4038600" cy="1905000"/>
            <a:chOff x="5532954" y="3354329"/>
            <a:chExt cx="3306246" cy="15034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32954" y="3448797"/>
              <a:ext cx="2134922" cy="10683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81800" y="3354329"/>
              <a:ext cx="2057400" cy="15034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609600" y="3559324"/>
            <a:ext cx="2032187" cy="2875764"/>
            <a:chOff x="191457" y="2819400"/>
            <a:chExt cx="2401023" cy="35402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8600" y="2819400"/>
              <a:ext cx="2363880" cy="18676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3" name="Group 12"/>
            <p:cNvGrpSpPr/>
            <p:nvPr/>
          </p:nvGrpSpPr>
          <p:grpSpPr>
            <a:xfrm>
              <a:off x="191457" y="4382246"/>
              <a:ext cx="2401023" cy="1977390"/>
              <a:chOff x="6600415" y="4517128"/>
              <a:chExt cx="2401023" cy="197739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781800" y="4517128"/>
                <a:ext cx="2219638" cy="197739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0415" y="5105400"/>
                <a:ext cx="737673" cy="1105646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609600" y="1879994"/>
            <a:ext cx="3712303" cy="1869591"/>
            <a:chOff x="609600" y="2473809"/>
            <a:chExt cx="3712303" cy="18695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537" y="2610183"/>
              <a:ext cx="2361366" cy="163546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473809"/>
              <a:ext cx="1402193" cy="18695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7" name="Diagram group"/>
          <p:cNvGrpSpPr/>
          <p:nvPr/>
        </p:nvGrpSpPr>
        <p:grpSpPr>
          <a:xfrm>
            <a:off x="2133600" y="5483155"/>
            <a:ext cx="4876801" cy="1339396"/>
            <a:chOff x="2850775" y="1984900"/>
            <a:chExt cx="2271801" cy="15692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8" name="Group 17"/>
            <p:cNvGrpSpPr/>
            <p:nvPr/>
          </p:nvGrpSpPr>
          <p:grpSpPr>
            <a:xfrm>
              <a:off x="2850775" y="1984900"/>
              <a:ext cx="2271801" cy="1569200"/>
              <a:chOff x="2850775" y="1984900"/>
              <a:chExt cx="2271801" cy="1569200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9" name="Oval 18"/>
              <p:cNvSpPr/>
              <p:nvPr/>
            </p:nvSpPr>
            <p:spPr>
              <a:xfrm>
                <a:off x="2850775" y="1984900"/>
                <a:ext cx="2271801" cy="1569200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0" name="Oval 4"/>
              <p:cNvSpPr/>
              <p:nvPr/>
            </p:nvSpPr>
            <p:spPr>
              <a:xfrm>
                <a:off x="3183473" y="2214704"/>
                <a:ext cx="1606405" cy="110959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0" kern="120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ফসফরাসের কাজ</a:t>
                </a:r>
                <a:endParaRPr lang="en-US" sz="4000" b="0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4591050" y="381000"/>
            <a:ext cx="4552950" cy="1447800"/>
            <a:chOff x="0" y="0"/>
            <a:chExt cx="1957987" cy="81840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22" name="Group 21"/>
            <p:cNvGrpSpPr/>
            <p:nvPr/>
          </p:nvGrpSpPr>
          <p:grpSpPr>
            <a:xfrm>
              <a:off x="0" y="0"/>
              <a:ext cx="1957987" cy="818407"/>
              <a:chOff x="0" y="0"/>
              <a:chExt cx="1957987" cy="81840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3" name="Oval 22"/>
              <p:cNvSpPr/>
              <p:nvPr/>
            </p:nvSpPr>
            <p:spPr>
              <a:xfrm>
                <a:off x="0" y="0"/>
                <a:ext cx="1957987" cy="8184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4" name="Oval 4"/>
              <p:cNvSpPr/>
              <p:nvPr/>
            </p:nvSpPr>
            <p:spPr>
              <a:xfrm>
                <a:off x="286741" y="119853"/>
                <a:ext cx="1384505" cy="57870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4000" b="0" kern="1200" spc="-10" baseline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গাছের শিকড় </a:t>
                </a:r>
                <a:r>
                  <a:rPr lang="bn-BD" sz="4000" b="0" kern="1200" spc="-10" baseline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গঠনে সহায্য</a:t>
                </a:r>
                <a:r>
                  <a:rPr lang="bn-IN" sz="4000" b="0" kern="1200" spc="-10" baseline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করে</a:t>
                </a:r>
                <a:r>
                  <a:rPr lang="en-US" sz="4000" b="0" kern="1200" spc="-10" baseline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p:grpSp>
      </p:grpSp>
      <p:grpSp>
        <p:nvGrpSpPr>
          <p:cNvPr id="25" name="Diagram group"/>
          <p:cNvGrpSpPr/>
          <p:nvPr/>
        </p:nvGrpSpPr>
        <p:grpSpPr>
          <a:xfrm>
            <a:off x="4572000" y="2057400"/>
            <a:ext cx="4343399" cy="1692185"/>
            <a:chOff x="3207390" y="2558771"/>
            <a:chExt cx="1929119" cy="1929119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26" name="Group 25"/>
            <p:cNvGrpSpPr/>
            <p:nvPr/>
          </p:nvGrpSpPr>
          <p:grpSpPr>
            <a:xfrm>
              <a:off x="3207390" y="2558771"/>
              <a:ext cx="1929119" cy="1929119"/>
              <a:chOff x="3207390" y="2558771"/>
              <a:chExt cx="1929119" cy="1929119"/>
            </a:xfrm>
            <a:grpFill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7" name="Oval 26"/>
              <p:cNvSpPr/>
              <p:nvPr/>
            </p:nvSpPr>
            <p:spPr>
              <a:xfrm>
                <a:off x="3207390" y="2558771"/>
                <a:ext cx="1929119" cy="192911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8" name="Oval 4"/>
              <p:cNvSpPr/>
              <p:nvPr/>
            </p:nvSpPr>
            <p:spPr>
              <a:xfrm>
                <a:off x="3489903" y="2841284"/>
                <a:ext cx="1364093" cy="136409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4000" b="0" kern="120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ফুল ফোটায় ও ফসল পাকায়</a:t>
                </a:r>
                <a:endParaRPr lang="en-US" sz="4000" b="0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9" name="Diagram group"/>
          <p:cNvGrpSpPr/>
          <p:nvPr/>
        </p:nvGrpSpPr>
        <p:grpSpPr>
          <a:xfrm>
            <a:off x="4296617" y="3844867"/>
            <a:ext cx="4609653" cy="1425252"/>
            <a:chOff x="1857821" y="3621"/>
            <a:chExt cx="4628257" cy="4628257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30" name="Group 29"/>
            <p:cNvGrpSpPr/>
            <p:nvPr/>
          </p:nvGrpSpPr>
          <p:grpSpPr>
            <a:xfrm>
              <a:off x="1857821" y="3621"/>
              <a:ext cx="4628257" cy="4628257"/>
              <a:chOff x="1857821" y="3621"/>
              <a:chExt cx="4628257" cy="4628257"/>
            </a:xfrm>
            <a:grpFill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31" name="Oval 30"/>
              <p:cNvSpPr/>
              <p:nvPr/>
            </p:nvSpPr>
            <p:spPr>
              <a:xfrm>
                <a:off x="1857821" y="3621"/>
                <a:ext cx="4628257" cy="462825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2" name="Oval 4"/>
              <p:cNvSpPr/>
              <p:nvPr/>
            </p:nvSpPr>
            <p:spPr>
              <a:xfrm>
                <a:off x="2535614" y="681414"/>
                <a:ext cx="3272671" cy="327267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0" kern="120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ফসলের গুণগত মান বাড়ায়</a:t>
                </a:r>
                <a:endParaRPr lang="en-US" sz="4000" b="0" kern="1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3954" y="1879994"/>
            <a:ext cx="407458" cy="1869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6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heme/theme1.xml><?xml version="1.0" encoding="utf-8"?>
<a:theme xmlns:a="http://schemas.openxmlformats.org/drawingml/2006/main" name="ProjectStatus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858</Words>
  <Application>Microsoft Office PowerPoint</Application>
  <PresentationFormat>On-screen Show (4:3)</PresentationFormat>
  <Paragraphs>120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Georgia</vt:lpstr>
      <vt:lpstr>NikoshBAN</vt:lpstr>
      <vt:lpstr>SolaimanLipi</vt:lpstr>
      <vt:lpstr>Vrinda</vt:lpstr>
      <vt:lpstr>ProjectStatusReport</vt:lpstr>
      <vt:lpstr>Packager Shell Object</vt:lpstr>
      <vt:lpstr>PowerPoint Presentation</vt:lpstr>
      <vt:lpstr>PowerPoint Presentation</vt:lpstr>
      <vt:lpstr>শিক্ষক পরিচিতি</vt:lpstr>
      <vt:lpstr>PowerPoint Presentation</vt:lpstr>
      <vt:lpstr>PowerPoint Presentation</vt:lpstr>
      <vt:lpstr>শিখনফল</vt:lpstr>
      <vt:lpstr>একটি ভিডিও দেখি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পাঠ মূল্যায়ন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2014-03-10T02:19:03Z</dcterms:created>
  <dcterms:modified xsi:type="dcterms:W3CDTF">2020-07-16T06:57:42Z</dcterms:modified>
</cp:coreProperties>
</file>