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6" r:id="rId4"/>
    <p:sldId id="261" r:id="rId5"/>
    <p:sldId id="262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3" r:id="rId16"/>
    <p:sldId id="274" r:id="rId17"/>
    <p:sldId id="275" r:id="rId18"/>
    <p:sldId id="271" r:id="rId19"/>
    <p:sldId id="25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4A5FEC-AE94-4838-BA0B-14D504E85CC9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7DCFDDAE-A7F5-47B1-ABA2-5A8CF800364C}">
      <dgm:prSet phldrT="[Text]" custT="1"/>
      <dgm:spPr/>
      <dgm:t>
        <a:bodyPr/>
        <a:lstStyle/>
        <a:p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H</a:t>
          </a:r>
          <a:r>
            <a:rPr lang="en-US" sz="3200" dirty="0" smtClean="0">
              <a:latin typeface="Times New Roman"/>
              <a:cs typeface="Times New Roman"/>
            </a:rPr>
            <a:t>─H</a:t>
          </a:r>
          <a:endParaRPr lang="en-US" sz="3200" dirty="0">
            <a:latin typeface="Times New Roman" pitchFamily="18" charset="0"/>
            <a:cs typeface="Times New Roman" pitchFamily="18" charset="0"/>
          </a:endParaRPr>
        </a:p>
      </dgm:t>
    </dgm:pt>
    <dgm:pt modelId="{3603C492-4532-4EA2-9E3A-D7845C96BDD3}" type="parTrans" cxnId="{494F0545-BBF3-46D4-8110-A2156EC3D255}">
      <dgm:prSet/>
      <dgm:spPr/>
      <dgm:t>
        <a:bodyPr/>
        <a:lstStyle/>
        <a:p>
          <a:endParaRPr lang="en-US"/>
        </a:p>
      </dgm:t>
    </dgm:pt>
    <dgm:pt modelId="{948BEEA3-0F1C-4F8F-AFC6-D5A12D813309}" type="sibTrans" cxnId="{494F0545-BBF3-46D4-8110-A2156EC3D255}">
      <dgm:prSet custT="1"/>
      <dgm:spPr/>
      <dgm:t>
        <a:bodyPr/>
        <a:lstStyle/>
        <a:p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+</a:t>
          </a:r>
          <a:endParaRPr lang="en-US" sz="3200" dirty="0">
            <a:latin typeface="Times New Roman" pitchFamily="18" charset="0"/>
            <a:cs typeface="Times New Roman" pitchFamily="18" charset="0"/>
          </a:endParaRPr>
        </a:p>
      </dgm:t>
    </dgm:pt>
    <dgm:pt modelId="{7626CD65-8A72-4002-9AA3-3D478F8F6044}">
      <dgm:prSet phldrT="[Text]" custT="1"/>
      <dgm:spPr/>
      <dgm:t>
        <a:bodyPr/>
        <a:lstStyle/>
        <a:p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O</a:t>
          </a:r>
          <a:r>
            <a:rPr lang="en-US" sz="3200" dirty="0" smtClean="0">
              <a:latin typeface="Times New Roman"/>
              <a:cs typeface="Times New Roman"/>
            </a:rPr>
            <a:t>═O</a:t>
          </a:r>
          <a:endParaRPr lang="en-US" sz="3200" dirty="0">
            <a:latin typeface="Times New Roman" pitchFamily="18" charset="0"/>
            <a:cs typeface="Times New Roman" pitchFamily="18" charset="0"/>
          </a:endParaRPr>
        </a:p>
      </dgm:t>
    </dgm:pt>
    <dgm:pt modelId="{3B8A912A-A3E8-4041-996E-DE688C7D56C9}" type="parTrans" cxnId="{F1883458-BF46-492D-85A8-48D006E9390F}">
      <dgm:prSet/>
      <dgm:spPr/>
      <dgm:t>
        <a:bodyPr/>
        <a:lstStyle/>
        <a:p>
          <a:endParaRPr lang="en-US"/>
        </a:p>
      </dgm:t>
    </dgm:pt>
    <dgm:pt modelId="{4B11326C-C03F-431B-AB16-974ED1AD96C7}" type="sibTrans" cxnId="{F1883458-BF46-492D-85A8-48D006E9390F}">
      <dgm:prSet custT="1"/>
      <dgm:spPr/>
      <dgm:t>
        <a:bodyPr/>
        <a:lstStyle/>
        <a:p>
          <a:endParaRPr lang="en-US" sz="3600">
            <a:latin typeface="Times New Roman" pitchFamily="18" charset="0"/>
            <a:cs typeface="Times New Roman" pitchFamily="18" charset="0"/>
          </a:endParaRPr>
        </a:p>
      </dgm:t>
    </dgm:pt>
    <dgm:pt modelId="{81BD7146-80D0-4F02-B286-EF2C7D9514AD}">
      <dgm:prSet phldrT="[Text]" custT="1"/>
      <dgm:spPr/>
      <dgm:t>
        <a:bodyPr/>
        <a:lstStyle/>
        <a:p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H </a:t>
          </a:r>
          <a:r>
            <a:rPr lang="en-US" sz="3200" dirty="0" smtClean="0">
              <a:latin typeface="Times New Roman"/>
              <a:cs typeface="Times New Roman"/>
            </a:rPr>
            <a:t>─ 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O</a:t>
          </a:r>
        </a:p>
        <a:p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      </a:t>
          </a:r>
          <a:r>
            <a:rPr lang="en-US" sz="3200" dirty="0" smtClean="0">
              <a:latin typeface="Times New Roman"/>
              <a:cs typeface="Times New Roman"/>
            </a:rPr>
            <a:t>│</a:t>
          </a:r>
        </a:p>
        <a:p>
          <a:r>
            <a:rPr lang="en-US" sz="3200" dirty="0" smtClean="0">
              <a:latin typeface="Times New Roman"/>
              <a:cs typeface="Times New Roman"/>
            </a:rPr>
            <a:t>       H</a:t>
          </a:r>
          <a:endParaRPr lang="en-US" sz="3200" dirty="0">
            <a:latin typeface="Times New Roman" pitchFamily="18" charset="0"/>
            <a:cs typeface="Times New Roman" pitchFamily="18" charset="0"/>
          </a:endParaRPr>
        </a:p>
      </dgm:t>
    </dgm:pt>
    <dgm:pt modelId="{EAAC2B80-9244-4AC6-B8E2-99AE51807B2A}" type="parTrans" cxnId="{BAD4CE43-6422-478E-AA3F-C458E4E2147A}">
      <dgm:prSet/>
      <dgm:spPr/>
      <dgm:t>
        <a:bodyPr/>
        <a:lstStyle/>
        <a:p>
          <a:endParaRPr lang="en-US"/>
        </a:p>
      </dgm:t>
    </dgm:pt>
    <dgm:pt modelId="{812334EF-6194-4D24-8CC1-5F538B35E308}" type="sibTrans" cxnId="{BAD4CE43-6422-478E-AA3F-C458E4E2147A}">
      <dgm:prSet/>
      <dgm:spPr/>
      <dgm:t>
        <a:bodyPr/>
        <a:lstStyle/>
        <a:p>
          <a:endParaRPr lang="en-US"/>
        </a:p>
      </dgm:t>
    </dgm:pt>
    <dgm:pt modelId="{87BC1D45-ED56-4EE2-86D7-5BAFEBF8F87C}" type="pres">
      <dgm:prSet presAssocID="{A64A5FEC-AE94-4838-BA0B-14D504E85CC9}" presName="linearFlow" presStyleCnt="0">
        <dgm:presLayoutVars>
          <dgm:dir/>
          <dgm:resizeHandles val="exact"/>
        </dgm:presLayoutVars>
      </dgm:prSet>
      <dgm:spPr/>
    </dgm:pt>
    <dgm:pt modelId="{3C6B588B-CDFD-4AB6-A79B-C6CF5A70D8A9}" type="pres">
      <dgm:prSet presAssocID="{7DCFDDAE-A7F5-47B1-ABA2-5A8CF800364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10119F-D78E-4D72-88E0-F6333356D67B}" type="pres">
      <dgm:prSet presAssocID="{948BEEA3-0F1C-4F8F-AFC6-D5A12D813309}" presName="spacerL" presStyleCnt="0"/>
      <dgm:spPr/>
    </dgm:pt>
    <dgm:pt modelId="{71603311-3834-41C6-AB57-780191B69396}" type="pres">
      <dgm:prSet presAssocID="{948BEEA3-0F1C-4F8F-AFC6-D5A12D813309}" presName="sibTrans" presStyleLbl="sibTrans2D1" presStyleIdx="0" presStyleCnt="2" custLinFactX="-668" custLinFactNeighborX="-100000"/>
      <dgm:spPr/>
      <dgm:t>
        <a:bodyPr/>
        <a:lstStyle/>
        <a:p>
          <a:endParaRPr lang="en-US"/>
        </a:p>
      </dgm:t>
    </dgm:pt>
    <dgm:pt modelId="{AA38932F-C10C-4D91-B303-69019EADF431}" type="pres">
      <dgm:prSet presAssocID="{948BEEA3-0F1C-4F8F-AFC6-D5A12D813309}" presName="spacerR" presStyleCnt="0"/>
      <dgm:spPr/>
    </dgm:pt>
    <dgm:pt modelId="{5A30A5A8-1F52-4143-B1DC-FE4AB4985D13}" type="pres">
      <dgm:prSet presAssocID="{7626CD65-8A72-4002-9AA3-3D478F8F604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1722C6-CF52-40C1-904E-349118EEE54B}" type="pres">
      <dgm:prSet presAssocID="{4B11326C-C03F-431B-AB16-974ED1AD96C7}" presName="spacerL" presStyleCnt="0"/>
      <dgm:spPr/>
    </dgm:pt>
    <dgm:pt modelId="{98478707-CFAE-4B7E-B683-0A09272E9F85}" type="pres">
      <dgm:prSet presAssocID="{4B11326C-C03F-431B-AB16-974ED1AD96C7}" presName="sibTrans" presStyleLbl="sibTrans2D1" presStyleIdx="1" presStyleCnt="2" custScaleX="21529"/>
      <dgm:spPr/>
      <dgm:t>
        <a:bodyPr/>
        <a:lstStyle/>
        <a:p>
          <a:endParaRPr lang="en-US"/>
        </a:p>
      </dgm:t>
    </dgm:pt>
    <dgm:pt modelId="{0DCF5D3D-E83B-4A0E-8D3F-594DC02346C3}" type="pres">
      <dgm:prSet presAssocID="{4B11326C-C03F-431B-AB16-974ED1AD96C7}" presName="spacerR" presStyleCnt="0"/>
      <dgm:spPr/>
    </dgm:pt>
    <dgm:pt modelId="{FB5D7896-344F-4E44-BF9F-54D604222AC2}" type="pres">
      <dgm:prSet presAssocID="{81BD7146-80D0-4F02-B286-EF2C7D9514AD}" presName="node" presStyleLbl="node1" presStyleIdx="2" presStyleCnt="3" custScaleY="192959" custLinFactX="300" custLinFactNeighborX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D4CE43-6422-478E-AA3F-C458E4E2147A}" srcId="{A64A5FEC-AE94-4838-BA0B-14D504E85CC9}" destId="{81BD7146-80D0-4F02-B286-EF2C7D9514AD}" srcOrd="2" destOrd="0" parTransId="{EAAC2B80-9244-4AC6-B8E2-99AE51807B2A}" sibTransId="{812334EF-6194-4D24-8CC1-5F538B35E308}"/>
    <dgm:cxn modelId="{034E4B7E-F042-475C-AEBD-F4546A8A73AC}" type="presOf" srcId="{7DCFDDAE-A7F5-47B1-ABA2-5A8CF800364C}" destId="{3C6B588B-CDFD-4AB6-A79B-C6CF5A70D8A9}" srcOrd="0" destOrd="0" presId="urn:microsoft.com/office/officeart/2005/8/layout/equation1"/>
    <dgm:cxn modelId="{494F0545-BBF3-46D4-8110-A2156EC3D255}" srcId="{A64A5FEC-AE94-4838-BA0B-14D504E85CC9}" destId="{7DCFDDAE-A7F5-47B1-ABA2-5A8CF800364C}" srcOrd="0" destOrd="0" parTransId="{3603C492-4532-4EA2-9E3A-D7845C96BDD3}" sibTransId="{948BEEA3-0F1C-4F8F-AFC6-D5A12D813309}"/>
    <dgm:cxn modelId="{4B370B78-322C-45C0-8B1B-93413BBD5104}" type="presOf" srcId="{A64A5FEC-AE94-4838-BA0B-14D504E85CC9}" destId="{87BC1D45-ED56-4EE2-86D7-5BAFEBF8F87C}" srcOrd="0" destOrd="0" presId="urn:microsoft.com/office/officeart/2005/8/layout/equation1"/>
    <dgm:cxn modelId="{F1883458-BF46-492D-85A8-48D006E9390F}" srcId="{A64A5FEC-AE94-4838-BA0B-14D504E85CC9}" destId="{7626CD65-8A72-4002-9AA3-3D478F8F6044}" srcOrd="1" destOrd="0" parTransId="{3B8A912A-A3E8-4041-996E-DE688C7D56C9}" sibTransId="{4B11326C-C03F-431B-AB16-974ED1AD96C7}"/>
    <dgm:cxn modelId="{45CEA506-CB41-4791-A47B-27AE6013AC0C}" type="presOf" srcId="{4B11326C-C03F-431B-AB16-974ED1AD96C7}" destId="{98478707-CFAE-4B7E-B683-0A09272E9F85}" srcOrd="0" destOrd="0" presId="urn:microsoft.com/office/officeart/2005/8/layout/equation1"/>
    <dgm:cxn modelId="{7B425975-C418-4501-BBF0-F513D03C5321}" type="presOf" srcId="{7626CD65-8A72-4002-9AA3-3D478F8F6044}" destId="{5A30A5A8-1F52-4143-B1DC-FE4AB4985D13}" srcOrd="0" destOrd="0" presId="urn:microsoft.com/office/officeart/2005/8/layout/equation1"/>
    <dgm:cxn modelId="{B184BB5E-F435-4DFD-B5C3-2C950303E271}" type="presOf" srcId="{81BD7146-80D0-4F02-B286-EF2C7D9514AD}" destId="{FB5D7896-344F-4E44-BF9F-54D604222AC2}" srcOrd="0" destOrd="0" presId="urn:microsoft.com/office/officeart/2005/8/layout/equation1"/>
    <dgm:cxn modelId="{0AED8CB4-1C11-4F80-9459-6258E2A9E570}" type="presOf" srcId="{948BEEA3-0F1C-4F8F-AFC6-D5A12D813309}" destId="{71603311-3834-41C6-AB57-780191B69396}" srcOrd="0" destOrd="0" presId="urn:microsoft.com/office/officeart/2005/8/layout/equation1"/>
    <dgm:cxn modelId="{A5091E9D-B9D4-46C6-BE60-D98A634A4A81}" type="presParOf" srcId="{87BC1D45-ED56-4EE2-86D7-5BAFEBF8F87C}" destId="{3C6B588B-CDFD-4AB6-A79B-C6CF5A70D8A9}" srcOrd="0" destOrd="0" presId="urn:microsoft.com/office/officeart/2005/8/layout/equation1"/>
    <dgm:cxn modelId="{A522B713-ADC2-425C-97DD-E57236F2B9E6}" type="presParOf" srcId="{87BC1D45-ED56-4EE2-86D7-5BAFEBF8F87C}" destId="{5110119F-D78E-4D72-88E0-F6333356D67B}" srcOrd="1" destOrd="0" presId="urn:microsoft.com/office/officeart/2005/8/layout/equation1"/>
    <dgm:cxn modelId="{0D3FFA68-8762-4F52-9016-76BC13FE8051}" type="presParOf" srcId="{87BC1D45-ED56-4EE2-86D7-5BAFEBF8F87C}" destId="{71603311-3834-41C6-AB57-780191B69396}" srcOrd="2" destOrd="0" presId="urn:microsoft.com/office/officeart/2005/8/layout/equation1"/>
    <dgm:cxn modelId="{70E65182-E4A8-4417-9020-12A3676A0CE1}" type="presParOf" srcId="{87BC1D45-ED56-4EE2-86D7-5BAFEBF8F87C}" destId="{AA38932F-C10C-4D91-B303-69019EADF431}" srcOrd="3" destOrd="0" presId="urn:microsoft.com/office/officeart/2005/8/layout/equation1"/>
    <dgm:cxn modelId="{E49A4555-C642-4230-B3C8-F152A80C6B5D}" type="presParOf" srcId="{87BC1D45-ED56-4EE2-86D7-5BAFEBF8F87C}" destId="{5A30A5A8-1F52-4143-B1DC-FE4AB4985D13}" srcOrd="4" destOrd="0" presId="urn:microsoft.com/office/officeart/2005/8/layout/equation1"/>
    <dgm:cxn modelId="{CEFE6DD0-B5C2-423F-AF77-947F53008A0B}" type="presParOf" srcId="{87BC1D45-ED56-4EE2-86D7-5BAFEBF8F87C}" destId="{6F1722C6-CF52-40C1-904E-349118EEE54B}" srcOrd="5" destOrd="0" presId="urn:microsoft.com/office/officeart/2005/8/layout/equation1"/>
    <dgm:cxn modelId="{53523D34-CD46-4318-B550-CFC2546D118A}" type="presParOf" srcId="{87BC1D45-ED56-4EE2-86D7-5BAFEBF8F87C}" destId="{98478707-CFAE-4B7E-B683-0A09272E9F85}" srcOrd="6" destOrd="0" presId="urn:microsoft.com/office/officeart/2005/8/layout/equation1"/>
    <dgm:cxn modelId="{D212CF28-72DE-4244-954F-8A78FC9074F6}" type="presParOf" srcId="{87BC1D45-ED56-4EE2-86D7-5BAFEBF8F87C}" destId="{0DCF5D3D-E83B-4A0E-8D3F-594DC02346C3}" srcOrd="7" destOrd="0" presId="urn:microsoft.com/office/officeart/2005/8/layout/equation1"/>
    <dgm:cxn modelId="{DB84DF85-4DEA-4886-B3FC-82EF26B628F0}" type="presParOf" srcId="{87BC1D45-ED56-4EE2-86D7-5BAFEBF8F87C}" destId="{FB5D7896-344F-4E44-BF9F-54D604222AC2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6B588B-CDFD-4AB6-A79B-C6CF5A70D8A9}">
      <dsp:nvSpPr>
        <dsp:cNvPr id="0" name=""/>
        <dsp:cNvSpPr/>
      </dsp:nvSpPr>
      <dsp:spPr>
        <a:xfrm>
          <a:off x="92145" y="863351"/>
          <a:ext cx="1854696" cy="18546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H</a:t>
          </a:r>
          <a:r>
            <a:rPr lang="en-US" sz="3200" kern="1200" dirty="0" smtClean="0">
              <a:latin typeface="Times New Roman"/>
              <a:cs typeface="Times New Roman"/>
            </a:rPr>
            <a:t>─H</a:t>
          </a:r>
          <a:endParaRPr lang="en-US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3759" y="1134965"/>
        <a:ext cx="1311468" cy="1311468"/>
      </dsp:txXfrm>
    </dsp:sp>
    <dsp:sp modelId="{71603311-3834-41C6-AB57-780191B69396}">
      <dsp:nvSpPr>
        <dsp:cNvPr id="0" name=""/>
        <dsp:cNvSpPr/>
      </dsp:nvSpPr>
      <dsp:spPr>
        <a:xfrm>
          <a:off x="1939655" y="1252838"/>
          <a:ext cx="1075723" cy="1075723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+</a:t>
          </a:r>
          <a:endParaRPr lang="en-US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82242" y="1664194"/>
        <a:ext cx="790549" cy="253011"/>
      </dsp:txXfrm>
    </dsp:sp>
    <dsp:sp modelId="{5A30A5A8-1F52-4143-B1DC-FE4AB4985D13}">
      <dsp:nvSpPr>
        <dsp:cNvPr id="0" name=""/>
        <dsp:cNvSpPr/>
      </dsp:nvSpPr>
      <dsp:spPr>
        <a:xfrm>
          <a:off x="3323767" y="863351"/>
          <a:ext cx="1854696" cy="18546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O</a:t>
          </a:r>
          <a:r>
            <a:rPr lang="en-US" sz="3200" kern="1200" dirty="0" smtClean="0">
              <a:latin typeface="Times New Roman"/>
              <a:cs typeface="Times New Roman"/>
            </a:rPr>
            <a:t>═O</a:t>
          </a:r>
          <a:endParaRPr lang="en-US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95381" y="1134965"/>
        <a:ext cx="1311468" cy="1311468"/>
      </dsp:txXfrm>
    </dsp:sp>
    <dsp:sp modelId="{98478707-CFAE-4B7E-B683-0A09272E9F85}">
      <dsp:nvSpPr>
        <dsp:cNvPr id="0" name=""/>
        <dsp:cNvSpPr/>
      </dsp:nvSpPr>
      <dsp:spPr>
        <a:xfrm>
          <a:off x="5329064" y="1252838"/>
          <a:ext cx="231592" cy="1075723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latin typeface="Times New Roman" pitchFamily="18" charset="0"/>
            <a:cs typeface="Times New Roman" pitchFamily="18" charset="0"/>
          </a:endParaRPr>
        </a:p>
      </dsp:txBody>
      <dsp:txXfrm>
        <a:off x="5359762" y="1474437"/>
        <a:ext cx="170196" cy="632525"/>
      </dsp:txXfrm>
    </dsp:sp>
    <dsp:sp modelId="{FB5D7896-344F-4E44-BF9F-54D604222AC2}">
      <dsp:nvSpPr>
        <dsp:cNvPr id="0" name=""/>
        <dsp:cNvSpPr/>
      </dsp:nvSpPr>
      <dsp:spPr>
        <a:xfrm>
          <a:off x="5803403" y="1298"/>
          <a:ext cx="1854696" cy="35788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H </a:t>
          </a:r>
          <a:r>
            <a:rPr lang="en-US" sz="3200" kern="1200" dirty="0" smtClean="0">
              <a:latin typeface="Times New Roman"/>
              <a:cs typeface="Times New Roman"/>
            </a:rPr>
            <a:t>─ 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O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       </a:t>
          </a:r>
          <a:r>
            <a:rPr lang="en-US" sz="3200" kern="1200" dirty="0" smtClean="0">
              <a:latin typeface="Times New Roman"/>
              <a:cs typeface="Times New Roman"/>
            </a:rPr>
            <a:t>│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Times New Roman"/>
              <a:cs typeface="Times New Roman"/>
            </a:rPr>
            <a:t>       H</a:t>
          </a:r>
          <a:endParaRPr lang="en-US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75017" y="525402"/>
        <a:ext cx="1311468" cy="25305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 descr="Image result for স্বাগতম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8153400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91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2280" y="387922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পরিবর্তনে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2722" y="5015325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পরিবর্তনে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পূর্বের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ভাঙ্গে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ভাঙতে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শক্তির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গঠনে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নির্গত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4268992268"/>
              </p:ext>
            </p:extLst>
          </p:nvPr>
        </p:nvGraphicFramePr>
        <p:xfrm>
          <a:off x="647700" y="1163775"/>
          <a:ext cx="76581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476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Graphic spid="10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93126" y="1924718"/>
            <a:ext cx="2821235" cy="830997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tabLst>
                <a:tab pos="290513" algn="l"/>
              </a:tabLst>
            </a:pPr>
            <a:r>
              <a:rPr lang="en-US" sz="4800" b="1" dirty="0" err="1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800" b="1" dirty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800" b="1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8CAF83C0-EF94-4A91-B0C6-DD9FC0962C0F}"/>
              </a:ext>
            </a:extLst>
          </p:cNvPr>
          <p:cNvCxnSpPr>
            <a:cxnSpLocks/>
          </p:cNvCxnSpPr>
          <p:nvPr/>
        </p:nvCxnSpPr>
        <p:spPr>
          <a:xfrm>
            <a:off x="828021" y="2755715"/>
            <a:ext cx="7751444" cy="0"/>
          </a:xfrm>
          <a:prstGeom prst="line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046602" y="3215163"/>
            <a:ext cx="7105880" cy="1077218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marL="457200" indent="-457200" algn="ctr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পরিবর্তনে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কীভাবে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91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AutoShape 4" descr="Reversible vs. Irreversible Reactions - Chemistry LibreTexts"/>
          <p:cNvSpPr>
            <a:spLocks noChangeAspect="1" noChangeArrowheads="1"/>
          </p:cNvSpPr>
          <p:nvPr/>
        </p:nvSpPr>
        <p:spPr bwMode="auto">
          <a:xfrm>
            <a:off x="155575" y="-944563"/>
            <a:ext cx="2066925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Reversible vs. Irreversible Reactions - Chemistry LibreTexts"/>
          <p:cNvSpPr>
            <a:spLocks noChangeAspect="1" noChangeArrowheads="1"/>
          </p:cNvSpPr>
          <p:nvPr/>
        </p:nvSpPr>
        <p:spPr bwMode="auto">
          <a:xfrm>
            <a:off x="307975" y="-792163"/>
            <a:ext cx="2066925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Reversible vs. Irreversible Reactions - Chemistry LibreTexts"/>
          <p:cNvSpPr>
            <a:spLocks noChangeAspect="1" noChangeArrowheads="1"/>
          </p:cNvSpPr>
          <p:nvPr/>
        </p:nvSpPr>
        <p:spPr bwMode="auto">
          <a:xfrm>
            <a:off x="460375" y="-639763"/>
            <a:ext cx="2066925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Reversible vs. Irreversible Reactions - Chemistry LibreTex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276600"/>
            <a:ext cx="7924800" cy="328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609600" y="570795"/>
            <a:ext cx="8153400" cy="646331"/>
            <a:chOff x="609600" y="570795"/>
            <a:chExt cx="8153400" cy="646331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570795"/>
              <a:ext cx="8153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 CaCO</a:t>
              </a:r>
              <a:r>
                <a:rPr lang="en-US" sz="36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                </a:t>
              </a:r>
              <a:r>
                <a:rPr lang="en-US" sz="3600" dirty="0" err="1" smtClean="0">
                  <a:latin typeface="Times New Roman" pitchFamily="18" charset="0"/>
                  <a:cs typeface="Times New Roman" pitchFamily="18" charset="0"/>
                </a:rPr>
                <a:t>CaO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 + CO</a:t>
              </a:r>
              <a:r>
                <a:rPr lang="en-US" sz="36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 smtClean="0">
                  <a:latin typeface="Times New Roman"/>
                  <a:cs typeface="Times New Roman"/>
                </a:rPr>
                <a:t>↑  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(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খোলা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পাত্রে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)</a:t>
              </a:r>
              <a:endParaRPr lang="en-US" sz="36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37" name="Group 1036"/>
            <p:cNvGrpSpPr/>
            <p:nvPr/>
          </p:nvGrpSpPr>
          <p:grpSpPr>
            <a:xfrm>
              <a:off x="2483295" y="700174"/>
              <a:ext cx="1159444" cy="326940"/>
              <a:chOff x="2483295" y="700174"/>
              <a:chExt cx="1159444" cy="326940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 flipV="1">
                <a:off x="2483295" y="1013258"/>
                <a:ext cx="1159444" cy="13856"/>
              </a:xfrm>
              <a:prstGeom prst="straightConnector1">
                <a:avLst/>
              </a:prstGeom>
              <a:ln w="38100">
                <a:solidFill>
                  <a:srgbClr val="00206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oup 28"/>
              <p:cNvGrpSpPr/>
              <p:nvPr/>
            </p:nvGrpSpPr>
            <p:grpSpPr>
              <a:xfrm>
                <a:off x="2782517" y="700174"/>
                <a:ext cx="483285" cy="214746"/>
                <a:chOff x="2572399" y="1870362"/>
                <a:chExt cx="644381" cy="422565"/>
              </a:xfrm>
            </p:grpSpPr>
            <p:cxnSp>
              <p:nvCxnSpPr>
                <p:cNvPr id="10" name="Straight Connector 9"/>
                <p:cNvCxnSpPr/>
                <p:nvPr/>
              </p:nvCxnSpPr>
              <p:spPr>
                <a:xfrm>
                  <a:off x="2572399" y="2286000"/>
                  <a:ext cx="644381" cy="1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H="1">
                  <a:off x="2572400" y="1877290"/>
                  <a:ext cx="322189" cy="415637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H="1" flipV="1">
                  <a:off x="2894589" y="1870362"/>
                  <a:ext cx="322191" cy="415639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1" name="Group 10"/>
          <p:cNvGrpSpPr/>
          <p:nvPr/>
        </p:nvGrpSpPr>
        <p:grpSpPr>
          <a:xfrm>
            <a:off x="533400" y="1752600"/>
            <a:ext cx="8229600" cy="646331"/>
            <a:chOff x="533400" y="1752600"/>
            <a:chExt cx="8229600" cy="646331"/>
          </a:xfrm>
        </p:grpSpPr>
        <p:grpSp>
          <p:nvGrpSpPr>
            <p:cNvPr id="9" name="Group 8"/>
            <p:cNvGrpSpPr/>
            <p:nvPr/>
          </p:nvGrpSpPr>
          <p:grpSpPr>
            <a:xfrm>
              <a:off x="533400" y="1752600"/>
              <a:ext cx="8229600" cy="646331"/>
              <a:chOff x="533400" y="1752600"/>
              <a:chExt cx="8229600" cy="646331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533400" y="1752600"/>
                <a:ext cx="8229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 CaCO</a:t>
                </a:r>
                <a:r>
                  <a:rPr lang="en-US" sz="3600" baseline="-25000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               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CaO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+ CO</a:t>
                </a:r>
                <a:r>
                  <a:rPr lang="en-US" sz="3600" baseline="-25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smtClean="0">
                    <a:latin typeface="Times New Roman"/>
                    <a:cs typeface="Times New Roman"/>
                  </a:rPr>
                  <a:t>  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(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বদ্ধ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পাত্রে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)</a:t>
                </a:r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033" name="Group 1032"/>
              <p:cNvGrpSpPr/>
              <p:nvPr/>
            </p:nvGrpSpPr>
            <p:grpSpPr>
              <a:xfrm>
                <a:off x="2479620" y="1962384"/>
                <a:ext cx="1224191" cy="322182"/>
                <a:chOff x="1981200" y="2514600"/>
                <a:chExt cx="1288470" cy="429490"/>
              </a:xfrm>
            </p:grpSpPr>
            <p:grpSp>
              <p:nvGrpSpPr>
                <p:cNvPr id="1031" name="Group 1030"/>
                <p:cNvGrpSpPr/>
                <p:nvPr/>
              </p:nvGrpSpPr>
              <p:grpSpPr>
                <a:xfrm>
                  <a:off x="1981200" y="2514600"/>
                  <a:ext cx="1284602" cy="159327"/>
                  <a:chOff x="1981200" y="2819400"/>
                  <a:chExt cx="1284602" cy="159327"/>
                </a:xfrm>
              </p:grpSpPr>
              <p:cxnSp>
                <p:nvCxnSpPr>
                  <p:cNvPr id="1024" name="Straight Connector 1023"/>
                  <p:cNvCxnSpPr/>
                  <p:nvPr/>
                </p:nvCxnSpPr>
                <p:spPr>
                  <a:xfrm flipV="1">
                    <a:off x="1981200" y="2971800"/>
                    <a:ext cx="1284602" cy="692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/>
                  <p:cNvCxnSpPr/>
                  <p:nvPr/>
                </p:nvCxnSpPr>
                <p:spPr>
                  <a:xfrm flipH="1" flipV="1">
                    <a:off x="3144980" y="2819400"/>
                    <a:ext cx="120822" cy="15932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32" name="Group 1031"/>
                <p:cNvGrpSpPr/>
                <p:nvPr/>
              </p:nvGrpSpPr>
              <p:grpSpPr>
                <a:xfrm>
                  <a:off x="1985068" y="2784763"/>
                  <a:ext cx="1284602" cy="159327"/>
                  <a:chOff x="1981200" y="3214255"/>
                  <a:chExt cx="1284602" cy="159327"/>
                </a:xfrm>
              </p:grpSpPr>
              <p:cxnSp>
                <p:nvCxnSpPr>
                  <p:cNvPr id="41" name="Straight Connector 40"/>
                  <p:cNvCxnSpPr/>
                  <p:nvPr/>
                </p:nvCxnSpPr>
                <p:spPr>
                  <a:xfrm flipV="1">
                    <a:off x="1981200" y="3214255"/>
                    <a:ext cx="1284602" cy="692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Connector 42"/>
                  <p:cNvCxnSpPr/>
                  <p:nvPr/>
                </p:nvCxnSpPr>
                <p:spPr>
                  <a:xfrm flipH="1" flipV="1">
                    <a:off x="1981200" y="3214255"/>
                    <a:ext cx="120822" cy="15932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47" name="Group 46"/>
            <p:cNvGrpSpPr/>
            <p:nvPr/>
          </p:nvGrpSpPr>
          <p:grpSpPr>
            <a:xfrm>
              <a:off x="2847919" y="1830767"/>
              <a:ext cx="483285" cy="214746"/>
              <a:chOff x="2572399" y="1870362"/>
              <a:chExt cx="644381" cy="422565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>
                <a:off x="2572399" y="2286000"/>
                <a:ext cx="644381" cy="1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flipH="1">
                <a:off x="2572400" y="1877290"/>
                <a:ext cx="322189" cy="415637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H="1" flipV="1">
                <a:off x="2894589" y="1870362"/>
                <a:ext cx="322191" cy="415639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77273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AutoShape 2" descr="Video: Reversible and Irreversible Reactions | Nagwa"/>
          <p:cNvSpPr>
            <a:spLocks noChangeAspect="1" noChangeArrowheads="1"/>
          </p:cNvSpPr>
          <p:nvPr/>
        </p:nvSpPr>
        <p:spPr bwMode="auto">
          <a:xfrm>
            <a:off x="155575" y="-769938"/>
            <a:ext cx="2857500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Video: Reversible and Irreversible Reactions | Nagwa"/>
          <p:cNvSpPr>
            <a:spLocks noChangeAspect="1" noChangeArrowheads="1"/>
          </p:cNvSpPr>
          <p:nvPr/>
        </p:nvSpPr>
        <p:spPr bwMode="auto">
          <a:xfrm>
            <a:off x="307975" y="-617538"/>
            <a:ext cx="2857500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Video: Reversible and Irreversible Reactions | Nagwa"/>
          <p:cNvSpPr>
            <a:spLocks noChangeAspect="1" noChangeArrowheads="1"/>
          </p:cNvSpPr>
          <p:nvPr/>
        </p:nvSpPr>
        <p:spPr bwMode="auto">
          <a:xfrm>
            <a:off x="460375" y="-465138"/>
            <a:ext cx="2857500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6" name="Picture 8" descr="Video: Reversible and Irreversible Reactions | Nagw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6114" y="270451"/>
            <a:ext cx="5349875" cy="2396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19683" y="2667000"/>
            <a:ext cx="4038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বিক্রিয়ায়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বিক্রিয়ক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পদার্থগুলো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উৎপাদে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পরিণত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উৎপাদ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পদার্থগুলো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পুণরায়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বিক্রিয়কে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পরিণত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একমুখী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বিক্রিয়া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19256" y="2666999"/>
            <a:ext cx="3733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বিক্রিয়ায়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বিক্রিয়ক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পদার্থগুলো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উৎপাদে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পরিণত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উৎপাদ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পদার্থগুলো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পুণরায়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বিক্রিয়কে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পরিণত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উভমুখী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বিক্রিয়া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6466" y="5178103"/>
            <a:ext cx="8510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একমুখী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বিক্রিয়ায়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ডানমুখী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তীর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smtClean="0">
                <a:latin typeface="Times New Roman"/>
                <a:cs typeface="Times New Roman"/>
              </a:rPr>
              <a:t>→)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56465" y="5903478"/>
            <a:ext cx="8510445" cy="523220"/>
            <a:chOff x="356465" y="5903478"/>
            <a:chExt cx="8510445" cy="523220"/>
          </a:xfrm>
        </p:grpSpPr>
        <p:sp>
          <p:nvSpPr>
            <p:cNvPr id="10" name="TextBox 9"/>
            <p:cNvSpPr txBox="1"/>
            <p:nvPr/>
          </p:nvSpPr>
          <p:spPr>
            <a:xfrm>
              <a:off x="356465" y="5903478"/>
              <a:ext cx="85104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উভমুখী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বিক্রিয়ায়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বিপরীতমুখী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দুটি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অর্ধ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তীর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চিহ্ন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(     )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ব্যবহার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করা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হয়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।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5791200" y="6060645"/>
              <a:ext cx="381001" cy="208885"/>
              <a:chOff x="1981200" y="2514600"/>
              <a:chExt cx="1288470" cy="429490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1981200" y="2514600"/>
                <a:ext cx="1284602" cy="159327"/>
                <a:chOff x="1981200" y="2819400"/>
                <a:chExt cx="1284602" cy="159327"/>
              </a:xfrm>
            </p:grpSpPr>
            <p:cxnSp>
              <p:nvCxnSpPr>
                <p:cNvPr id="16" name="Straight Connector 15"/>
                <p:cNvCxnSpPr/>
                <p:nvPr/>
              </p:nvCxnSpPr>
              <p:spPr>
                <a:xfrm flipV="1">
                  <a:off x="1981200" y="2971800"/>
                  <a:ext cx="1284602" cy="692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flipH="1" flipV="1">
                  <a:off x="3144980" y="2819400"/>
                  <a:ext cx="120822" cy="15932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12"/>
              <p:cNvGrpSpPr/>
              <p:nvPr/>
            </p:nvGrpSpPr>
            <p:grpSpPr>
              <a:xfrm>
                <a:off x="1985068" y="2784763"/>
                <a:ext cx="1284602" cy="159327"/>
                <a:chOff x="1981200" y="3214255"/>
                <a:chExt cx="1284602" cy="159327"/>
              </a:xfrm>
            </p:grpSpPr>
            <p:cxnSp>
              <p:nvCxnSpPr>
                <p:cNvPr id="14" name="Straight Connector 13"/>
                <p:cNvCxnSpPr/>
                <p:nvPr/>
              </p:nvCxnSpPr>
              <p:spPr>
                <a:xfrm flipV="1">
                  <a:off x="1981200" y="3214255"/>
                  <a:ext cx="1284602" cy="692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flipH="1" flipV="1">
                  <a:off x="1981200" y="3214255"/>
                  <a:ext cx="120822" cy="15932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337819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050" name="Picture 2" descr="What are Endothermic Reactions? (with Examples &amp; Video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49840"/>
            <a:ext cx="2320636" cy="147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8 Examples of Exothermic Reaction in Everyday Life – StudiousGu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9" y="349840"/>
            <a:ext cx="2514601" cy="147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410200" y="1918877"/>
            <a:ext cx="297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শোষিত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তাপহারী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বিক্রিয়া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399" y="1891167"/>
            <a:ext cx="297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উৎপন্ন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তাপোৎপাদী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বিক্রিয়া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992567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বিক্রিয়া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সংঘটিত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তাপের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বিক্রিয়া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345" y="4000506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বিক্রিয়া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তাপকে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Times New Roman"/>
                <a:cs typeface="Times New Roman"/>
              </a:rPr>
              <a:t>∆H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057" name="Group 2056"/>
          <p:cNvGrpSpPr/>
          <p:nvPr/>
        </p:nvGrpSpPr>
        <p:grpSpPr>
          <a:xfrm>
            <a:off x="1295399" y="4585281"/>
            <a:ext cx="3276600" cy="2003108"/>
            <a:chOff x="1295399" y="4723831"/>
            <a:chExt cx="3276600" cy="2003108"/>
          </a:xfrm>
        </p:grpSpPr>
        <p:sp>
          <p:nvSpPr>
            <p:cNvPr id="10" name="Rectangle 9"/>
            <p:cNvSpPr/>
            <p:nvPr/>
          </p:nvSpPr>
          <p:spPr>
            <a:xfrm>
              <a:off x="1676399" y="5125902"/>
              <a:ext cx="2514601" cy="140679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তাপোৎপাদী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বিক্রিয়ায়</a:t>
              </a:r>
              <a:endParaRPr lang="en-US" sz="2800" dirty="0" smtClean="0"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∆</a:t>
              </a:r>
              <a:r>
                <a:rPr lang="en-US" sz="2800" dirty="0" smtClean="0">
                  <a:latin typeface="Times New Roman"/>
                  <a:cs typeface="Times New Roman"/>
                </a:rPr>
                <a:t>H&lt;0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grpSp>
          <p:nvGrpSpPr>
            <p:cNvPr id="2056" name="Group 2055"/>
            <p:cNvGrpSpPr/>
            <p:nvPr/>
          </p:nvGrpSpPr>
          <p:grpSpPr>
            <a:xfrm>
              <a:off x="1295399" y="4723831"/>
              <a:ext cx="3276600" cy="2003108"/>
              <a:chOff x="1295400" y="4778692"/>
              <a:chExt cx="3276600" cy="2003108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 flipV="1">
                <a:off x="3886199" y="5898292"/>
                <a:ext cx="685801" cy="27709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flipH="1" flipV="1">
                <a:off x="1676399" y="4903946"/>
                <a:ext cx="533402" cy="4572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flipV="1">
                <a:off x="3020290" y="4778692"/>
                <a:ext cx="0" cy="58245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flipH="1">
                <a:off x="1295400" y="5926001"/>
                <a:ext cx="623453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flipH="1">
                <a:off x="1676399" y="6400800"/>
                <a:ext cx="477980" cy="3810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>
                <a:off x="2961408" y="6310745"/>
                <a:ext cx="0" cy="4572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flipV="1">
                <a:off x="3733800" y="4903946"/>
                <a:ext cx="381000" cy="4572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>
                <a:off x="3816927" y="6400800"/>
                <a:ext cx="297873" cy="3810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72" name="Group 2071"/>
          <p:cNvGrpSpPr/>
          <p:nvPr/>
        </p:nvGrpSpPr>
        <p:grpSpPr>
          <a:xfrm>
            <a:off x="5105400" y="4654546"/>
            <a:ext cx="3127665" cy="1981492"/>
            <a:chOff x="5105400" y="4876508"/>
            <a:chExt cx="3127665" cy="1981492"/>
          </a:xfrm>
        </p:grpSpPr>
        <p:sp>
          <p:nvSpPr>
            <p:cNvPr id="11" name="Rectangle 10"/>
            <p:cNvSpPr/>
            <p:nvPr/>
          </p:nvSpPr>
          <p:spPr>
            <a:xfrm>
              <a:off x="5410200" y="5194895"/>
              <a:ext cx="2514601" cy="14067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তাপহারী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বিক্রিয়ায়</a:t>
              </a:r>
              <a:endParaRPr lang="en-US" sz="2800" dirty="0" smtClean="0"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∆</a:t>
              </a:r>
              <a:r>
                <a:rPr lang="en-US" sz="2800" dirty="0" smtClean="0">
                  <a:latin typeface="Times New Roman"/>
                  <a:cs typeface="Times New Roman"/>
                </a:rPr>
                <a:t>H&gt;0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5410200" y="4987352"/>
              <a:ext cx="457200" cy="42284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6646718" y="4876508"/>
              <a:ext cx="0" cy="49184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5105400" y="5898292"/>
              <a:ext cx="6096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flipV="1">
              <a:off x="5410200" y="6397890"/>
              <a:ext cx="304800" cy="46011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flipH="1">
              <a:off x="7415646" y="5925982"/>
              <a:ext cx="81741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H="1">
              <a:off x="7315201" y="4939135"/>
              <a:ext cx="290944" cy="47106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V="1">
              <a:off x="6553202" y="6345934"/>
              <a:ext cx="0" cy="51206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H="1" flipV="1">
              <a:off x="7415646" y="6362801"/>
              <a:ext cx="380998" cy="49519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93401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592282" y="5105400"/>
            <a:ext cx="8340436" cy="1028700"/>
            <a:chOff x="592282" y="5105400"/>
            <a:chExt cx="8340436" cy="1028700"/>
          </a:xfrm>
        </p:grpSpPr>
        <p:sp>
          <p:nvSpPr>
            <p:cNvPr id="6" name="Rectangle 5"/>
            <p:cNvSpPr/>
            <p:nvPr/>
          </p:nvSpPr>
          <p:spPr>
            <a:xfrm>
              <a:off x="592282" y="5105400"/>
              <a:ext cx="8340436" cy="10287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sz="32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(g) + O</a:t>
              </a:r>
              <a:r>
                <a:rPr lang="en-US" sz="32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(g)              2NH</a:t>
              </a:r>
              <a:r>
                <a:rPr lang="en-US" sz="32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(g) ; </a:t>
              </a:r>
              <a:r>
                <a:rPr lang="en-US" sz="3200" dirty="0" smtClean="0">
                  <a:latin typeface="Times New Roman"/>
                  <a:cs typeface="Times New Roman"/>
                </a:rPr>
                <a:t>∆H ═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+180kJ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3372530" y="5519779"/>
              <a:ext cx="1136073" cy="199942"/>
              <a:chOff x="1295400" y="1371600"/>
              <a:chExt cx="1752600" cy="533400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1295400" y="1371600"/>
                <a:ext cx="1752600" cy="152400"/>
                <a:chOff x="1295400" y="1371600"/>
                <a:chExt cx="1752600" cy="152400"/>
              </a:xfrm>
            </p:grpSpPr>
            <p:cxnSp>
              <p:nvCxnSpPr>
                <p:cNvPr id="12" name="Straight Connector 11"/>
                <p:cNvCxnSpPr/>
                <p:nvPr/>
              </p:nvCxnSpPr>
              <p:spPr>
                <a:xfrm>
                  <a:off x="1295400" y="1524000"/>
                  <a:ext cx="17526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flipH="1" flipV="1">
                  <a:off x="2667000" y="1371600"/>
                  <a:ext cx="381000" cy="1524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8"/>
              <p:cNvGrpSpPr/>
              <p:nvPr/>
            </p:nvGrpSpPr>
            <p:grpSpPr>
              <a:xfrm>
                <a:off x="1295400" y="1752600"/>
                <a:ext cx="1752600" cy="152400"/>
                <a:chOff x="1295400" y="1752600"/>
                <a:chExt cx="1752600" cy="152400"/>
              </a:xfrm>
            </p:grpSpPr>
            <p:cxnSp>
              <p:nvCxnSpPr>
                <p:cNvPr id="10" name="Straight Connector 9"/>
                <p:cNvCxnSpPr/>
                <p:nvPr/>
              </p:nvCxnSpPr>
              <p:spPr>
                <a:xfrm>
                  <a:off x="1295400" y="1752600"/>
                  <a:ext cx="17526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flipH="1" flipV="1">
                  <a:off x="1371600" y="1752600"/>
                  <a:ext cx="381000" cy="1524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6" name="Group 35"/>
          <p:cNvGrpSpPr/>
          <p:nvPr/>
        </p:nvGrpSpPr>
        <p:grpSpPr>
          <a:xfrm>
            <a:off x="483845" y="397370"/>
            <a:ext cx="8126755" cy="1046018"/>
            <a:chOff x="483845" y="397370"/>
            <a:chExt cx="8126755" cy="1046018"/>
          </a:xfrm>
        </p:grpSpPr>
        <p:sp>
          <p:nvSpPr>
            <p:cNvPr id="3" name="Rectangle 2"/>
            <p:cNvSpPr/>
            <p:nvPr/>
          </p:nvSpPr>
          <p:spPr>
            <a:xfrm>
              <a:off x="483845" y="397370"/>
              <a:ext cx="8126755" cy="10460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sz="32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(g) + 3H</a:t>
              </a:r>
              <a:r>
                <a:rPr lang="en-US" sz="32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(g)            2NH</a:t>
              </a:r>
              <a:r>
                <a:rPr lang="en-US" sz="32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(g) + 92kJ 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3867511" y="826062"/>
              <a:ext cx="1199632" cy="211128"/>
              <a:chOff x="1295400" y="1371600"/>
              <a:chExt cx="1752600" cy="533400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1295400" y="1371600"/>
                <a:ext cx="1752600" cy="152400"/>
                <a:chOff x="1295400" y="1371600"/>
                <a:chExt cx="1752600" cy="152400"/>
              </a:xfrm>
            </p:grpSpPr>
            <p:cxnSp>
              <p:nvCxnSpPr>
                <p:cNvPr id="19" name="Straight Connector 18"/>
                <p:cNvCxnSpPr/>
                <p:nvPr/>
              </p:nvCxnSpPr>
              <p:spPr>
                <a:xfrm>
                  <a:off x="1295400" y="1524000"/>
                  <a:ext cx="17526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flipH="1" flipV="1">
                  <a:off x="2667000" y="1371600"/>
                  <a:ext cx="381000" cy="1524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Group 15"/>
              <p:cNvGrpSpPr/>
              <p:nvPr/>
            </p:nvGrpSpPr>
            <p:grpSpPr>
              <a:xfrm>
                <a:off x="1295400" y="1752600"/>
                <a:ext cx="1752600" cy="152400"/>
                <a:chOff x="1295400" y="1752600"/>
                <a:chExt cx="1752600" cy="152400"/>
              </a:xfrm>
            </p:grpSpPr>
            <p:cxnSp>
              <p:nvCxnSpPr>
                <p:cNvPr id="17" name="Straight Connector 16"/>
                <p:cNvCxnSpPr/>
                <p:nvPr/>
              </p:nvCxnSpPr>
              <p:spPr>
                <a:xfrm>
                  <a:off x="1295400" y="1752600"/>
                  <a:ext cx="17526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flipH="1" flipV="1">
                  <a:off x="1371600" y="1752600"/>
                  <a:ext cx="381000" cy="1524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7" name="Group 36"/>
          <p:cNvGrpSpPr/>
          <p:nvPr/>
        </p:nvGrpSpPr>
        <p:grpSpPr>
          <a:xfrm>
            <a:off x="436418" y="2133600"/>
            <a:ext cx="8340436" cy="1028700"/>
            <a:chOff x="436418" y="2133600"/>
            <a:chExt cx="8340436" cy="1028700"/>
          </a:xfrm>
        </p:grpSpPr>
        <p:sp>
          <p:nvSpPr>
            <p:cNvPr id="5" name="Rectangle 4"/>
            <p:cNvSpPr/>
            <p:nvPr/>
          </p:nvSpPr>
          <p:spPr>
            <a:xfrm>
              <a:off x="436418" y="2133600"/>
              <a:ext cx="8340436" cy="10287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sz="32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(g) + 3H</a:t>
              </a:r>
              <a:r>
                <a:rPr lang="en-US" sz="32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(g)               2NH</a:t>
              </a:r>
              <a:r>
                <a:rPr lang="en-US" sz="32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(g) ; </a:t>
              </a:r>
              <a:r>
                <a:rPr lang="en-US" sz="3200" dirty="0" smtClean="0">
                  <a:latin typeface="Times New Roman"/>
                  <a:cs typeface="Times New Roman"/>
                </a:rPr>
                <a:t>∆H ═ ─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92kJ 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3320573" y="2547979"/>
              <a:ext cx="1136073" cy="199942"/>
              <a:chOff x="1295400" y="1371600"/>
              <a:chExt cx="1752600" cy="533400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1295400" y="1371600"/>
                <a:ext cx="1752600" cy="152400"/>
                <a:chOff x="1295400" y="1371600"/>
                <a:chExt cx="1752600" cy="152400"/>
              </a:xfrm>
            </p:grpSpPr>
            <p:cxnSp>
              <p:nvCxnSpPr>
                <p:cNvPr id="26" name="Straight Connector 25"/>
                <p:cNvCxnSpPr/>
                <p:nvPr/>
              </p:nvCxnSpPr>
              <p:spPr>
                <a:xfrm>
                  <a:off x="1295400" y="1524000"/>
                  <a:ext cx="17526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H="1" flipV="1">
                  <a:off x="2667000" y="1371600"/>
                  <a:ext cx="381000" cy="1524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Group 22"/>
              <p:cNvGrpSpPr/>
              <p:nvPr/>
            </p:nvGrpSpPr>
            <p:grpSpPr>
              <a:xfrm>
                <a:off x="1295400" y="1752600"/>
                <a:ext cx="1752600" cy="152400"/>
                <a:chOff x="1295400" y="1752600"/>
                <a:chExt cx="1752600" cy="152400"/>
              </a:xfrm>
            </p:grpSpPr>
            <p:cxnSp>
              <p:nvCxnSpPr>
                <p:cNvPr id="24" name="Straight Connector 23"/>
                <p:cNvCxnSpPr/>
                <p:nvPr/>
              </p:nvCxnSpPr>
              <p:spPr>
                <a:xfrm>
                  <a:off x="1295400" y="1752600"/>
                  <a:ext cx="17526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H="1" flipV="1">
                  <a:off x="1371600" y="1752600"/>
                  <a:ext cx="381000" cy="1524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8" name="Group 37"/>
          <p:cNvGrpSpPr/>
          <p:nvPr/>
        </p:nvGrpSpPr>
        <p:grpSpPr>
          <a:xfrm>
            <a:off x="263237" y="3595255"/>
            <a:ext cx="8340436" cy="1028700"/>
            <a:chOff x="263237" y="3595255"/>
            <a:chExt cx="8340436" cy="1028700"/>
          </a:xfrm>
        </p:grpSpPr>
        <p:sp>
          <p:nvSpPr>
            <p:cNvPr id="4" name="Rectangle 3"/>
            <p:cNvSpPr/>
            <p:nvPr/>
          </p:nvSpPr>
          <p:spPr>
            <a:xfrm>
              <a:off x="263237" y="3595255"/>
              <a:ext cx="8340436" cy="10287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sz="32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(g) + O</a:t>
              </a:r>
              <a:r>
                <a:rPr lang="en-US" sz="32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(g) + 180kJ              2NH</a:t>
              </a:r>
              <a:r>
                <a:rPr lang="en-US" sz="32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(g)  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4993512" y="4009634"/>
              <a:ext cx="1136073" cy="199942"/>
              <a:chOff x="1295400" y="1371600"/>
              <a:chExt cx="1752600" cy="533400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1295400" y="1371600"/>
                <a:ext cx="1752600" cy="152400"/>
                <a:chOff x="1295400" y="1371600"/>
                <a:chExt cx="1752600" cy="152400"/>
              </a:xfrm>
            </p:grpSpPr>
            <p:cxnSp>
              <p:nvCxnSpPr>
                <p:cNvPr id="33" name="Straight Connector 32"/>
                <p:cNvCxnSpPr/>
                <p:nvPr/>
              </p:nvCxnSpPr>
              <p:spPr>
                <a:xfrm>
                  <a:off x="1295400" y="1524000"/>
                  <a:ext cx="17526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flipH="1" flipV="1">
                  <a:off x="2667000" y="1371600"/>
                  <a:ext cx="381000" cy="1524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" name="Group 29"/>
              <p:cNvGrpSpPr/>
              <p:nvPr/>
            </p:nvGrpSpPr>
            <p:grpSpPr>
              <a:xfrm>
                <a:off x="1295400" y="1752600"/>
                <a:ext cx="1752600" cy="152400"/>
                <a:chOff x="1295400" y="1752600"/>
                <a:chExt cx="1752600" cy="152400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>
                  <a:off x="1295400" y="1752600"/>
                  <a:ext cx="17526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flipH="1" flipV="1">
                  <a:off x="1371600" y="1752600"/>
                  <a:ext cx="381000" cy="1524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43369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04999" y="3810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488996"/>
            <a:ext cx="2797265" cy="1724561"/>
          </a:xfrm>
          <a:prstGeom prst="ellipse">
            <a:avLst/>
          </a:prstGeom>
          <a:ln w="31750">
            <a:solidFill>
              <a:sysClr val="windowText" lastClr="000000"/>
            </a:solidFill>
            <a:miter lim="800000"/>
            <a:headEnd/>
            <a:tailEnd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10" descr="Cleaning Candle Wax from a Tablecloth | Candle wax, Dripping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290" y="3407869"/>
            <a:ext cx="2695575" cy="1206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647700" y="49530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সংঘটিত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বিক্রিয়ার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তাপের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5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37348" y="312821"/>
            <a:ext cx="47244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8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8000" b="1" spc="50" dirty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698605"/>
            <a:ext cx="843049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ভৌত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পরিবর্তনে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ভাঙ্গে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বিক্রিয়া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বিক্রিয়া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তাপের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algn="just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৬।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উভমুখী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বিক্রিয়ায়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বিক্রিয়ক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উৎপাদের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19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10" descr="Cleaning Candle Wax from a Tablecloth | Candle wax, Dripping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80" y="1333617"/>
            <a:ext cx="269557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Irreversible Changes or Chemical Changes Examp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935" y="1333617"/>
            <a:ext cx="3729037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5"/>
          <p:cNvSpPr txBox="1"/>
          <p:nvPr/>
        </p:nvSpPr>
        <p:spPr>
          <a:xfrm>
            <a:off x="2209800" y="225621"/>
            <a:ext cx="4724400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600" b="1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3202027"/>
            <a:ext cx="1488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১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74327" y="320895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২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4191000"/>
            <a:ext cx="8458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বিক্রিয়া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200" dirty="0" smtClean="0">
                <a:latin typeface="Times New Roman"/>
                <a:cs typeface="Times New Roman"/>
              </a:rPr>
              <a:t>∆H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বুঝায়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(গ) ২নং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চিত্রের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বিক্রিয়া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(ঘ) ১নং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সংঘটিত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68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 descr="Image result for ধন্যবাদ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458200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61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23467" y="242738"/>
            <a:ext cx="213845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</a:p>
        </p:txBody>
      </p:sp>
      <p:sp>
        <p:nvSpPr>
          <p:cNvPr id="4" name="TextBox 2"/>
          <p:cNvSpPr txBox="1"/>
          <p:nvPr/>
        </p:nvSpPr>
        <p:spPr>
          <a:xfrm>
            <a:off x="2320931" y="845919"/>
            <a:ext cx="4709786" cy="2677656"/>
          </a:xfrm>
          <a:prstGeom prst="rect">
            <a:avLst/>
          </a:prstGeom>
          <a:noFill/>
          <a:ln w="130175" cmpd="dbl">
            <a:solidFill>
              <a:schemeClr val="bg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স্বদেশ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দত্ত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বি.এসসি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সম্মান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এম.এসসি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রসায়ন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)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ইন্সট্রাক্টর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রসায়ন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ফেনী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টেকনিক্যাল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কলেজ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মোবাইল :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018১৬4৪৬০০৩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swadeshchemistry@gmail.com</a:t>
            </a:r>
            <a:r>
              <a:rPr lang="bn-BD" sz="2400" dirty="0" smtClean="0">
                <a:latin typeface="Times New Roman" panose="02020603050405020304" pitchFamily="18" charset="0"/>
                <a:cs typeface="NikoshBAN" pitchFamily="2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EASY\Downloads\images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59109"/>
            <a:ext cx="2060392" cy="2746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52800" y="3759109"/>
            <a:ext cx="5432046" cy="2923877"/>
          </a:xfrm>
          <a:prstGeom prst="rect">
            <a:avLst/>
          </a:prstGeom>
          <a:noFill/>
          <a:ln w="130175" cmpd="dbl">
            <a:solidFill>
              <a:schemeClr val="bg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bn-BD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spcBef>
                <a:spcPct val="0"/>
              </a:spcBef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রসায়ন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কোড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১৯২৬</a:t>
            </a:r>
          </a:p>
          <a:p>
            <a:pPr>
              <a:spcBef>
                <a:spcPct val="0"/>
              </a:spcBef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;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বিক্রিয়া</a:t>
            </a:r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৭.১, ৭.২.১ ও ৭.২.২,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৫০ মি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0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58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AutoShape 2" descr="C:\Users\EASY\Downloads\main-qimg-7edb70da0281f4e8cdcb5664188affa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C:\Users\EASY\Downloads\main-qimg-7edb70da0281f4e8cdcb5664188affa2.web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What happens to atoms during chemical reactions? - Quor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What happens to atoms during chemical reactions? - Quo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760" y="4495800"/>
            <a:ext cx="6104804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10" descr="Physical Change Images, Stock Photos &amp; Vectors | Shutterstock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2" descr="Physical Change Images, Stock Photos &amp; Vectors | Shutterstock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4" descr="Physical Change Images, Stock Photos &amp; Vectors | Shutterstock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2" name="Picture 18" descr="Types of Changes - Physical and Chemical | Science Experiments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312737"/>
            <a:ext cx="8455025" cy="395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183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79544274-6099-474B-90D2-5386BF26175C}"/>
              </a:ext>
            </a:extLst>
          </p:cNvPr>
          <p:cNvSpPr txBox="1"/>
          <p:nvPr/>
        </p:nvSpPr>
        <p:spPr>
          <a:xfrm>
            <a:off x="2653146" y="1905000"/>
            <a:ext cx="4267200" cy="2123658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6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পরিবর্তন</a:t>
            </a:r>
            <a:endParaRPr lang="en-US" sz="7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838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19068" y="350522"/>
            <a:ext cx="3030583" cy="6792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21504" y="1207512"/>
            <a:ext cx="43669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bn-IN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...</a:t>
            </a:r>
            <a:endParaRPr lang="bn-BD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294" y="3514944"/>
            <a:ext cx="78567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পরিবর্তনকে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বিক্রিয়া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সনাক্ত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6855" y="2408698"/>
            <a:ext cx="77300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ভৌত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7151" y="4573659"/>
            <a:ext cx="778770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ভিত্তিতে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বিক্রিয়ার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সনাক্ত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0665" y="1852951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পদার্থের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6265" y="5608270"/>
            <a:ext cx="778610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তাপের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ভিত্তিতে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বিক্রিয়ার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সনাক্ত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73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16" descr="Physical Change Definition - Image Flashcards - Game Smart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57200"/>
            <a:ext cx="6858000" cy="2442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32004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বরফ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পানিতে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পরিণত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অবস্থার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কিন্ত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অণুর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গঠনের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572000"/>
            <a:ext cx="792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পরিবর্তনে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আকৃতি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অবস্থার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কিন্ত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অণুর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গঠনের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ভৌত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32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8" descr="What happens to atoms during chemical reactions? - Quo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598" y="609600"/>
            <a:ext cx="6104804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3429000"/>
            <a:ext cx="7543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হাইড্রোজেন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গ্যাসীয়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অক্সিজেন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গ্যাসীয়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পরস্পরের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যু্ক্ত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উৎপন্ন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তরল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পানির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অণুর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হাইড্রোজেন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অক্সিজেনের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অণুর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সম্পূর্ণ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62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0100" y="685800"/>
            <a:ext cx="754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সম্পূর্ণ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ধর্ম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পদার্থে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পরিণত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হওয়াকে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বিক্রিয়া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পরবির্তন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04800" y="3428999"/>
            <a:ext cx="8478982" cy="1079865"/>
            <a:chOff x="304800" y="3428999"/>
            <a:chExt cx="8478982" cy="1079865"/>
          </a:xfrm>
        </p:grpSpPr>
        <p:sp>
          <p:nvSpPr>
            <p:cNvPr id="4" name="TextBox 3"/>
            <p:cNvSpPr txBox="1"/>
            <p:nvPr/>
          </p:nvSpPr>
          <p:spPr>
            <a:xfrm>
              <a:off x="304800" y="3428999"/>
              <a:ext cx="8478982" cy="10798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CaCO</a:t>
              </a:r>
              <a:r>
                <a:rPr lang="en-US" sz="32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(g) + 2HCl(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aq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)             CaCl</a:t>
              </a:r>
              <a:r>
                <a:rPr lang="en-US" sz="32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aq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) + CO</a:t>
              </a:r>
              <a:r>
                <a:rPr lang="en-US" sz="32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(g) </a:t>
              </a:r>
            </a:p>
            <a:p>
              <a:pPr algn="just"/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                                                            + H</a:t>
              </a:r>
              <a:r>
                <a:rPr lang="en-US" sz="32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O(l)  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4191000" y="3733800"/>
              <a:ext cx="763872" cy="1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533400" y="4876800"/>
            <a:ext cx="8458200" cy="1077218"/>
            <a:chOff x="533400" y="4876800"/>
            <a:chExt cx="8458200" cy="1077218"/>
          </a:xfrm>
        </p:grpSpPr>
        <p:sp>
          <p:nvSpPr>
            <p:cNvPr id="6" name="TextBox 5"/>
            <p:cNvSpPr txBox="1"/>
            <p:nvPr/>
          </p:nvSpPr>
          <p:spPr>
            <a:xfrm>
              <a:off x="533400" y="4876800"/>
              <a:ext cx="84582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CH</a:t>
              </a:r>
              <a:r>
                <a:rPr lang="en-US" sz="3200" baseline="-25000" dirty="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(g) + O</a:t>
              </a:r>
              <a:r>
                <a:rPr lang="en-US" sz="32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(g)              CO</a:t>
              </a:r>
              <a:r>
                <a:rPr lang="en-US" sz="32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(g) 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+ 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32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O(l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) </a:t>
              </a:r>
              <a:endParaRPr lang="en-US" sz="3200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just"/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429000" y="5181600"/>
              <a:ext cx="762000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3332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98449D14-4A32-4EF0-ACAC-2EABE588532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756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14700" y="1103064"/>
            <a:ext cx="251460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28"/>
          <a:stretch/>
        </p:blipFill>
        <p:spPr>
          <a:xfrm>
            <a:off x="3077072" y="2389450"/>
            <a:ext cx="2989856" cy="22432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96244" y="5059395"/>
            <a:ext cx="5466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ভৌত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93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593</Words>
  <Application>Microsoft Office PowerPoint</Application>
  <PresentationFormat>On-screen Show (4:3)</PresentationFormat>
  <Paragraphs>76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EASY</dc:creator>
  <cp:lastModifiedBy>EASY</cp:lastModifiedBy>
  <cp:revision>60</cp:revision>
  <dcterms:created xsi:type="dcterms:W3CDTF">2006-08-16T00:00:00Z</dcterms:created>
  <dcterms:modified xsi:type="dcterms:W3CDTF">2020-08-10T00:36:14Z</dcterms:modified>
</cp:coreProperties>
</file>