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3"/>
  </p:notesMasterIdLst>
  <p:sldIdLst>
    <p:sldId id="257" r:id="rId4"/>
    <p:sldId id="273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5" r:id="rId15"/>
    <p:sldId id="266" r:id="rId16"/>
    <p:sldId id="267" r:id="rId17"/>
    <p:sldId id="274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C7EAF-316C-4D38-B494-BFDF42D6763A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BCBDD-0787-4BAD-BC17-35F36BAAE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CBDD-0787-4BAD-BC17-35F36BAAEA1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22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651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37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412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047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8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55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262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496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626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46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289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831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416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668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9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289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522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44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408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28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455179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71292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checker/>
    <p:sndAc>
      <p:stSnd>
        <p:snd r:embed="rId15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7445-B61E-4E40-9541-6D9D9BEFFB88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26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CE4E-EBB1-466E-9D0E-CE2148CCE2A0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60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jaman.com/%e0%a6%b8%e0%a6%bf%e0%a6%aa%e0%a6%bf%e0%a6%87%e0%a6%89-%e0%a6%95%e0%a7%80-%e0%a6%b8%e0%a6%bf%e0%a6%aa%e0%a6%bf%e0%a6%87%e0%a6%89-%e0%a6%8f%e0%a6%b0-%e0%a6%95%e0%a6%be%e0%a6%9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Bevel 6"/>
          <p:cNvSpPr/>
          <p:nvPr/>
        </p:nvSpPr>
        <p:spPr>
          <a:xfrm>
            <a:off x="0" y="5482043"/>
            <a:ext cx="9144000" cy="1375957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BurigangaSushreeMJ" pitchFamily="2" charset="0"/>
                <a:cs typeface="NikoshBAN" pitchFamily="2" charset="0"/>
              </a:rPr>
              <a:t>স্বাগতম</a:t>
            </a:r>
            <a:endParaRPr lang="bn-BD" dirty="0" smtClean="0">
              <a:solidFill>
                <a:srgbClr val="FF0000"/>
              </a:solidFill>
              <a:latin typeface="BurigangaSushreeMJ" pitchFamily="2" charset="0"/>
              <a:cs typeface="NikoshBAN" pitchFamily="2" charset="0"/>
            </a:endParaRPr>
          </a:p>
        </p:txBody>
      </p:sp>
      <p:pic>
        <p:nvPicPr>
          <p:cNvPr id="9" name="Picture 8" descr="3d-rendering-central-computer-processors-cpu-concept-electronic-engineer-KFR8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iJVIT227214_compres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9490"/>
            <a:ext cx="7391400" cy="365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371600" y="4800600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তিনটি অংশের সমন্বয়ে প্রসেসর গঠিত </a:t>
            </a:r>
          </a:p>
          <a:p>
            <a:pPr marL="342900" indent="-342900">
              <a:buAutoNum type="arabicParenR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গানিতিক যুক্ত ইউনিট </a:t>
            </a:r>
            <a:r>
              <a:rPr lang="bn-BD" sz="2400" dirty="0" smtClean="0"/>
              <a:t>(</a:t>
            </a:r>
            <a:r>
              <a:rPr lang="bn-BD" sz="2400" dirty="0" smtClean="0">
                <a:latin typeface="Times New Roman" pitchFamily="18" charset="0"/>
              </a:rPr>
              <a:t>Arithmetic Logic Unit</a:t>
            </a:r>
            <a:r>
              <a:rPr lang="bn-BD" sz="2400" dirty="0" smtClean="0"/>
              <a:t>)</a:t>
            </a:r>
          </a:p>
          <a:p>
            <a:pPr marL="342900" indent="-342900">
              <a:buAutoNum type="arabicParenR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(Control Unit</a:t>
            </a:r>
            <a:r>
              <a:rPr lang="en-US" sz="2400" dirty="0" smtClean="0"/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ইউনিট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(Register Memory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371600"/>
            <a:ext cx="38862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কাজ: </a:t>
            </a:r>
            <a:endParaRPr lang="bn-BD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244334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514600"/>
            <a:ext cx="3124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90600" y="838200"/>
            <a:ext cx="7750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১৯৭১ সালেই ইন্টেল প্রথম মাইক্রোপ্রসেসর উদ্ভাবন করেন।যার নাম দেওয়া হয়েছিল  ইন্টেল৪০০৪ ।এর উদ্ভাবক ছিলেন মার্কিন যুক্ত্ররাস্ট্রের টেড হাফ ,স্ট্যান মেজর , ফেডরিকো ফ্যাগিন এবং জাপানের মাসাতোশি শিমা । </a:t>
            </a:r>
            <a:endParaRPr lang="en-US" sz="2400" dirty="0"/>
          </a:p>
        </p:txBody>
      </p:sp>
      <p:pic>
        <p:nvPicPr>
          <p:cNvPr id="9" name="Picture 8" descr="Intel-Versus-AMD-Processors-–-The-Ongoing-Deba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514600"/>
            <a:ext cx="3276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85800" y="52578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ইন্টেল৪০০৪ মাইক্রোপ্রসেসরে ট্রানজিস্টরের সংখ্যা ছিল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২৩০০ টি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81600" y="54102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কোর আই সেভেন প্রসেসরের ট্রানজিস্টরের সং্নগখ্যা ২২৭,০০,০০,০০০টি</a:t>
            </a:r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nary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42672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4495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কম্পিউটারের ভাষায় কেবলমাত্র দুটি অক্ষর ‘০’ এবং ‘১’। ‘০’ মানে হচ্ছে ‘০’ থেকে ২ ভোল্ট বিদ্যুৎ আর ‘১’  মানে হচ্ছে ২ থেকে ৫ ভোল্ট বিদ্যুৎ । এই ভাষার নাম মেশিন ভাষা (Machine Language)</a:t>
            </a:r>
            <a:endParaRPr lang="en-US" sz="2400" dirty="0"/>
          </a:p>
        </p:txBody>
      </p:sp>
      <p:pic>
        <p:nvPicPr>
          <p:cNvPr id="6" name="Picture 5" descr="on_and_of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685800"/>
            <a:ext cx="3581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E5BAE7-379F-494C-B4D6-520B0232428F}"/>
              </a:ext>
            </a:extLst>
          </p:cNvPr>
          <p:cNvSpPr/>
          <p:nvPr/>
        </p:nvSpPr>
        <p:spPr>
          <a:xfrm>
            <a:off x="1805957" y="1676400"/>
            <a:ext cx="1316182" cy="6623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A=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08A36B-D62D-4BF2-AEA1-5FE371988197}"/>
              </a:ext>
            </a:extLst>
          </p:cNvPr>
          <p:cNvSpPr/>
          <p:nvPr/>
        </p:nvSpPr>
        <p:spPr>
          <a:xfrm>
            <a:off x="1790717" y="2700120"/>
            <a:ext cx="1316182" cy="6623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B=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29AEDF4-F7C0-4FE8-871B-1AAC6EF728B7}"/>
              </a:ext>
            </a:extLst>
          </p:cNvPr>
          <p:cNvSpPr/>
          <p:nvPr/>
        </p:nvSpPr>
        <p:spPr>
          <a:xfrm>
            <a:off x="1805957" y="3690720"/>
            <a:ext cx="1316182" cy="6623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?=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8153A9-4EA4-4FFD-AAC9-E0CDF2B666B2}"/>
              </a:ext>
            </a:extLst>
          </p:cNvPr>
          <p:cNvSpPr/>
          <p:nvPr/>
        </p:nvSpPr>
        <p:spPr>
          <a:xfrm>
            <a:off x="1828800" y="4648200"/>
            <a:ext cx="1316182" cy="6623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,=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9D32D5-1309-475A-AD00-A5684E63F350}"/>
              </a:ext>
            </a:extLst>
          </p:cNvPr>
          <p:cNvSpPr/>
          <p:nvPr/>
        </p:nvSpPr>
        <p:spPr>
          <a:xfrm>
            <a:off x="3960339" y="1686119"/>
            <a:ext cx="3354861" cy="6623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01000001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E87F443-0D15-42B6-9E2D-C6F49BE65531}"/>
              </a:ext>
            </a:extLst>
          </p:cNvPr>
          <p:cNvSpPr/>
          <p:nvPr/>
        </p:nvSpPr>
        <p:spPr>
          <a:xfrm>
            <a:off x="3960339" y="2623920"/>
            <a:ext cx="3354861" cy="6623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01000010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FD9FD3F-7FA1-49DD-93D2-A5AA980EC1B6}"/>
              </a:ext>
            </a:extLst>
          </p:cNvPr>
          <p:cNvSpPr/>
          <p:nvPr/>
        </p:nvSpPr>
        <p:spPr>
          <a:xfrm>
            <a:off x="3960339" y="3690720"/>
            <a:ext cx="3354861" cy="6623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00111111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82D8706-D348-41A6-B832-F957EE27A259}"/>
              </a:ext>
            </a:extLst>
          </p:cNvPr>
          <p:cNvSpPr/>
          <p:nvPr/>
        </p:nvSpPr>
        <p:spPr>
          <a:xfrm>
            <a:off x="3960339" y="4681320"/>
            <a:ext cx="3354861" cy="6623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00101100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1C3A8A5-0548-4C71-A982-2D1AEF8B2DB3}"/>
              </a:ext>
            </a:extLst>
          </p:cNvPr>
          <p:cNvSpPr/>
          <p:nvPr/>
        </p:nvSpPr>
        <p:spPr>
          <a:xfrm>
            <a:off x="228600" y="540048"/>
            <a:ext cx="8610600" cy="8015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ASCII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5943600"/>
            <a:ext cx="54102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Unicode</a:t>
            </a:r>
            <a:endParaRPr lang="en-US" sz="28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named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6858000" cy="4258270"/>
          </a:xfrm>
          <a:prstGeom prst="rect">
            <a:avLst/>
          </a:prstGeom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1" y="1981200"/>
            <a:ext cx="411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</a:rPr>
              <a:t>দলীয়</a:t>
            </a:r>
            <a:r>
              <a:rPr lang="bn-BD" sz="4400" u="sng" dirty="0" smtClean="0">
                <a:solidFill>
                  <a:srgbClr val="FF0000"/>
                </a:solidFill>
              </a:rPr>
              <a:t> কাজ</a:t>
            </a:r>
            <a:r>
              <a:rPr lang="en-US" sz="4400" u="sng" dirty="0" smtClean="0">
                <a:solidFill>
                  <a:srgbClr val="FF0000"/>
                </a:solidFill>
              </a:rPr>
              <a:t>: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244334"/>
            <a:ext cx="350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3244334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তোমাদের জানামতে এখানে উল্লেখিত ডিভাইস ছাড়া আর ও কি কি ডিভাইসে প্রসেসর ব্যবহ্রত হয় তাদের একটি তালিকা তৈরি কর।</a:t>
            </a: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889" y="3657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3048000"/>
            <a:ext cx="6781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CPU এর পূর্ণরূপ   কী?</a:t>
            </a:r>
          </a:p>
          <a:p>
            <a:pPr marL="457200" indent="-457200">
              <a:buAutoNum type="arabicParenR" startAt="2"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প্রসেসর কি দিয়ে তৈরি হয়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৩)’A’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bn-BD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138041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</a:rPr>
              <a:t>মূল্যায়ণ</a:t>
            </a:r>
            <a:r>
              <a:rPr lang="en-US" sz="3600" u="sng" dirty="0" smtClean="0">
                <a:solidFill>
                  <a:srgbClr val="FF0000"/>
                </a:solidFill>
              </a:rPr>
              <a:t>:</a:t>
            </a:r>
            <a:endParaRPr 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49383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828836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‘প্রসেসর হল কম্পিউটারেরর মস্তিস্ক’  বিস্তারিতভাবে লিখ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380416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en-US" sz="4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8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99185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219200" y="685800"/>
            <a:ext cx="6781800" cy="5181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smtClean="0"/>
              <a:t>সবাইকে ধন্যবাদ</a:t>
            </a:r>
            <a:endParaRPr lang="bn-BD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73858061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00600" y="457200"/>
            <a:ext cx="4114800" cy="60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   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পরিচিতি</a:t>
            </a:r>
            <a:endParaRPr kumimoji="0" lang="en-US" sz="32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    তথ্য ও যোগাযোগ প্রযুক্তি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 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শ্রেণি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: ৭ম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 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অধ্যায়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: 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দ্বিতীয়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                 </a:t>
            </a:r>
            <a:r>
              <a:rPr kumimoji="0" lang="bn-BD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পাঠঃ-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১৪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প্রসেসর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381000"/>
            <a:ext cx="411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মোহাম্মদ মোখলেছুর রহমান</a:t>
            </a:r>
            <a:endParaRPr lang="en-US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>
              <a:spcBef>
                <a:spcPts val="0"/>
              </a:spcBef>
            </a:pPr>
            <a:r>
              <a:rPr lang="bn-BD" sz="2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বি,এসসি ইঞ্জিনিয়ার(ইইই)</a:t>
            </a:r>
            <a:endParaRPr lang="en-US" sz="20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>
              <a:spcBef>
                <a:spcPts val="0"/>
              </a:spcBef>
            </a:pPr>
            <a:r>
              <a:rPr lang="bn-BD" sz="2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ডিপ্লোমা ইঞ্জিনিয়ার(কম্পিউটার</a:t>
            </a:r>
            <a:r>
              <a:rPr lang="bn-BD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সহকারী শিক্ষক</a:t>
            </a:r>
            <a:r>
              <a:rPr lang="bn-BD" sz="24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(আইসিটি)</a:t>
            </a:r>
            <a:endParaRPr lang="bn-IN" sz="2400" dirty="0" smtClean="0">
              <a:solidFill>
                <a:srgbClr val="C00000"/>
              </a:solidFill>
              <a:latin typeface="NikoshBAN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ভলাকুট কে,বি উচ্চ বিদ্যালয়</a:t>
            </a:r>
            <a:endParaRPr lang="bn-BD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নাসিরনগর,ব্রাহ্মনবাড়ীয়া</a:t>
            </a:r>
            <a:endParaRPr lang="en-US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16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Email:  mrahmanictt</a:t>
            </a:r>
            <a:r>
              <a:rPr lang="en-US" sz="16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@</a:t>
            </a:r>
            <a:r>
              <a:rPr lang="en-US" sz="1600" dirty="0" err="1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gmail.com</a:t>
            </a:r>
            <a:endParaRPr lang="en-US" sz="1600" dirty="0" smtClean="0">
              <a:solidFill>
                <a:srgbClr val="C00000"/>
              </a:solidFill>
              <a:latin typeface="NikoshBAN"/>
              <a:cs typeface="Nikosh" pitchFamily="2" charset="0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Mobile: 01911258648</a:t>
            </a:r>
            <a:endParaRPr lang="bn-BD" sz="1800" dirty="0">
              <a:solidFill>
                <a:srgbClr val="C00000"/>
              </a:solidFill>
              <a:latin typeface="NikoshBAN"/>
              <a:cs typeface="Nikosh" pitchFamily="2" charset="0"/>
            </a:endParaRPr>
          </a:p>
        </p:txBody>
      </p:sp>
      <p:pic>
        <p:nvPicPr>
          <p:cNvPr id="6" name="Picture 5" descr="52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90600"/>
            <a:ext cx="2362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048000"/>
            <a:ext cx="26670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ownload (2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76800"/>
            <a:ext cx="685800" cy="1981200"/>
          </a:xfrm>
          <a:prstGeom prst="rect">
            <a:avLst/>
          </a:prstGeom>
        </p:spPr>
      </p:pic>
      <p:pic>
        <p:nvPicPr>
          <p:cNvPr id="9" name="Picture 8" descr="download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43200"/>
            <a:ext cx="685799" cy="2143125"/>
          </a:xfrm>
          <a:prstGeom prst="rect">
            <a:avLst/>
          </a:prstGeom>
        </p:spPr>
      </p:pic>
      <p:pic>
        <p:nvPicPr>
          <p:cNvPr id="10" name="Picture 9" descr="download (4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685800" cy="2743200"/>
          </a:xfrm>
          <a:prstGeom prst="rect">
            <a:avLst/>
          </a:prstGeom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550DCE0D-A650-40B7-BF8E-CD111FC81113}"/>
              </a:ext>
            </a:extLst>
          </p:cNvPr>
          <p:cNvSpPr>
            <a:spLocks noGrp="1"/>
          </p:cNvSpPr>
          <p:nvPr/>
        </p:nvSpPr>
        <p:spPr>
          <a:xfrm>
            <a:off x="1614208" y="270823"/>
            <a:ext cx="5460031" cy="660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করঃ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5F34CC8-AEAB-45E9-9E8C-84217D2BE112}"/>
              </a:ext>
            </a:extLst>
          </p:cNvPr>
          <p:cNvSpPr/>
          <p:nvPr/>
        </p:nvSpPr>
        <p:spPr>
          <a:xfrm>
            <a:off x="284174" y="6073914"/>
            <a:ext cx="8631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শরীরের সবচেয়ে গুরুত্বপূর্ণ অংশ কোনটি?</a:t>
            </a:r>
            <a:endParaRPr lang="en-US" sz="3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1B30ACC-EBFE-4821-949F-B7166CC7B6B8}"/>
              </a:ext>
            </a:extLst>
          </p:cNvPr>
          <p:cNvSpPr/>
          <p:nvPr/>
        </p:nvSpPr>
        <p:spPr>
          <a:xfrm>
            <a:off x="3086170" y="6088559"/>
            <a:ext cx="2790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 descr="2319839040072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7315200" cy="4572000"/>
          </a:xfrm>
          <a:prstGeom prst="rect">
            <a:avLst/>
          </a:prstGeom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omp2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7200"/>
            <a:ext cx="77724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rved Left Arrow 8"/>
          <p:cNvSpPr/>
          <p:nvPr/>
        </p:nvSpPr>
        <p:spPr>
          <a:xfrm>
            <a:off x="3581400" y="2057400"/>
            <a:ext cx="731520" cy="2130552"/>
          </a:xfrm>
          <a:prstGeom prst="curvedLeftArrow">
            <a:avLst>
              <a:gd name="adj1" fmla="val 25000"/>
              <a:gd name="adj2" fmla="val 50000"/>
              <a:gd name="adj3" fmla="val 480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133600" y="2057400"/>
            <a:ext cx="838200" cy="2133600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6553200"/>
            <a:ext cx="6705600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6019800"/>
            <a:ext cx="7772400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24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 গঠন সম্পর্কে উল্লেখ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 সংক্ষিপ্ত ইতিহাস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609600"/>
            <a:ext cx="274319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096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প্রসেসর(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processor)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এক ধরণের চিপ,যা কম্পিউটার,মোবাইল,ল্যাপটপ,ট্যাবলেট ও অন্যান্য গ্যাজেটের মধ্যে থাকে।প্রসেসর এই সব গ্যাজেটের একটি গুরুত্বপূর্ণ হার্ডওয়্যার কম্পোনেন্ট।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কম্পিউটারের ইনপুট ও আউটপুট ডিবাইসের সমন্বয়ে যে  কাজ করে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প্রসেসর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 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videotogif_2018.05.24_15.10.5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81400"/>
            <a:ext cx="3810000" cy="2743200"/>
          </a:xfrm>
          <a:prstGeom prst="rect">
            <a:avLst/>
          </a:prstGeom>
        </p:spPr>
      </p:pic>
      <p:pic>
        <p:nvPicPr>
          <p:cNvPr id="8" name="Picture 7" descr="46794c_0ebfabed62824fe48d06d00099200d2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4114800"/>
            <a:ext cx="4495800" cy="1285875"/>
          </a:xfrm>
          <a:prstGeom prst="rect">
            <a:avLst/>
          </a:prstGeom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8580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প্রসেসর কে ব্রেন বলা হয়,কেননা এ হার্ডওয়্যার ও সফটওয়্যার এর মধ্যে হওয়া গতিবিধি গুলোকে বুজার ক্ষমতা রাখে,মানে কম্পিউটার ও আমাদের মধ্যে যে গতিবিধি হয় সেটা প্রসেসর বুঝতে পারে।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কম্পিউটার সফটওয়্যার এর সাহায্যে ওই কাজ করে যা কীবোর্ড ও মাউস দ্বারা আমরা নির্দেশ দি।এর জন্য প্রসেসর কে </a:t>
            </a:r>
            <a:r>
              <a:rPr lang="as-IN" sz="2400" dirty="0" smtClean="0">
                <a:latin typeface="NikoshBAN" pitchFamily="2" charset="0"/>
                <a:cs typeface="NikoshBAN" pitchFamily="2" charset="0"/>
                <a:hlinkClick r:id="rId3"/>
              </a:rPr>
              <a:t>সিপিইউ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 বা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Central Processing Unit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বলা হয়। </a:t>
            </a:r>
            <a:endParaRPr lang="en-US" sz="2400" dirty="0"/>
          </a:p>
        </p:txBody>
      </p:sp>
      <p:pic>
        <p:nvPicPr>
          <p:cNvPr id="5" name="Picture 4" descr="AlertMaleEmperorshrimp-size_restric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733800"/>
            <a:ext cx="4343400" cy="2543175"/>
          </a:xfrm>
          <a:prstGeom prst="rect">
            <a:avLst/>
          </a:prstGeom>
        </p:spPr>
      </p:pic>
      <p:pic>
        <p:nvPicPr>
          <p:cNvPr id="7" name="Picture 6" descr="SmoggySillyIcelandichorse-max-1m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3581400"/>
            <a:ext cx="3619500" cy="2800350"/>
          </a:xfrm>
          <a:prstGeom prst="rect">
            <a:avLst/>
          </a:prstGeom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685800"/>
            <a:ext cx="76199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ঝ?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12954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কাজ: </a:t>
            </a:r>
            <a:endParaRPr lang="bn-BD" sz="54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295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-intigrated-circ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2870200" cy="2362200"/>
          </a:xfrm>
          <a:prstGeom prst="rect">
            <a:avLst/>
          </a:prstGeom>
        </p:spPr>
      </p:pic>
      <p:pic>
        <p:nvPicPr>
          <p:cNvPr id="5" name="Picture 4" descr="91001829-vector-set-of-izometric-electronic-components-transistors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685800"/>
            <a:ext cx="2590800" cy="2362200"/>
          </a:xfrm>
          <a:prstGeom prst="rect">
            <a:avLst/>
          </a:prstGeom>
        </p:spPr>
      </p:pic>
      <p:pic>
        <p:nvPicPr>
          <p:cNvPr id="6" name="Picture 5" descr="processor-small-chip-which-very-260nw-17316103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685800"/>
            <a:ext cx="2209800" cy="2362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3657600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ইন্টিগ্রেটেড</a:t>
            </a:r>
            <a:r>
              <a:rPr lang="en-US" b="1" dirty="0" smtClean="0"/>
              <a:t> </a:t>
            </a:r>
            <a:r>
              <a:rPr lang="en-US" b="1" dirty="0" err="1" smtClean="0"/>
              <a:t>সার্কিট</a:t>
            </a:r>
            <a:r>
              <a:rPr lang="en-US" b="1" dirty="0" smtClean="0"/>
              <a:t> </a:t>
            </a:r>
            <a:r>
              <a:rPr lang="bn-BD" b="1" dirty="0" smtClean="0"/>
              <a:t>(IC)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038600" y="35814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ট্রানজিস্টর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629400" y="3505200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চিপ(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Chip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914400" y="49530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ইন্টিগ্রেটেড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(IC)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ইন্টিগ্রেটেড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(IC)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।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চিপ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e_25022_1579955128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ICT Class 6 Software</Template>
  <TotalTime>209</TotalTime>
  <Words>440</Words>
  <Application>Microsoft Office PowerPoint</Application>
  <PresentationFormat>On-screen Show (4:3)</PresentationFormat>
  <Paragraphs>84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file_25022_1579955128</vt:lpstr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ICT</cp:lastModifiedBy>
  <cp:revision>49</cp:revision>
  <dcterms:created xsi:type="dcterms:W3CDTF">2006-08-16T00:00:00Z</dcterms:created>
  <dcterms:modified xsi:type="dcterms:W3CDTF">2020-08-09T04:00:16Z</dcterms:modified>
</cp:coreProperties>
</file>