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57" r:id="rId3"/>
    <p:sldId id="274" r:id="rId4"/>
    <p:sldId id="262" r:id="rId5"/>
    <p:sldId id="267" r:id="rId6"/>
    <p:sldId id="268" r:id="rId7"/>
    <p:sldId id="261" r:id="rId8"/>
    <p:sldId id="275" r:id="rId9"/>
    <p:sldId id="270" r:id="rId10"/>
    <p:sldId id="276" r:id="rId11"/>
    <p:sldId id="271" r:id="rId12"/>
    <p:sldId id="272" r:id="rId13"/>
    <p:sldId id="273" r:id="rId1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86364" autoAdjust="0"/>
  </p:normalViewPr>
  <p:slideViewPr>
    <p:cSldViewPr>
      <p:cViewPr varScale="1">
        <p:scale>
          <a:sx n="58" d="100"/>
          <a:sy n="58" d="100"/>
        </p:scale>
        <p:origin x="-1014" y="-78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EB9EB-97F1-4CA2-8DDD-B3C2C681D2E3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EBED-C23F-48D1-B238-DBEA71042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EBED-C23F-48D1-B238-DBEA71042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8872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8872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8872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8872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934" y="5052546"/>
            <a:ext cx="73281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856" y="3132290"/>
            <a:ext cx="9327956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0" y="731519"/>
            <a:ext cx="832104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9885" y="376518"/>
            <a:ext cx="267462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21348" y="731520"/>
            <a:ext cx="6278073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85900" y="731520"/>
            <a:ext cx="83210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8872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72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8872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72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53" y="2172648"/>
            <a:ext cx="775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9170" y="4607511"/>
            <a:ext cx="7761642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85899" y="731519"/>
            <a:ext cx="4350715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8698" y="731520"/>
            <a:ext cx="4350715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731520"/>
            <a:ext cx="435071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3381" y="1400327"/>
            <a:ext cx="435071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1493" y="731520"/>
            <a:ext cx="435071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1399032"/>
            <a:ext cx="435071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24" y="2209801"/>
            <a:ext cx="4726911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570" y="731520"/>
            <a:ext cx="5222211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8495" y="3497802"/>
            <a:ext cx="440525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8872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8872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8872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8872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7728" y="1143000"/>
            <a:ext cx="534924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53" y="1010486"/>
            <a:ext cx="480234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49" y="4464421"/>
            <a:ext cx="829859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8872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72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8872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72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1277" y="4372168"/>
            <a:ext cx="846626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732260"/>
            <a:ext cx="832104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3860" y="6172201"/>
            <a:ext cx="3268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7CE65A-E8CE-4F28-B0F5-84F5B0E488D7}" type="datetimeFigureOut">
              <a:rPr lang="en-US" smtClean="0"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172201"/>
            <a:ext cx="435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0" y="6172201"/>
            <a:ext cx="237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2BF7A0-0855-48CD-9C71-9CAC093975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1200" y="176996"/>
            <a:ext cx="21321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</a:t>
            </a:r>
          </a:p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613" y="72189"/>
            <a:ext cx="8755661" cy="6691225"/>
            <a:chOff x="104613" y="72189"/>
            <a:chExt cx="8755661" cy="66912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13" y="3352800"/>
              <a:ext cx="8755661" cy="34106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93"/>
            <a:stretch/>
          </p:blipFill>
          <p:spPr>
            <a:xfrm>
              <a:off x="110798" y="72189"/>
              <a:ext cx="8658387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0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074" y="1066800"/>
            <a:ext cx="98017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প্রাণী কীভাবে শব্দ শুনতে পায় ?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সাধারণত প্রাণী কানের মাধ্যমে শুনে।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কানের ভেতরে একটি পর্দা থাকে যা শব্দ কম্পনের মাধ্যমে কাঁপে।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পর্দার কম্পনের দ্বারা সৃষ্ঠ অনুভূতি আমাদের মস্তিষ্কে পৌঁছায়।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83080" y="381000"/>
            <a:ext cx="7627620" cy="14478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2203668"/>
            <a:ext cx="1050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শব্দের বেগ কী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স্বাভাবিক তাপমাত্রায় পানিতে শব্দের বেগ কত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আমরা কীভাবে শব্দ শুনি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শব্দ দ্রুত সঞ্চালনের জন্য কোনটি উপযুক্ত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রাবার খ) লোহা গ) কাঠ ঘ) প্লাস্টিক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সমুদ্রের পানিতে শব্দ ২ সেকেন্ডে কত মিটার অতিক্রম করবে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৭৫০ মি খ) ১৫০০ মি গ) ৩০০০ মি ঘ) ৪৬২০ 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4800600"/>
            <a:ext cx="485394" cy="4191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6019800"/>
            <a:ext cx="381000" cy="4326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" y="1127761"/>
            <a:ext cx="1010412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অনুষ্ঠানের শব্দ ১০০০ মিটার দূর থেকে শিমু এবং ১৫০০ মিটার দূর থেকে হিমু শুনতে পেল। শিমু হিমুর কতক্ষণ আগে শব্দ শুনতে পাবে ?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১.৪৫ সেকেন্ড আগে।</a:t>
            </a:r>
          </a:p>
        </p:txBody>
      </p:sp>
    </p:spTree>
    <p:extLst>
      <p:ext uri="{BB962C8B-B14F-4D97-AF65-F5344CB8AC3E}">
        <p14:creationId xmlns:p14="http://schemas.microsoft.com/office/powerpoint/2010/main" val="42280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812" y="-152400"/>
            <a:ext cx="11926819" cy="7010400"/>
            <a:chOff x="-15240" y="-152400"/>
            <a:chExt cx="9174476" cy="701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2400"/>
              <a:ext cx="9159236" cy="7010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-15240" y="2057400"/>
              <a:ext cx="614172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99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9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7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26547"/>
            <a:ext cx="11690050" cy="6596631"/>
            <a:chOff x="169078" y="204736"/>
            <a:chExt cx="11690050" cy="6596631"/>
          </a:xfrm>
        </p:grpSpPr>
        <p:grpSp>
          <p:nvGrpSpPr>
            <p:cNvPr id="6" name="Group 5"/>
            <p:cNvGrpSpPr/>
            <p:nvPr/>
          </p:nvGrpSpPr>
          <p:grpSpPr>
            <a:xfrm>
              <a:off x="169078" y="204736"/>
              <a:ext cx="9178948" cy="4720151"/>
              <a:chOff x="108586" y="205643"/>
              <a:chExt cx="7060731" cy="475955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86" y="2679202"/>
                <a:ext cx="1508333" cy="2285999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1752656" y="205643"/>
                <a:ext cx="5416661" cy="17526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 err="1" smtClean="0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299627" y="1276924"/>
              <a:ext cx="10559501" cy="5524443"/>
              <a:chOff x="1299627" y="1276924"/>
              <a:chExt cx="10559501" cy="552444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99627" y="1276924"/>
                <a:ext cx="10559501" cy="5524443"/>
                <a:chOff x="900749" y="1134622"/>
                <a:chExt cx="8122693" cy="552444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3912" y="1134622"/>
                  <a:ext cx="1579530" cy="2124075"/>
                </a:xfrm>
                <a:prstGeom prst="rect">
                  <a:avLst/>
                </a:prstGeom>
              </p:spPr>
            </p:pic>
            <p:sp>
              <p:nvSpPr>
                <p:cNvPr id="13" name="Horizontal Scroll 12"/>
                <p:cNvSpPr/>
                <p:nvPr/>
              </p:nvSpPr>
              <p:spPr>
                <a:xfrm>
                  <a:off x="2537111" y="1724948"/>
                  <a:ext cx="3692770" cy="4014609"/>
                </a:xfrm>
                <a:prstGeom prst="horizontalScroll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4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আ</a:t>
                  </a:r>
                  <a:r>
                    <a:rPr lang="bn-IN" sz="4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ব</a:t>
                  </a:r>
                  <a:r>
                    <a:rPr lang="en-US" sz="4400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দু</a:t>
                  </a:r>
                  <a:r>
                    <a:rPr lang="bn-IN" sz="4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ল</a:t>
                  </a:r>
                  <a:r>
                    <a:rPr lang="en-US" sz="4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মাবুদ </a:t>
                  </a:r>
                </a:p>
                <a:p>
                  <a:pPr algn="ctr"/>
                  <a:r>
                    <a:rPr lang="bn-IN" sz="3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সহকারী শিক্ষক বিজ্ঞান</a:t>
                  </a:r>
                  <a:endPara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শাহ ওয়ালীউল্লাহ</a:t>
                  </a:r>
                  <a:r>
                    <a:rPr lang="en-US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ইনস্টিটি</a:t>
                  </a:r>
                  <a:r>
                    <a:rPr lang="en-US" sz="32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উট</a:t>
                  </a:r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36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জামালখান</a:t>
                  </a:r>
                  <a:r>
                    <a:rPr lang="en-US" sz="3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চট্টগ্রাম</a:t>
                  </a:r>
                </a:p>
                <a:p>
                  <a:pPr algn="ctr"/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900749" y="6049465"/>
                  <a:ext cx="6367462" cy="6096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sz="48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৭ম-বিজ্ঞান  অধ্যায়- ৮  পাঠ- </a:t>
                  </a:r>
                  <a:r>
                    <a:rPr lang="en-US" sz="48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bn-IN" sz="48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থেকে</a:t>
                  </a:r>
                  <a:r>
                    <a:rPr lang="en-US" sz="4800" dirty="0" smtClean="0">
                      <a:solidFill>
                        <a:srgbClr val="002060"/>
                      </a:solidFill>
                      <a:latin typeface="NikoshBAN" pitchFamily="2" charset="0"/>
                      <a:cs typeface="NikoshBAN" pitchFamily="2" charset="0"/>
                    </a:rPr>
                    <a:t> ৭</a:t>
                  </a:r>
                  <a:endParaRPr lang="en-US" sz="4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5" b="3897"/>
              <a:stretch/>
            </p:blipFill>
            <p:spPr>
              <a:xfrm>
                <a:off x="9926369" y="3791351"/>
                <a:ext cx="1864264" cy="23086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82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ছবিগুলো দেখি ও চিন্তা করে বলি 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983397"/>
            <a:ext cx="11049000" cy="5874603"/>
            <a:chOff x="457200" y="983397"/>
            <a:chExt cx="11049000" cy="5874603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983397"/>
              <a:ext cx="11049000" cy="2887980"/>
              <a:chOff x="457200" y="983397"/>
              <a:chExt cx="11049000" cy="28879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983397"/>
                <a:ext cx="5334000" cy="288798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991017"/>
                <a:ext cx="4953000" cy="2880360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962401"/>
              <a:ext cx="11049000" cy="2895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4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6260" y="838200"/>
            <a:ext cx="10896600" cy="4648200"/>
            <a:chOff x="693420" y="685800"/>
            <a:chExt cx="10896600" cy="4648200"/>
          </a:xfrm>
        </p:grpSpPr>
        <p:sp>
          <p:nvSpPr>
            <p:cNvPr id="2" name="Flowchart: Punched Tape 1"/>
            <p:cNvSpPr/>
            <p:nvPr/>
          </p:nvSpPr>
          <p:spPr>
            <a:xfrm>
              <a:off x="693420" y="685800"/>
              <a:ext cx="10896600" cy="2286000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শব্দের সঞ্চালন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শব্দের বেগ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শ্রবণ</a:t>
              </a:r>
              <a:endPara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Flowchart: Punched Tape 2"/>
            <p:cNvSpPr/>
            <p:nvPr/>
          </p:nvSpPr>
          <p:spPr>
            <a:xfrm>
              <a:off x="2278380" y="3810000"/>
              <a:ext cx="7825740" cy="1524000"/>
            </a:xfrm>
            <a:prstGeom prst="flowChartPunchedTap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অধ্যায় ৮  পাঠ ৫ - </a:t>
              </a:r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838200"/>
            <a:ext cx="105994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</a:p>
          <a:p>
            <a:endParaRPr lang="bn-IN" sz="4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শব্দের বেগ কী তা বলতে পারবে।</a:t>
            </a: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বিভিন্ন মাধ্যমে শব্দের বেগ নির্ণয় করতে পারবে।</a:t>
            </a:r>
          </a:p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প্রানীরা কীভাবে শব্দ শুনতে পায় তা বিশ্লেষণ করতে পারবে।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52" y="3886200"/>
            <a:ext cx="11353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কম্পনের ফলে শব্দের সৃস্টি হয় এবং মাধ্যম দ্বারা শব্দ সঞ্চালিত হয় 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 মাধ্যম ভেদে ভিন্ন ভিন্ন বেগে সঞ্চালিত হয়।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কঠিন মাধ্যমে শব্দের বেগ সবচেয়ে বেশি, তরলে তার চেয়ে কম এবং বায়বীয় মাধ্যমে সবচেয়ে কম।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দূরত্বকে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4468" y="914400"/>
            <a:ext cx="11353719" cy="2743200"/>
            <a:chOff x="228681" y="990600"/>
            <a:chExt cx="11353719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990600"/>
              <a:ext cx="5334000" cy="2743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81" y="990600"/>
              <a:ext cx="5734731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4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219200"/>
            <a:ext cx="359918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1219200"/>
            <a:ext cx="3867204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84" y="1117600"/>
            <a:ext cx="3733387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51226"/>
            <a:ext cx="3145955" cy="16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3304134"/>
            <a:ext cx="3634264" cy="179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474" y="179982"/>
            <a:ext cx="839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 তাপমাত্রায়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 --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3038" y="5257800"/>
            <a:ext cx="3898423" cy="14437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লোহা-৫২০০মি/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61460" y="4364416"/>
            <a:ext cx="3867204" cy="19220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তরল মাধ্যম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পানি-১৪৯৬মি/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28663" y="5257800"/>
            <a:ext cx="3789109" cy="1447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বায়বীয় মাধ্যম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বায়ু-৩৪৩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মি/সে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59891"/>
              </p:ext>
            </p:extLst>
          </p:nvPr>
        </p:nvGraphicFramePr>
        <p:xfrm>
          <a:off x="990600" y="457200"/>
          <a:ext cx="9982200" cy="30995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0464"/>
                <a:gridCol w="2596995"/>
                <a:gridCol w="4544741"/>
              </a:tblGrid>
              <a:tr h="573312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মাধ্যমের</a:t>
                      </a:r>
                      <a:r>
                        <a:rPr lang="bn-IN" sz="40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ধরণ</a:t>
                      </a:r>
                      <a:endParaRPr lang="en-US" sz="36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শব্দের বেগ 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533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বায়বীয়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৩৪৩ মিটার/সেকেন্ড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157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১৪৯৬ মিটার/সেকেন্ড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157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৬৪২০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মিটার/সেকেন্ড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0" y="3962400"/>
            <a:ext cx="10515600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গাণিতিক সমস্যা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মাসুম এর বাসা রেললাইনের কাছে। ট্রেন হর্ণ দেয়ার ৩ সেকেন্ড পর মাসুম বাসা থেকে শব্দ শুনতে পেল। মাসুমের বাসা থেকে রেললাইনের দূরত্ব কত?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(বিঃদ্রঃ বাতাসে শব্দের বেগ ৩৩০ মিটার/সেকেন্ড)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" y="533401"/>
            <a:ext cx="111937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আমরাজানি,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শব্দের বেগ = দূরত্ব/সময়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বা, দূরত্ব = শব্দের বেগ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= ৩৩০ x 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= ৯৯০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মাসুমের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রেললাইনের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৯৯০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850</TotalTime>
  <Words>376</Words>
  <Application>Microsoft Office PowerPoint</Application>
  <PresentationFormat>Custom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98</cp:revision>
  <dcterms:created xsi:type="dcterms:W3CDTF">2020-07-15T04:13:20Z</dcterms:created>
  <dcterms:modified xsi:type="dcterms:W3CDTF">2020-08-10T14:19:29Z</dcterms:modified>
</cp:coreProperties>
</file>