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0" r:id="rId2"/>
    <p:sldId id="337" r:id="rId3"/>
    <p:sldId id="306" r:id="rId4"/>
    <p:sldId id="293" r:id="rId5"/>
    <p:sldId id="352" r:id="rId6"/>
    <p:sldId id="354" r:id="rId7"/>
    <p:sldId id="290" r:id="rId8"/>
    <p:sldId id="346" r:id="rId9"/>
    <p:sldId id="344" r:id="rId10"/>
    <p:sldId id="292" r:id="rId11"/>
    <p:sldId id="347" r:id="rId12"/>
    <p:sldId id="324" r:id="rId13"/>
    <p:sldId id="335" r:id="rId14"/>
    <p:sldId id="356" r:id="rId15"/>
    <p:sldId id="357" r:id="rId16"/>
    <p:sldId id="358" r:id="rId17"/>
    <p:sldId id="359" r:id="rId18"/>
    <p:sldId id="360" r:id="rId19"/>
    <p:sldId id="265" r:id="rId20"/>
    <p:sldId id="355" r:id="rId21"/>
    <p:sldId id="307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F7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8" autoAdjust="0"/>
    <p:restoredTop sz="94660"/>
  </p:normalViewPr>
  <p:slideViewPr>
    <p:cSldViewPr>
      <p:cViewPr>
        <p:scale>
          <a:sx n="64" d="100"/>
          <a:sy n="64" d="100"/>
        </p:scale>
        <p:origin x="-173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32FE-B0E0-4092-9187-5D1C8CFF4BE4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79E6-6256-47DB-844B-4AC40B868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1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3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u="none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3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mdobydullah69@yahoo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63362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226513">
            <a:off x="861238" y="1140455"/>
            <a:ext cx="6896367" cy="4666895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49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শু</a:t>
            </a:r>
            <a:r>
              <a:rPr lang="as-IN" sz="49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as-IN" sz="49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চ্ছা 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স্বা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ত</a:t>
            </a:r>
            <a:endParaRPr lang="en-US" sz="49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46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8839199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52400"/>
            <a:ext cx="9144000" cy="1223496"/>
          </a:xfrm>
          <a:prstGeom prst="ellipse">
            <a:avLst/>
          </a:prstGeom>
          <a:solidFill>
            <a:schemeClr val="accent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বৈশিষ্ট্যঃ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528296"/>
            <a:ext cx="9144000" cy="4800600"/>
          </a:xfrm>
          <a:prstGeom prst="rect">
            <a:avLst/>
          </a:prstGeom>
          <a:solidFill>
            <a:srgbClr val="00206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উৎপাদনের উৎপাদিত উপাদান।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অতীত শ্রমের ফল।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সঞ্চয়ের ফল।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উৎপাদন খরচ আছে।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উৎপাদনশীল।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অস্থায়ী।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সমজাতীয় নয়।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গতিশীল।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নিষ্ক্রিয় উপাদান।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ভবিষ্যত আয়ের উৎস।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52400"/>
            <a:ext cx="9144000" cy="990600"/>
          </a:xfrm>
          <a:prstGeom prst="ellipse">
            <a:avLst/>
          </a:prstGeom>
          <a:solidFill>
            <a:schemeClr val="accent6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কার্যাবলীঃ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121764"/>
            <a:ext cx="9144000" cy="5105400"/>
          </a:xfrm>
          <a:prstGeom prst="rect">
            <a:avLst/>
          </a:prstGeom>
          <a:solidFill>
            <a:srgbClr val="00206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 বৃদ্ধি করে।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 শ্রমের দক্ষতা বৃদ্ধি করে।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শ্রম ও ভোগের মধ্যে সমন্বয় ঘটায়।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উৎপাদন খরচ হ্রাস করে।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কর্মসংস্থান বৃদ্ধি করে।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কাঁচামাল যোগান দেয়।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যন্ত্রপাতি যোগান দেয়।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শ্রমবিভাগের সহায়ক।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সময় সংক্ষেপ করে 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বৃহদায়তন উৎপাদনের সহায়ক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79" y="76200"/>
            <a:ext cx="9144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362200"/>
            <a:ext cx="9144000" cy="18288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just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মূলধনের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bn-IN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উৎপাদিত উপাদান।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অতীত শ্রমের ফল।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সঞ্চয়ের ফল।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উৎপাদন খরচ আছে।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উৎপাদনশীল।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অস্থায়ী।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সমজাতীয় নয়।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গতিশীল।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নিষ্ক্রিয় উপাদান।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ভবিষ্যত আয়ের উৎস</a:t>
            </a:r>
            <a:r>
              <a:rPr lang="bn-IN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" y="990600"/>
            <a:ext cx="91440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মানুষের শ্রমের দারা উৎপাদিত দ্রব্য সামগ্রির যে অংশ সরাসরি ভোগের জন্য ব্যবহার না হয়ে পুনরায় অধিকতর উৎপাদনের কাজে ব্যবহৃত হয় তাকে অর্থনীতিতে উৎপাদন বলে</a:t>
            </a:r>
            <a:r>
              <a:rPr lang="bn-IN" sz="2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মি. বমওয়ার্ক-এর মতে, মূলধন হলো উৎপাদনের উৎপাদিত উপাদান</a:t>
            </a:r>
            <a:r>
              <a:rPr lang="bn-IN" sz="2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numCol="2" rtlCol="0" anchor="ctr"/>
          <a:lstStyle/>
          <a:p>
            <a:pPr algn="just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কার্যাবলীঃ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মূলধন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বৃদ্ধি করে।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 শ্রমের দক্ষতা বৃদ্ধি করে।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শ্রম ও ভোগের মধ্যে সমন্বয় ঘটায়।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 উৎপাদন খরচ হ্রাস করে।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কর্মসংস্থান বৃদ্ধি করে।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কাঁচামাল যোগান দেয়।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যন্ত্রপাতি যোগান দেয়।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শ্রমবিভাগের সহায়ক।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সময় সংক্ষেপ করে 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বৃহদায়তন উৎপাদনের সহায়ক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2743200"/>
            <a:ext cx="9144000" cy="1371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n>
                <a:solidFill>
                  <a:srgbClr val="00B0F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24984" y="2971800"/>
            <a:ext cx="91440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কি? </a:t>
            </a:r>
            <a:endParaRPr lang="bn-IN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2514600"/>
            <a:ext cx="9144000" cy="1295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মূলধনের পাঁচটি বৈশিষ্ট্য বল?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8731" y="2743200"/>
            <a:ext cx="91440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মূলধনের পাঁচটি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কার্যাবলী </a:t>
            </a:r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বল?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8731" y="2743200"/>
            <a:ext cx="91440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8731" y="2743200"/>
            <a:ext cx="91440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 মূলধনের স্বল্পতার কারণ লিখ?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33500" y="76200"/>
            <a:ext cx="6477000" cy="1447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1676400"/>
            <a:ext cx="8229600" cy="449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মূলধনের নির্ধারক সমূহ লিখ?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906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082719"/>
            <a:ext cx="4114800" cy="4995863"/>
          </a:xfr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6769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664075" y="1082720"/>
            <a:ext cx="4327525" cy="49958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প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26052"/>
            <a:ext cx="3733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ওবাইদুল্লাহ</a:t>
            </a:r>
            <a:endParaRPr lang="bn-BD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 অর্থনীতি</a:t>
            </a:r>
            <a:endParaRPr lang="bn-BD" sz="28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কলেজ,কলাপাড়া</a:t>
            </a:r>
            <a:endParaRPr lang="bn-BD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mdobydullah69@yahoo.com</a:t>
            </a:r>
            <a:endParaRPr lang="bn-IN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2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mdobydullah69</a:t>
            </a:r>
            <a:endParaRPr lang="bn-BD" sz="2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Mob: 01714250679 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01531134248</a:t>
            </a:r>
            <a:endParaRPr lang="en-US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559" y="4038600"/>
            <a:ext cx="3996556" cy="830997"/>
          </a:xfrm>
          <a:prstGeom prst="roundRect">
            <a:avLst>
              <a:gd name="adj" fmla="val 0"/>
            </a:avLst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3048000" y="109557"/>
            <a:ext cx="2971800" cy="804843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40767"/>
            <a:ext cx="1904999" cy="238528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829558" y="5169186"/>
            <a:ext cx="3996556" cy="584775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2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81001"/>
            <a:ext cx="7696200" cy="7619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আগামি পাঠ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11430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ধারণা ব্যাখ্যা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5908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4038600"/>
            <a:ext cx="7696200" cy="2057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 ও চলতি মূলধনের মধ্যে পার্থক্য তুলনামূলকভাবে বিশ্লেষণ করতে পারবে;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2037677"/>
            <a:ext cx="2514600" cy="31851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ounded Rectangle 13"/>
          <p:cNvSpPr/>
          <p:nvPr/>
        </p:nvSpPr>
        <p:spPr>
          <a:xfrm>
            <a:off x="304800" y="664554"/>
            <a:ext cx="8534399" cy="859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72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 রেফারেন্স</a:t>
            </a:r>
            <a:endParaRPr lang="en-US" sz="3600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52" y="2547128"/>
            <a:ext cx="2257696" cy="3124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5" y="2555839"/>
            <a:ext cx="2449287" cy="33115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723331"/>
            <a:ext cx="7483788" cy="5363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129662"/>
            <a:ext cx="6096000" cy="455090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5"/>
                <a:gd name="adj2" fmla="val 38385"/>
              </a:avLst>
            </a:prstTxWarp>
            <a:spAutoFit/>
          </a:bodyPr>
          <a:lstStyle/>
          <a:p>
            <a:pPr algn="ctr"/>
            <a:r>
              <a:rPr lang="bn-BD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428"/>
            <a:ext cx="3733800" cy="380047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454639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কিছু চিত্র দেখা যাক....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9143999" cy="417195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651844" cy="197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2743200" cy="197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33" y="152400"/>
            <a:ext cx="2701333" cy="197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2651844" cy="205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3" y="2438400"/>
            <a:ext cx="2716573" cy="205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38400"/>
            <a:ext cx="2743200" cy="205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00600"/>
            <a:ext cx="2651844" cy="1613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62" y="4800600"/>
            <a:ext cx="2723104" cy="1628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00600"/>
            <a:ext cx="2743200" cy="1628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91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454639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 কি?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667000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81001"/>
            <a:ext cx="7696200" cy="7619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......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11430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ধারণা ব্যাখ্যা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5908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বৈশিষ্ঠ্য বর্ননা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4038600"/>
            <a:ext cx="7696200" cy="2057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 / কার্যাবলি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পারবে;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433" y="228600"/>
            <a:ext cx="8077200" cy="122349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1" y="1598981"/>
            <a:ext cx="8696866" cy="17543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মানুষের শ্রমের দারা উৎপাদিত দ্রব্য সামগ্রির যে অংশ সরাসরি ভোগের জন্য ব্যবহার না হয়ে পুনরায় অধিকতর উৎপাদনের কাজে ব্যবহৃত হয় তাকে অর্থনীতিতে </a:t>
            </a:r>
            <a:r>
              <a:rPr lang="bn-IN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 মূলধন বলে</a:t>
            </a:r>
            <a:r>
              <a:rPr lang="bn-IN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600" dirty="0">
              <a:ln w="1016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1" y="3580758"/>
            <a:ext cx="8696865" cy="284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বমওয়ার্ক-এর মতে, মূলধন হলো উৎপাদনের উৎপাদিত উপাদান।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পি.এ.স্যামুয়েলসন বলেন, সেই সমস্ত স্থায়িত্বশীল উৎপাদিত দ্রব্য হলো মূলধন যা পূনরায় উৎপাদন করার উপকরণ হিসাবে উৎপাদন কাজে ব্যবহৃত হয়।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7458" y="76200"/>
            <a:ext cx="8077200" cy="990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38800"/>
            <a:ext cx="9144000" cy="7394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যেমন-যন্ত্রপাতি, কলকব্জা, বিল্ডিং, কাঁচামাল ইত্যাদি।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8963"/>
            <a:ext cx="2590800" cy="1931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3406"/>
          <a:stretch/>
        </p:blipFill>
        <p:spPr>
          <a:xfrm>
            <a:off x="6202585" y="1295400"/>
            <a:ext cx="2692400" cy="1954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544" r="7901" b="6675"/>
          <a:stretch/>
        </p:blipFill>
        <p:spPr>
          <a:xfrm>
            <a:off x="3139440" y="1318962"/>
            <a:ext cx="2727960" cy="1931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071" r="4591" b="10636"/>
          <a:stretch/>
        </p:blipFill>
        <p:spPr>
          <a:xfrm>
            <a:off x="228600" y="3580758"/>
            <a:ext cx="2590800" cy="1776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3346" r="2871" b="7669"/>
          <a:stretch/>
        </p:blipFill>
        <p:spPr>
          <a:xfrm>
            <a:off x="3139440" y="3580757"/>
            <a:ext cx="2727960" cy="1776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85" y="3580756"/>
            <a:ext cx="2692400" cy="1776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386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693</Words>
  <Application>Microsoft Office PowerPoint</Application>
  <PresentationFormat>On-screen Show (4:3)</PresentationFormat>
  <Paragraphs>123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897</cp:revision>
  <dcterms:created xsi:type="dcterms:W3CDTF">2019-11-08T13:50:17Z</dcterms:created>
  <dcterms:modified xsi:type="dcterms:W3CDTF">2020-08-10T13:53:20Z</dcterms:modified>
</cp:coreProperties>
</file>