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9"/>
  </p:notesMasterIdLst>
  <p:sldIdLst>
    <p:sldId id="324" r:id="rId2"/>
    <p:sldId id="327" r:id="rId3"/>
    <p:sldId id="328" r:id="rId4"/>
    <p:sldId id="345" r:id="rId5"/>
    <p:sldId id="346" r:id="rId6"/>
    <p:sldId id="331" r:id="rId7"/>
    <p:sldId id="332" r:id="rId8"/>
    <p:sldId id="333" r:id="rId9"/>
    <p:sldId id="351" r:id="rId10"/>
    <p:sldId id="347" r:id="rId11"/>
    <p:sldId id="339" r:id="rId12"/>
    <p:sldId id="348" r:id="rId13"/>
    <p:sldId id="352" r:id="rId14"/>
    <p:sldId id="341" r:id="rId15"/>
    <p:sldId id="342" r:id="rId16"/>
    <p:sldId id="343" r:id="rId17"/>
    <p:sldId id="34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4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193DF6-050B-4782-9A67-A883DF1763A9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39B8C70-C7F2-41F6-9656-D0E443BA529F}">
      <dgm:prSet phldrT="[Text]" custT="1"/>
      <dgm:spPr>
        <a:solidFill>
          <a:srgbClr val="00B0F0"/>
        </a:solidFill>
      </dgm:spPr>
      <dgm:t>
        <a:bodyPr/>
        <a:lstStyle/>
        <a:p>
          <a:r>
            <a:rPr lang="bn-BD" sz="5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পবিত্রতা</a:t>
          </a:r>
          <a:endParaRPr lang="en-US" sz="5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45BDD0B-EF93-4CA4-B444-56310F8B7789}" type="parTrans" cxnId="{7D66E1F2-D5C7-497D-A719-7BE2F618B3A5}">
      <dgm:prSet/>
      <dgm:spPr/>
      <dgm:t>
        <a:bodyPr/>
        <a:lstStyle/>
        <a:p>
          <a:endParaRPr lang="en-US"/>
        </a:p>
      </dgm:t>
    </dgm:pt>
    <dgm:pt modelId="{6410A4EA-1FEC-4065-B795-DA07E1F84950}" type="sibTrans" cxnId="{7D66E1F2-D5C7-497D-A719-7BE2F618B3A5}">
      <dgm:prSet/>
      <dgm:spPr/>
      <dgm:t>
        <a:bodyPr/>
        <a:lstStyle/>
        <a:p>
          <a:endParaRPr lang="en-US"/>
        </a:p>
      </dgm:t>
    </dgm:pt>
    <dgm:pt modelId="{599F41ED-5865-45A8-B30D-3E01BE6869E2}">
      <dgm:prSet phldrT="[Text]"/>
      <dgm:spPr>
        <a:solidFill>
          <a:srgbClr val="92D050"/>
        </a:solidFill>
      </dgm:spPr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বাহ্যিক পবিত্রতা</a:t>
          </a:r>
          <a:endParaRPr lang="en-US" dirty="0"/>
        </a:p>
      </dgm:t>
    </dgm:pt>
    <dgm:pt modelId="{B4B79F07-A867-49D5-940B-91B0BBC0620A}" type="parTrans" cxnId="{6166CA59-1DF8-4398-AB58-FB1ADE32CAF4}">
      <dgm:prSet/>
      <dgm:spPr/>
      <dgm:t>
        <a:bodyPr/>
        <a:lstStyle/>
        <a:p>
          <a:endParaRPr lang="en-US"/>
        </a:p>
      </dgm:t>
    </dgm:pt>
    <dgm:pt modelId="{9F209A4E-79EE-45EB-9CA7-EE44CFBF3AC9}" type="sibTrans" cxnId="{6166CA59-1DF8-4398-AB58-FB1ADE32CAF4}">
      <dgm:prSet/>
      <dgm:spPr/>
      <dgm:t>
        <a:bodyPr/>
        <a:lstStyle/>
        <a:p>
          <a:endParaRPr lang="en-US"/>
        </a:p>
      </dgm:t>
    </dgm:pt>
    <dgm:pt modelId="{37606620-8327-4C86-B713-50CC5C9AD2D5}">
      <dgm:prSet phldrT="[Text]"/>
      <dgm:spPr>
        <a:solidFill>
          <a:srgbClr val="00B050"/>
        </a:solidFill>
      </dgm:spPr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আভ্যন্তরীণ পবিত্রতা</a:t>
          </a:r>
          <a:endParaRPr lang="en-US" dirty="0"/>
        </a:p>
      </dgm:t>
    </dgm:pt>
    <dgm:pt modelId="{2E93BDF1-8715-4024-BD6C-A5E35794A4BE}" type="parTrans" cxnId="{9A2A2CAA-6483-4436-9EFD-ECE1C499817E}">
      <dgm:prSet/>
      <dgm:spPr/>
      <dgm:t>
        <a:bodyPr/>
        <a:lstStyle/>
        <a:p>
          <a:endParaRPr lang="en-US"/>
        </a:p>
      </dgm:t>
    </dgm:pt>
    <dgm:pt modelId="{D9B71871-D6BC-429F-9C21-19266E4277A3}" type="sibTrans" cxnId="{9A2A2CAA-6483-4436-9EFD-ECE1C499817E}">
      <dgm:prSet/>
      <dgm:spPr/>
      <dgm:t>
        <a:bodyPr/>
        <a:lstStyle/>
        <a:p>
          <a:endParaRPr lang="en-US"/>
        </a:p>
      </dgm:t>
    </dgm:pt>
    <dgm:pt modelId="{2B582F8E-D7B3-4EAB-99BA-27E87BB74725}" type="pres">
      <dgm:prSet presAssocID="{8C193DF6-050B-4782-9A67-A883DF1763A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50B9F0-834D-4ECC-BB0D-91126094C98C}" type="pres">
      <dgm:prSet presAssocID="{B39B8C70-C7F2-41F6-9656-D0E443BA529F}" presName="node" presStyleLbl="node1" presStyleIdx="0" presStyleCnt="3" custScaleX="84897" custScaleY="61901" custRadScaleRad="85816" custRadScaleInc="-17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D6CBD-6FDC-431B-9D32-9129703D8A08}" type="pres">
      <dgm:prSet presAssocID="{6410A4EA-1FEC-4065-B795-DA07E1F84950}" presName="sibTrans" presStyleLbl="sibTrans2D1" presStyleIdx="0" presStyleCnt="3"/>
      <dgm:spPr/>
      <dgm:t>
        <a:bodyPr/>
        <a:lstStyle/>
        <a:p>
          <a:endParaRPr lang="en-US"/>
        </a:p>
      </dgm:t>
    </dgm:pt>
    <dgm:pt modelId="{6ABD7BAA-80EF-4064-8355-9C9E7B4C4F3B}" type="pres">
      <dgm:prSet presAssocID="{6410A4EA-1FEC-4065-B795-DA07E1F84950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7F1BFC5-7B3F-4387-A1D3-2BBCB6B9C42B}" type="pres">
      <dgm:prSet presAssocID="{599F41ED-5865-45A8-B30D-3E01BE6869E2}" presName="node" presStyleLbl="node1" presStyleIdx="1" presStyleCnt="3" custScaleX="94243" custScaleY="61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E72E6-C7B0-4E06-A102-92588B36F3ED}" type="pres">
      <dgm:prSet presAssocID="{9F209A4E-79EE-45EB-9CA7-EE44CFBF3AC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9AF9EC4B-DFE1-49E6-8F63-3D48DCE27BB0}" type="pres">
      <dgm:prSet presAssocID="{9F209A4E-79EE-45EB-9CA7-EE44CFBF3AC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71D36ED2-383C-481B-8F5F-ED95448B4F08}" type="pres">
      <dgm:prSet presAssocID="{37606620-8327-4C86-B713-50CC5C9AD2D5}" presName="node" presStyleLbl="node1" presStyleIdx="2" presStyleCnt="3" custScaleX="95259" custScaleY="67451" custRadScaleRad="96166" custRadScaleInc="-22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E1C7D2-6724-4CBF-8AB9-40D424C74345}" type="pres">
      <dgm:prSet presAssocID="{D9B71871-D6BC-429F-9C21-19266E4277A3}" presName="sibTrans" presStyleLbl="sibTrans2D1" presStyleIdx="2" presStyleCnt="3"/>
      <dgm:spPr/>
      <dgm:t>
        <a:bodyPr/>
        <a:lstStyle/>
        <a:p>
          <a:endParaRPr lang="en-US"/>
        </a:p>
      </dgm:t>
    </dgm:pt>
    <dgm:pt modelId="{71031F3D-39F7-44AB-BA68-B268BD83DC72}" type="pres">
      <dgm:prSet presAssocID="{D9B71871-D6BC-429F-9C21-19266E4277A3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3B51ED4-786B-4908-9D66-D49817A09264}" type="presOf" srcId="{D9B71871-D6BC-429F-9C21-19266E4277A3}" destId="{BBE1C7D2-6724-4CBF-8AB9-40D424C74345}" srcOrd="0" destOrd="0" presId="urn:microsoft.com/office/officeart/2005/8/layout/cycle7"/>
    <dgm:cxn modelId="{6166CA59-1DF8-4398-AB58-FB1ADE32CAF4}" srcId="{8C193DF6-050B-4782-9A67-A883DF1763A9}" destId="{599F41ED-5865-45A8-B30D-3E01BE6869E2}" srcOrd="1" destOrd="0" parTransId="{B4B79F07-A867-49D5-940B-91B0BBC0620A}" sibTransId="{9F209A4E-79EE-45EB-9CA7-EE44CFBF3AC9}"/>
    <dgm:cxn modelId="{5F7E00B0-6B1B-441A-B4BD-76A438C57C2D}" type="presOf" srcId="{6410A4EA-1FEC-4065-B795-DA07E1F84950}" destId="{587D6CBD-6FDC-431B-9D32-9129703D8A08}" srcOrd="0" destOrd="0" presId="urn:microsoft.com/office/officeart/2005/8/layout/cycle7"/>
    <dgm:cxn modelId="{9A2A2CAA-6483-4436-9EFD-ECE1C499817E}" srcId="{8C193DF6-050B-4782-9A67-A883DF1763A9}" destId="{37606620-8327-4C86-B713-50CC5C9AD2D5}" srcOrd="2" destOrd="0" parTransId="{2E93BDF1-8715-4024-BD6C-A5E35794A4BE}" sibTransId="{D9B71871-D6BC-429F-9C21-19266E4277A3}"/>
    <dgm:cxn modelId="{41153E0D-6244-4A84-9DDE-4C840E0FC6BE}" type="presOf" srcId="{8C193DF6-050B-4782-9A67-A883DF1763A9}" destId="{2B582F8E-D7B3-4EAB-99BA-27E87BB74725}" srcOrd="0" destOrd="0" presId="urn:microsoft.com/office/officeart/2005/8/layout/cycle7"/>
    <dgm:cxn modelId="{97C97B6A-E970-4275-A261-2FD93A6EF062}" type="presOf" srcId="{D9B71871-D6BC-429F-9C21-19266E4277A3}" destId="{71031F3D-39F7-44AB-BA68-B268BD83DC72}" srcOrd="1" destOrd="0" presId="urn:microsoft.com/office/officeart/2005/8/layout/cycle7"/>
    <dgm:cxn modelId="{7D66E1F2-D5C7-497D-A719-7BE2F618B3A5}" srcId="{8C193DF6-050B-4782-9A67-A883DF1763A9}" destId="{B39B8C70-C7F2-41F6-9656-D0E443BA529F}" srcOrd="0" destOrd="0" parTransId="{645BDD0B-EF93-4CA4-B444-56310F8B7789}" sibTransId="{6410A4EA-1FEC-4065-B795-DA07E1F84950}"/>
    <dgm:cxn modelId="{C375FFCF-279E-4B9D-92EC-FDF5EAC80F6B}" type="presOf" srcId="{37606620-8327-4C86-B713-50CC5C9AD2D5}" destId="{71D36ED2-383C-481B-8F5F-ED95448B4F08}" srcOrd="0" destOrd="0" presId="urn:microsoft.com/office/officeart/2005/8/layout/cycle7"/>
    <dgm:cxn modelId="{942573B3-D2F1-434B-874B-0DC0B2CB5864}" type="presOf" srcId="{9F209A4E-79EE-45EB-9CA7-EE44CFBF3AC9}" destId="{E34E72E6-C7B0-4E06-A102-92588B36F3ED}" srcOrd="0" destOrd="0" presId="urn:microsoft.com/office/officeart/2005/8/layout/cycle7"/>
    <dgm:cxn modelId="{27585C84-DEFF-4A59-A40E-C8C1370053A2}" type="presOf" srcId="{B39B8C70-C7F2-41F6-9656-D0E443BA529F}" destId="{6450B9F0-834D-4ECC-BB0D-91126094C98C}" srcOrd="0" destOrd="0" presId="urn:microsoft.com/office/officeart/2005/8/layout/cycle7"/>
    <dgm:cxn modelId="{830A6D8F-E6FD-4831-9722-E63594A66A12}" type="presOf" srcId="{6410A4EA-1FEC-4065-B795-DA07E1F84950}" destId="{6ABD7BAA-80EF-4064-8355-9C9E7B4C4F3B}" srcOrd="1" destOrd="0" presId="urn:microsoft.com/office/officeart/2005/8/layout/cycle7"/>
    <dgm:cxn modelId="{EA39B4EC-6AD6-49F8-A3E6-7C4D99ADAEFD}" type="presOf" srcId="{599F41ED-5865-45A8-B30D-3E01BE6869E2}" destId="{97F1BFC5-7B3F-4387-A1D3-2BBCB6B9C42B}" srcOrd="0" destOrd="0" presId="urn:microsoft.com/office/officeart/2005/8/layout/cycle7"/>
    <dgm:cxn modelId="{42605BEE-218C-4384-90F6-C3A5A4B30B17}" type="presOf" srcId="{9F209A4E-79EE-45EB-9CA7-EE44CFBF3AC9}" destId="{9AF9EC4B-DFE1-49E6-8F63-3D48DCE27BB0}" srcOrd="1" destOrd="0" presId="urn:microsoft.com/office/officeart/2005/8/layout/cycle7"/>
    <dgm:cxn modelId="{E212F969-CF29-4D80-A7F3-D17AB38296A2}" type="presParOf" srcId="{2B582F8E-D7B3-4EAB-99BA-27E87BB74725}" destId="{6450B9F0-834D-4ECC-BB0D-91126094C98C}" srcOrd="0" destOrd="0" presId="urn:microsoft.com/office/officeart/2005/8/layout/cycle7"/>
    <dgm:cxn modelId="{4996CE59-5598-4AF6-A370-0FE7CEFF9075}" type="presParOf" srcId="{2B582F8E-D7B3-4EAB-99BA-27E87BB74725}" destId="{587D6CBD-6FDC-431B-9D32-9129703D8A08}" srcOrd="1" destOrd="0" presId="urn:microsoft.com/office/officeart/2005/8/layout/cycle7"/>
    <dgm:cxn modelId="{01664AEE-6052-40CF-ACFE-3916AA658F21}" type="presParOf" srcId="{587D6CBD-6FDC-431B-9D32-9129703D8A08}" destId="{6ABD7BAA-80EF-4064-8355-9C9E7B4C4F3B}" srcOrd="0" destOrd="0" presId="urn:microsoft.com/office/officeart/2005/8/layout/cycle7"/>
    <dgm:cxn modelId="{EC9A5CAB-C706-40A7-A722-F1B8AF8177F9}" type="presParOf" srcId="{2B582F8E-D7B3-4EAB-99BA-27E87BB74725}" destId="{97F1BFC5-7B3F-4387-A1D3-2BBCB6B9C42B}" srcOrd="2" destOrd="0" presId="urn:microsoft.com/office/officeart/2005/8/layout/cycle7"/>
    <dgm:cxn modelId="{9C3C5F6D-CD2F-484B-B4CF-B0FF5FFA726C}" type="presParOf" srcId="{2B582F8E-D7B3-4EAB-99BA-27E87BB74725}" destId="{E34E72E6-C7B0-4E06-A102-92588B36F3ED}" srcOrd="3" destOrd="0" presId="urn:microsoft.com/office/officeart/2005/8/layout/cycle7"/>
    <dgm:cxn modelId="{0035C14D-7908-4104-B68C-8FE9C468755F}" type="presParOf" srcId="{E34E72E6-C7B0-4E06-A102-92588B36F3ED}" destId="{9AF9EC4B-DFE1-49E6-8F63-3D48DCE27BB0}" srcOrd="0" destOrd="0" presId="urn:microsoft.com/office/officeart/2005/8/layout/cycle7"/>
    <dgm:cxn modelId="{526576A3-C868-4F7E-BF45-1D905B5525E9}" type="presParOf" srcId="{2B582F8E-D7B3-4EAB-99BA-27E87BB74725}" destId="{71D36ED2-383C-481B-8F5F-ED95448B4F08}" srcOrd="4" destOrd="0" presId="urn:microsoft.com/office/officeart/2005/8/layout/cycle7"/>
    <dgm:cxn modelId="{9B52BF1D-ECD9-4605-B084-84865B23B56E}" type="presParOf" srcId="{2B582F8E-D7B3-4EAB-99BA-27E87BB74725}" destId="{BBE1C7D2-6724-4CBF-8AB9-40D424C74345}" srcOrd="5" destOrd="0" presId="urn:microsoft.com/office/officeart/2005/8/layout/cycle7"/>
    <dgm:cxn modelId="{19943A76-6C1C-465D-A9B4-412DD3EE4456}" type="presParOf" srcId="{BBE1C7D2-6724-4CBF-8AB9-40D424C74345}" destId="{71031F3D-39F7-44AB-BA68-B268BD83DC7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50B9F0-834D-4ECC-BB0D-91126094C98C}">
      <dsp:nvSpPr>
        <dsp:cNvPr id="0" name=""/>
        <dsp:cNvSpPr/>
      </dsp:nvSpPr>
      <dsp:spPr>
        <a:xfrm>
          <a:off x="2871107" y="762806"/>
          <a:ext cx="2382130" cy="868442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পবিত্রতা</a:t>
          </a:r>
          <a:endParaRPr lang="en-US" sz="5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896543" y="788242"/>
        <a:ext cx="2331258" cy="817570"/>
      </dsp:txXfrm>
    </dsp:sp>
    <dsp:sp modelId="{587D6CBD-6FDC-431B-9D32-9129703D8A08}">
      <dsp:nvSpPr>
        <dsp:cNvPr id="0" name=""/>
        <dsp:cNvSpPr/>
      </dsp:nvSpPr>
      <dsp:spPr>
        <a:xfrm rot="3420178">
          <a:off x="4500483" y="2769524"/>
          <a:ext cx="1484373" cy="49103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4647793" y="2867731"/>
        <a:ext cx="1189753" cy="294619"/>
      </dsp:txXfrm>
    </dsp:sp>
    <dsp:sp modelId="{97F1BFC5-7B3F-4387-A1D3-2BBCB6B9C42B}">
      <dsp:nvSpPr>
        <dsp:cNvPr id="0" name=""/>
        <dsp:cNvSpPr/>
      </dsp:nvSpPr>
      <dsp:spPr>
        <a:xfrm>
          <a:off x="5098856" y="4398834"/>
          <a:ext cx="2644370" cy="86189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বাহ্যিক পবিত্রতা</a:t>
          </a:r>
          <a:endParaRPr lang="en-US" sz="3200" kern="1200" dirty="0"/>
        </a:p>
      </dsp:txBody>
      <dsp:txXfrm>
        <a:off x="5124100" y="4424078"/>
        <a:ext cx="2593882" cy="811402"/>
      </dsp:txXfrm>
    </dsp:sp>
    <dsp:sp modelId="{E34E72E6-C7B0-4E06-A102-92588B36F3ED}">
      <dsp:nvSpPr>
        <dsp:cNvPr id="0" name=""/>
        <dsp:cNvSpPr/>
      </dsp:nvSpPr>
      <dsp:spPr>
        <a:xfrm rot="10800001">
          <a:off x="3428936" y="4584262"/>
          <a:ext cx="1484373" cy="49103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3576246" y="4682469"/>
        <a:ext cx="1189753" cy="294619"/>
      </dsp:txXfrm>
    </dsp:sp>
    <dsp:sp modelId="{71D36ED2-383C-481B-8F5F-ED95448B4F08}">
      <dsp:nvSpPr>
        <dsp:cNvPr id="0" name=""/>
        <dsp:cNvSpPr/>
      </dsp:nvSpPr>
      <dsp:spPr>
        <a:xfrm>
          <a:off x="570511" y="4356625"/>
          <a:ext cx="2672878" cy="946305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আভ্যন্তরীণ পবিত্রতা</a:t>
          </a:r>
          <a:endParaRPr lang="en-US" sz="3200" kern="1200" dirty="0"/>
        </a:p>
      </dsp:txBody>
      <dsp:txXfrm>
        <a:off x="598227" y="4384341"/>
        <a:ext cx="2617446" cy="890873"/>
      </dsp:txXfrm>
    </dsp:sp>
    <dsp:sp modelId="{BBE1C7D2-6724-4CBF-8AB9-40D424C74345}">
      <dsp:nvSpPr>
        <dsp:cNvPr id="0" name=""/>
        <dsp:cNvSpPr/>
      </dsp:nvSpPr>
      <dsp:spPr>
        <a:xfrm rot="18040777">
          <a:off x="2253923" y="2748420"/>
          <a:ext cx="1484373" cy="49103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2401233" y="2846627"/>
        <a:ext cx="1189753" cy="294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F8F35-C5BF-46A2-B774-AD06CA4FDAAD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EEFA5-F547-46E3-9571-56B15DD1B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8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76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২/৩ মিঃ দেয়া যেতে পারে । কাজ শিক্ষক নিজে তদারকী করবেন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9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জোড়ায় কাজে</a:t>
            </a:r>
            <a:r>
              <a:rPr lang="bn-BD" b="1" baseline="0" dirty="0" smtClean="0"/>
              <a:t> সময় ২/৩ মিঃ দেয়া যেতে পারে । কাজ শিক্ষক নিজে তদারকী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C616-2F2A-46C3-88FC-759E13E052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81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2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coin.wav"/>
          </p:stSnd>
        </p:sndAc>
      </p:transition>
    </mc:Choice>
    <mc:Fallback xmlns="">
      <p:transition spd="slow">
        <p:blinds dir="vert"/>
        <p:sndAc>
          <p:stSnd>
            <p:snd r:embed="rId3" name="coin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coin.wav"/>
          </p:stSnd>
        </p:sndAc>
      </p:transition>
    </mc:Choice>
    <mc:Fallback xmlns="">
      <p:transition spd="slow">
        <p:blinds dir="vert"/>
        <p:sndAc>
          <p:stSnd>
            <p:snd r:embed="rId3" name="coin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coin.wav"/>
          </p:stSnd>
        </p:sndAc>
      </p:transition>
    </mc:Choice>
    <mc:Fallback xmlns="">
      <p:transition spd="slow">
        <p:blinds dir="vert"/>
        <p:sndAc>
          <p:stSnd>
            <p:snd r:embed="rId3" name="coin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coin.wav"/>
          </p:stSnd>
        </p:sndAc>
      </p:transition>
    </mc:Choice>
    <mc:Fallback xmlns="">
      <p:transition spd="slow">
        <p:blinds dir="vert"/>
        <p:sndAc>
          <p:stSnd>
            <p:snd r:embed="rId3" name="coin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coin.wav"/>
          </p:stSnd>
        </p:sndAc>
      </p:transition>
    </mc:Choice>
    <mc:Fallback xmlns="">
      <p:transition spd="slow">
        <p:blinds dir="vert"/>
        <p:sndAc>
          <p:stSnd>
            <p:snd r:embed="rId3" name="coin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coin.wav"/>
          </p:stSnd>
        </p:sndAc>
      </p:transition>
    </mc:Choice>
    <mc:Fallback xmlns="">
      <p:transition spd="slow">
        <p:blinds dir="vert"/>
        <p:sndAc>
          <p:stSnd>
            <p:snd r:embed="rId3" name="coin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coin.wav"/>
          </p:stSnd>
        </p:sndAc>
      </p:transition>
    </mc:Choice>
    <mc:Fallback xmlns="">
      <p:transition spd="slow">
        <p:blinds dir="vert"/>
        <p:sndAc>
          <p:stSnd>
            <p:snd r:embed="rId3" name="coin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coin.wav"/>
          </p:stSnd>
        </p:sndAc>
      </p:transition>
    </mc:Choice>
    <mc:Fallback xmlns="">
      <p:transition spd="slow">
        <p:blinds dir="vert"/>
        <p:sndAc>
          <p:stSnd>
            <p:snd r:embed="rId3" name="coin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827605" y="6397655"/>
            <a:ext cx="7413675" cy="400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রফিকুল ইসলাম, শিক্ষক  জনার কেঁওচিয়া আদর্শ উচ্চ বিদ্যালয়। সাতকানিয়া,চট্টগ্রাম ।</a:t>
            </a:r>
            <a:endParaRPr lang="en-US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ruler.gi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8821566" y="3297555"/>
            <a:ext cx="6458006" cy="28286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 descr="flowerruler.gi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-3072168" y="3284845"/>
            <a:ext cx="6353721" cy="27829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 descr="flowerruler.gi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4322" y="38564"/>
            <a:ext cx="11665293" cy="208570"/>
          </a:xfrm>
          <a:prstGeom prst="rect">
            <a:avLst/>
          </a:prstGeom>
          <a:ln w="6350">
            <a:solidFill>
              <a:srgbClr val="FF0000"/>
            </a:solidFill>
          </a:ln>
        </p:spPr>
      </p:pic>
      <p:pic>
        <p:nvPicPr>
          <p:cNvPr id="9" name="Picture 8" descr="flowerruler.gi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2179" y="6633730"/>
            <a:ext cx="11665293" cy="20857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coin.wav"/>
          </p:stSnd>
        </p:sndAc>
      </p:transition>
    </mc:Choice>
    <mc:Fallback xmlns="">
      <p:transition spd="slow">
        <p:blinds dir="vert"/>
        <p:sndAc>
          <p:stSnd>
            <p:snd r:embed="rId5" name="coin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coin.wav"/>
          </p:stSnd>
        </p:sndAc>
      </p:transition>
    </mc:Choice>
    <mc:Fallback xmlns="">
      <p:transition spd="slow">
        <p:blinds dir="vert"/>
        <p:sndAc>
          <p:stSnd>
            <p:snd r:embed="rId3" name="coin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coin.wav"/>
          </p:stSnd>
        </p:sndAc>
      </p:transition>
    </mc:Choice>
    <mc:Fallback xmlns="">
      <p:transition spd="slow">
        <p:blinds dir="vert"/>
        <p:sndAc>
          <p:stSnd>
            <p:snd r:embed="rId3" name="coin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5855-0F3E-4DC9-868C-67799B006E94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3" name="coin.wav"/>
          </p:stSnd>
        </p:sndAc>
      </p:transition>
    </mc:Choice>
    <mc:Fallback xmlns="">
      <p:transition spd="slow">
        <p:blinds dir="vert"/>
        <p:sndAc>
          <p:stSnd>
            <p:snd r:embed="rId14" name="coin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3.jpeg"/><Relationship Id="rId4" Type="http://schemas.openxmlformats.org/officeDocument/2006/relationships/image" Target="../media/image1.jpeg"/><Relationship Id="rId9" Type="http://schemas.openxmlformats.org/officeDocument/2006/relationships/audio" Target="../media/audio10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199" y="729238"/>
            <a:ext cx="9926319" cy="122318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অছে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6043" y="1906707"/>
            <a:ext cx="9889956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2800" b="1" dirty="0" smtClean="0">
                <a:latin typeface="Arial" pitchFamily="34" charset="0"/>
                <a:cs typeface="NikoshBAN" pitchFamily="2" charset="0"/>
              </a:rPr>
              <a:t>5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চেপে উপস্থাপন শুরু করা যেতে পারে 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তাহলে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করবে না 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1219200" y="3073886"/>
            <a:ext cx="10090485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পাঠটি শ্রেণিকক্ষে উপস্থাপনের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পরামর্শ ও দিক-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এ দেয়া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স্লাইড-নোটগুলো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বেন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বিয়োজন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850232" y="314024"/>
            <a:ext cx="10498677" cy="54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Rectangle 5"/>
          <p:cNvSpPr/>
          <p:nvPr/>
        </p:nvSpPr>
        <p:spPr>
          <a:xfrm>
            <a:off x="843738" y="336883"/>
            <a:ext cx="45719" cy="6112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Rectangle 6"/>
          <p:cNvSpPr/>
          <p:nvPr/>
        </p:nvSpPr>
        <p:spPr>
          <a:xfrm flipV="1">
            <a:off x="850232" y="6446521"/>
            <a:ext cx="1050517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11309686" y="314024"/>
            <a:ext cx="45719" cy="6134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1286043" y="533401"/>
            <a:ext cx="99567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Rectangle 9"/>
          <p:cNvSpPr/>
          <p:nvPr/>
        </p:nvSpPr>
        <p:spPr>
          <a:xfrm>
            <a:off x="1153979" y="533400"/>
            <a:ext cx="60959" cy="5796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Rectangle 10"/>
          <p:cNvSpPr/>
          <p:nvPr/>
        </p:nvSpPr>
        <p:spPr>
          <a:xfrm>
            <a:off x="1214938" y="6281879"/>
            <a:ext cx="993057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" name="Rectangle 11"/>
          <p:cNvSpPr/>
          <p:nvPr/>
        </p:nvSpPr>
        <p:spPr>
          <a:xfrm flipH="1">
            <a:off x="11145514" y="556260"/>
            <a:ext cx="60961" cy="5725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</p:spPr>
        <p:txBody>
          <a:bodyPr/>
          <a:lstStyle/>
          <a:p>
            <a:fld id="{12993AF2-952D-4B19-A1A1-867A517848E9}" type="datetime12">
              <a:rPr lang="bn-BD" b="1" smtClean="0"/>
              <a:t>1/5/2019 6:53 AM</a:t>
            </a:fld>
            <a:endParaRPr lang="en-US" b="1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F66E699D-9554-49A3-A845-77BEE828BD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6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oin.wav"/>
          </p:stSnd>
        </p:sndAc>
      </p:transition>
    </mc:Choice>
    <mc:Fallback xmlns="">
      <p:transition spd="slow">
        <p:blinds dir="vert"/>
        <p:sndAc>
          <p:stSnd>
            <p:snd r:embed="rId3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43758025"/>
              </p:ext>
            </p:extLst>
          </p:nvPr>
        </p:nvGraphicFramePr>
        <p:xfrm>
          <a:off x="2074203" y="95881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3981156" y="270804"/>
            <a:ext cx="3516923" cy="6154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পবিত্রতার প্রকারভেদ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0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oin.wav"/>
          </p:stSnd>
        </p:sndAc>
      </p:transition>
    </mc:Choice>
    <mc:Fallback xmlns="">
      <p:transition spd="slow">
        <p:blinds dir="vert"/>
        <p:sndAc>
          <p:stSnd>
            <p:snd r:embed="rId8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50B9F0-834D-4ECC-BB0D-91126094C9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450B9F0-834D-4ECC-BB0D-91126094C9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450B9F0-834D-4ECC-BB0D-91126094C9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6450B9F0-834D-4ECC-BB0D-91126094C9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7D6CBD-6FDC-431B-9D32-9129703D8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587D6CBD-6FDC-431B-9D32-9129703D8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587D6CBD-6FDC-431B-9D32-9129703D8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587D6CBD-6FDC-431B-9D32-9129703D8A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F1BFC5-7B3F-4387-A1D3-2BBCB6B9C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97F1BFC5-7B3F-4387-A1D3-2BBCB6B9C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97F1BFC5-7B3F-4387-A1D3-2BBCB6B9C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97F1BFC5-7B3F-4387-A1D3-2BBCB6B9C4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4E72E6-C7B0-4E06-A102-92588B36F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E34E72E6-C7B0-4E06-A102-92588B36F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E34E72E6-C7B0-4E06-A102-92588B36F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E34E72E6-C7B0-4E06-A102-92588B36F3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D36ED2-383C-481B-8F5F-ED95448B4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71D36ED2-383C-481B-8F5F-ED95448B4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71D36ED2-383C-481B-8F5F-ED95448B4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71D36ED2-383C-481B-8F5F-ED95448B4F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E1C7D2-6724-4CBF-8AB9-40D424C74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BBE1C7D2-6724-4CBF-8AB9-40D424C74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BBE1C7D2-6724-4CBF-8AB9-40D424C74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BBE1C7D2-6724-4CBF-8AB9-40D424C743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936316_566267796739855_204341724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15" b="18575"/>
          <a:stretch>
            <a:fillRect/>
          </a:stretch>
        </p:blipFill>
        <p:spPr bwMode="auto">
          <a:xfrm>
            <a:off x="1362220" y="1631852"/>
            <a:ext cx="3900027" cy="239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45613" y="268068"/>
            <a:ext cx="298704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আভ্যন্তরীণ পবিত্রতা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7625" y="4729090"/>
            <a:ext cx="11529255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শিরক আকিদা,রিয়া, গিবত, খারাপ ধারণা, ইত্যাদি হতে মুক্ত থাকার নাম আভ্যন্তরীণ পবিত্রতা ।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7698" y="1731811"/>
            <a:ext cx="4074942" cy="229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8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oin.wav"/>
          </p:stSnd>
        </p:sndAc>
      </p:transition>
    </mc:Choice>
    <mc:Fallback xmlns="">
      <p:transition spd="slow">
        <p:blinds dir="vert"/>
        <p:sndAc>
          <p:stSnd>
            <p:snd r:embed="rId5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5613" y="268068"/>
            <a:ext cx="298704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বাহ্যিক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পবিত্রতা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7624" y="5006162"/>
            <a:ext cx="11529255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শরীয়তের বিধি মোতাবেক ওযু গোসল ইত্যাদির মাধ্যমে পবিত্রতা অর্জন করাকে বাহ্যিক পবিত্রতা বলে ।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08" b="-11321"/>
          <a:stretch/>
        </p:blipFill>
        <p:spPr>
          <a:xfrm>
            <a:off x="3234786" y="1382395"/>
            <a:ext cx="2096869" cy="3147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940" y="1305898"/>
            <a:ext cx="2937359" cy="2886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024" y="1434666"/>
            <a:ext cx="3340580" cy="2834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49" y="1407382"/>
            <a:ext cx="2595489" cy="28365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2349" y="5400058"/>
            <a:ext cx="11529255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শরীয়তের বিধি মোতাবেক পবিত্রতা অর্জন করতে হবে। নিজের ধ্যান ধারণা ও রুচির বশীভূত হয়েপবিত্রতা ও অপবিত্রতার কোনো মানদন্ড ঠিক করা উচিত নয়।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349" y="5233346"/>
            <a:ext cx="11529255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আল্লাহ তায়ালা বলেন-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‘আল্লাহ তোমাদের উপর কোনো অসুবিধা রাখতে চাননা।বরং তিনি তোমাদের পবিত্র করতে চান’।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(সূরা আল-মায়েদা-৩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)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7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oin.wav"/>
          </p:stSnd>
        </p:sndAc>
      </p:transition>
    </mc:Choice>
    <mc:Fallback xmlns="">
      <p:transition spd="slow">
        <p:blinds dir="vert"/>
        <p:sndAc>
          <p:stSnd>
            <p:snd r:embed="rId7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 animBg="1"/>
      <p:bldP spid="9" grpId="1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48595" y="522706"/>
            <a:ext cx="3676204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2" descr="C:\Users\Computer City\Pictures\New folder (7)\20180407_12213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3" t="9453" r="8400"/>
          <a:stretch/>
        </p:blipFill>
        <p:spPr bwMode="auto">
          <a:xfrm>
            <a:off x="7315200" y="1981201"/>
            <a:ext cx="4203784" cy="26765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orizontal Scroll 4"/>
          <p:cNvSpPr/>
          <p:nvPr/>
        </p:nvSpPr>
        <p:spPr>
          <a:xfrm>
            <a:off x="365760" y="3529069"/>
            <a:ext cx="5824025" cy="1480781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পবিত্রতা অর্জনের মাধ্যম গুলো লিখ  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78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3" name="coin.wav"/>
          </p:stSnd>
        </p:sndAc>
      </p:transition>
    </mc:Choice>
    <mc:Fallback xmlns="">
      <p:transition spd="slow">
        <p:blinds dir="vert"/>
        <p:sndAc>
          <p:stSnd>
            <p:snd r:embed="rId5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9489" y="4799120"/>
            <a:ext cx="11465169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‘আল্লাহর কাছে ইবাদাত গ্রহণযোগ্য হওয়ার পুর্বশর্ত তাহারাত’ ব্যাখ্যা কর ।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0437" y="457200"/>
            <a:ext cx="3699804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1283423"/>
            <a:ext cx="3699804" cy="3493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501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oin.wav"/>
          </p:stSnd>
        </p:sndAc>
      </p:transition>
    </mc:Choice>
    <mc:Fallback xmlns="">
      <p:transition spd="slow">
        <p:blinds dir="vert"/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11225" y="436097"/>
            <a:ext cx="2289907" cy="737381"/>
          </a:xfrm>
        </p:spPr>
        <p:txBody>
          <a:bodyPr>
            <a:prstTxWarp prst="textWave2">
              <a:avLst>
                <a:gd name="adj1" fmla="val 12500"/>
                <a:gd name="adj2" fmla="val -1137"/>
              </a:avLst>
            </a:prstTxWarp>
            <a:normAutofit fontScale="90000"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4800" b="1" dirty="0" smtClean="0">
                <a:ln w="9000" cmpd="sng">
                  <a:solidFill>
                    <a:srgbClr val="002060"/>
                  </a:solidFill>
                  <a:prstDash val="solid"/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মূল্যায়ন </a:t>
            </a:r>
            <a:endParaRPr lang="en-US" sz="4800" b="1" dirty="0">
              <a:ln w="9000" cmpd="sng">
                <a:solidFill>
                  <a:srgbClr val="002060"/>
                </a:solidFill>
                <a:prstDash val="solid"/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33157" y="1982690"/>
            <a:ext cx="9139311" cy="3382962"/>
          </a:xfrm>
          <a:noFill/>
        </p:spPr>
        <p:txBody>
          <a:bodyPr>
            <a:normAutofit fontScale="92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‘পবিত্রতা’ এর আরবি প্রতি শব্দ কি?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কিসের মাধ্যমে ‘পবিত্রতা’ আর্জন করা যায়?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ওজু শব্দের অর্থ কী ?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‘পবিত্রতা</a:t>
            </a: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’ এর প্রকারভেদের উল্লেখ</a:t>
            </a:r>
            <a:r>
              <a:rPr lang="en-US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কর? 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কয়েকটি তাহারাতের সুফল বল ?</a:t>
            </a:r>
          </a:p>
        </p:txBody>
      </p:sp>
    </p:spTree>
    <p:extLst>
      <p:ext uri="{BB962C8B-B14F-4D97-AF65-F5344CB8AC3E}">
        <p14:creationId xmlns:p14="http://schemas.microsoft.com/office/powerpoint/2010/main" val="414333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oin.wav"/>
          </p:stSnd>
        </p:sndAc>
      </p:transition>
    </mc:Choice>
    <mc:Fallback xmlns="">
      <p:transition spd="slow">
        <p:blinds dir="vert"/>
        <p:sndAc>
          <p:stSnd>
            <p:snd r:embed="rId3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5" y="348031"/>
            <a:ext cx="11366695" cy="6151244"/>
          </a:xfrm>
          <a:prstGeom prst="rect">
            <a:avLst/>
          </a:prstGeom>
        </p:spPr>
      </p:pic>
      <p:sp>
        <p:nvSpPr>
          <p:cNvPr id="3" name="TextBox 1"/>
          <p:cNvSpPr>
            <a:spLocks noChangeArrowheads="1"/>
          </p:cNvSpPr>
          <p:nvPr/>
        </p:nvSpPr>
        <p:spPr bwMode="auto">
          <a:xfrm>
            <a:off x="3759201" y="76200"/>
            <a:ext cx="4074583" cy="1021556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B6DCD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0412" y="5668278"/>
            <a:ext cx="896112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তাহারাতের গুরুত্ব  বর্ণনা কর 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96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oin.wav"/>
          </p:stSnd>
        </p:sndAc>
      </p:transition>
    </mc:Choice>
    <mc:Fallback xmlns="">
      <p:transition spd="slow">
        <p:blinds dir="vert"/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 txBox="1">
            <a:spLocks/>
          </p:cNvSpPr>
          <p:nvPr/>
        </p:nvSpPr>
        <p:spPr>
          <a:xfrm>
            <a:off x="101600" y="6400803"/>
            <a:ext cx="1727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4FF741-998C-403B-BCF5-C2FFB07A19C7}" type="datetime8">
              <a:rPr lang="bn-BD" smtClean="0"/>
              <a:pPr/>
              <a:t>1 মে., 19</a:t>
            </a:fld>
            <a:endParaRPr lang="en-US"/>
          </a:p>
        </p:txBody>
      </p:sp>
      <p:pic>
        <p:nvPicPr>
          <p:cNvPr id="3" name="Content Placeholder 4" descr="flower03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03" y="277523"/>
            <a:ext cx="11465169" cy="6305842"/>
          </a:xfrm>
          <a:prstGeom prst="rect">
            <a:avLst/>
          </a:prstGeom>
        </p:spPr>
      </p:pic>
      <p:sp>
        <p:nvSpPr>
          <p:cNvPr id="11" name="24-Point Star 10"/>
          <p:cNvSpPr/>
          <p:nvPr/>
        </p:nvSpPr>
        <p:spPr>
          <a:xfrm>
            <a:off x="508000" y="3306034"/>
            <a:ext cx="2634933" cy="1875566"/>
          </a:xfrm>
          <a:prstGeom prst="star24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24-Point Star 11"/>
          <p:cNvSpPr/>
          <p:nvPr/>
        </p:nvSpPr>
        <p:spPr>
          <a:xfrm>
            <a:off x="3364932" y="3293862"/>
            <a:ext cx="2587989" cy="1812560"/>
          </a:xfrm>
          <a:prstGeom prst="star24">
            <a:avLst/>
          </a:prstGeom>
          <a:solidFill>
            <a:srgbClr val="92D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24-Point Star 12"/>
          <p:cNvSpPr/>
          <p:nvPr/>
        </p:nvSpPr>
        <p:spPr>
          <a:xfrm>
            <a:off x="6255224" y="3316273"/>
            <a:ext cx="2540000" cy="1767739"/>
          </a:xfrm>
          <a:prstGeom prst="star24">
            <a:avLst/>
          </a:prstGeom>
          <a:solidFill>
            <a:srgbClr val="7030A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24-Point Star 13"/>
          <p:cNvSpPr/>
          <p:nvPr/>
        </p:nvSpPr>
        <p:spPr>
          <a:xfrm>
            <a:off x="9224372" y="3296936"/>
            <a:ext cx="2641600" cy="1812560"/>
          </a:xfrm>
          <a:prstGeom prst="star24">
            <a:avLst/>
          </a:prstGeom>
          <a:solidFill>
            <a:srgbClr val="0070C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903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oin.wav"/>
          </p:stSnd>
        </p:sndAc>
      </p:transition>
    </mc:Choice>
    <mc:Fallback xmlns="">
      <p:transition spd="slow">
        <p:blinds dir="vert"/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xit" presetSubtype="1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xit" presetSubtype="4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xit" presetSubtype="1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" presetClass="exit" presetSubtype="4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0"/>
                            </p:stCondLst>
                            <p:childTnLst>
                              <p:par>
                                <p:cTn id="69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000"/>
                            </p:stCondLst>
                            <p:childTnLst>
                              <p:par>
                                <p:cTn id="73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4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10464800" cy="144780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08" y="1327052"/>
            <a:ext cx="11599594" cy="5257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200" y="5334000"/>
            <a:ext cx="1178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 শিক্ষার্থীকে স্বাগতম </a:t>
            </a:r>
            <a:endParaRPr lang="en-US" sz="8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27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oin.wav"/>
          </p:stSnd>
        </p:sndAc>
      </p:transition>
    </mc:Choice>
    <mc:Fallback xmlns="">
      <p:transition spd="slow">
        <p:blinds dir="vert"/>
        <p:sndAc>
          <p:stSnd>
            <p:snd r:embed="rId5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943419" y="304800"/>
            <a:ext cx="27432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7099" y="3164307"/>
            <a:ext cx="5678903" cy="26468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রফিকুল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  শিক্ষক  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জনার কেঁওচিয়া আদর্শ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সাতকানিয়া,চট্রগ্রাম ।</a:t>
            </a:r>
          </a:p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মোবাইল-০১৮১৭-৭১৫৬৭৭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০১৯৯১৯-৪৭৪০২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E-mail-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rafiquljkahs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801" y="1095591"/>
            <a:ext cx="5830583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31501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705603" y="1110921"/>
            <a:ext cx="5079999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45939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1271188"/>
            <a:ext cx="4775200" cy="5129612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19" name="TextBox 18"/>
          <p:cNvSpPr txBox="1"/>
          <p:nvPr/>
        </p:nvSpPr>
        <p:spPr>
          <a:xfrm>
            <a:off x="8578347" y="5345676"/>
            <a:ext cx="1784855" cy="369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bn-BD" b="1" dirty="0">
                <a:latin typeface="NikoshBAN" pitchFamily="2" charset="0"/>
                <a:cs typeface="NikoshBAN" pitchFamily="2" charset="0"/>
              </a:rPr>
              <a:t>সময়ঃ- ৫০ মিঃ</a:t>
            </a:r>
          </a:p>
        </p:txBody>
      </p:sp>
      <p:pic>
        <p:nvPicPr>
          <p:cNvPr id="3074" name="Picture 2" descr="C:\Users\Computer City\Pictures\uploading\29793270_1855147944778382_8555635508368027994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587" y="1285373"/>
            <a:ext cx="2174060" cy="184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4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oin.wav"/>
          </p:stSnd>
        </p:sndAc>
      </p:transition>
    </mc:Choice>
    <mc:Fallback xmlns="">
      <p:transition spd="slow">
        <p:blinds dir="vert"/>
        <p:sndAc>
          <p:stSnd>
            <p:snd r:embed="rId5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90537" y="331087"/>
            <a:ext cx="4242189" cy="5201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দূ’টি কীসের ?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632" y="1542181"/>
            <a:ext cx="4219312" cy="312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niyo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959" y="1455142"/>
            <a:ext cx="3888642" cy="327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818395" y="5317083"/>
            <a:ext cx="3087647" cy="520174"/>
          </a:xfrm>
          <a:prstGeom prst="round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নামাজ আদায়ের ছবি 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11940" y="5317083"/>
            <a:ext cx="6799382" cy="520174"/>
          </a:xfrm>
          <a:prstGeom prst="round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নামাজ আদায়ের পূর্বে কী কাজটা করা জরুরী ?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40003" y="5292338"/>
            <a:ext cx="1844429" cy="520174"/>
          </a:xfrm>
          <a:prstGeom prst="round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ওজু 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24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oin.wav"/>
          </p:stSnd>
        </p:sndAc>
      </p:transition>
    </mc:Choice>
    <mc:Fallback xmlns="">
      <p:transition spd="slow">
        <p:blinds dir="vert"/>
        <p:sndAc>
          <p:stSnd>
            <p:snd r:embed="rId5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46" y="984221"/>
            <a:ext cx="3683460" cy="3249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984221"/>
            <a:ext cx="3264426" cy="320795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946402" y="352023"/>
            <a:ext cx="5486399" cy="5201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আরওদূ’টি দেখ এবং চিন্তা করে বল 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74335" y="4953151"/>
            <a:ext cx="4783015" cy="520174"/>
          </a:xfrm>
          <a:prstGeom prst="round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 এবং গোসল কী জন্য করে ?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10984" y="4277086"/>
            <a:ext cx="7633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ওজু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7564324" y="4233581"/>
            <a:ext cx="10887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গোসল </a:t>
            </a:r>
            <a:endParaRPr lang="en-US" sz="3200" dirty="0"/>
          </a:p>
        </p:txBody>
      </p:sp>
      <p:sp>
        <p:nvSpPr>
          <p:cNvPr id="13" name="Rounded Rectangle 12"/>
          <p:cNvSpPr/>
          <p:nvPr/>
        </p:nvSpPr>
        <p:spPr>
          <a:xfrm>
            <a:off x="4744646" y="4953151"/>
            <a:ext cx="3242391" cy="655637"/>
          </a:xfrm>
          <a:prstGeom prst="round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 হওয়ার জন্য 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48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3" name="coin.wav"/>
          </p:stSnd>
        </p:sndAc>
      </p:transition>
    </mc:Choice>
    <mc:Fallback xmlns="">
      <p:transition spd="slow">
        <p:blinds dir="vert"/>
        <p:sndAc>
          <p:stSnd>
            <p:snd r:embed="rId6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" grpId="0"/>
      <p:bldP spid="3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79273" y="457200"/>
            <a:ext cx="4248443" cy="682283"/>
          </a:xfrm>
        </p:spPr>
        <p:txBody>
          <a:bodyPr>
            <a:prstTxWarp prst="textWave4">
              <a:avLst/>
            </a:prstTxWarp>
            <a:noAutofit/>
          </a:bodyPr>
          <a:lstStyle/>
          <a:p>
            <a:pPr algn="ctr"/>
            <a:r>
              <a:rPr lang="bn-BD" sz="6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367711" y="1764324"/>
            <a:ext cx="3571631" cy="2090224"/>
          </a:xfrm>
        </p:spPr>
        <p:txBody>
          <a:bodyPr>
            <a:prstTxWarp prst="textInflate">
              <a:avLst/>
            </a:prstTxWarp>
            <a:normAutofit/>
            <a:scene3d>
              <a:camera prst="perspectiveAbove"/>
              <a:lightRig rig="threePt" dir="t"/>
            </a:scene3d>
          </a:bodyPr>
          <a:lstStyle/>
          <a:p>
            <a:pPr marL="0" indent="0">
              <a:buNone/>
            </a:pPr>
            <a:r>
              <a:rPr lang="bn-BD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‘</a:t>
            </a:r>
            <a:r>
              <a:rPr lang="bn-BD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পবিত্রতা</a:t>
            </a:r>
            <a:r>
              <a:rPr lang="bn-BD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’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87577" y="5457496"/>
            <a:ext cx="6100064" cy="914400"/>
          </a:xfrm>
          <a:prstGeom prst="rect">
            <a:avLst/>
          </a:prstGeom>
        </p:spPr>
        <p:txBody>
          <a:bodyPr vert="horz" numCol="1" anchor="ctr">
            <a:prstTxWarp prst="textWave4">
              <a:avLst/>
            </a:prstTxWarp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0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03495" y="5473261"/>
            <a:ext cx="6100064" cy="914400"/>
          </a:xfrm>
          <a:prstGeom prst="rect">
            <a:avLst/>
          </a:prstGeom>
        </p:spPr>
        <p:txBody>
          <a:bodyPr vert="horz" numCol="1" anchor="ctr">
            <a:prstTxWarp prst="textWave4">
              <a:avLst/>
            </a:prstTxWarp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2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69409" y="4118747"/>
            <a:ext cx="2872400" cy="13849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  - ০২</a:t>
            </a:r>
          </a:p>
          <a:p>
            <a:pPr algn="ctr"/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 - ০৩</a:t>
            </a:r>
          </a:p>
          <a:p>
            <a:pPr algn="ctr"/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পৃষ্টা   - ২২  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49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oin.wav"/>
          </p:stSnd>
        </p:sndAc>
      </p:transition>
    </mc:Choice>
    <mc:Fallback xmlns="">
      <p:transition spd="slow">
        <p:blinds dir="vert"/>
        <p:sndAc>
          <p:stSnd>
            <p:snd r:embed="rId3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860801" y="439616"/>
            <a:ext cx="3637280" cy="840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8781" y="2151728"/>
            <a:ext cx="90823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SzPct val="80000"/>
              <a:buFont typeface="+mj-lt"/>
              <a:buAutoNum type="arabicPeriod"/>
            </a:pPr>
            <a:r>
              <a:rPr lang="bn-BD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‘পবিত্রতা’ এর পরিচিতি বলতে পারবে।</a:t>
            </a:r>
          </a:p>
          <a:p>
            <a:pPr marL="742950" indent="-742950">
              <a:buSzPct val="80000"/>
              <a:buFont typeface="+mj-lt"/>
              <a:buAutoNum type="arabicPeriod"/>
            </a:pPr>
            <a:r>
              <a:rPr lang="bn-BD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‘পবিত্রতা’ এর প্রকারভেদ ব্যাখ্যা করতে পারবে।</a:t>
            </a:r>
          </a:p>
          <a:p>
            <a:pPr marL="742950" indent="-742950">
              <a:buSzPct val="80000"/>
              <a:buFont typeface="+mj-lt"/>
              <a:buAutoNum type="arabicPeriod"/>
            </a:pPr>
            <a:r>
              <a:rPr lang="bn-BD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‘পবিত্রতা’ এর প্রয়োজনীয়তা বর্ণনা করতে পারবে।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874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oin.wav"/>
          </p:stSnd>
        </p:sndAc>
      </p:transition>
    </mc:Choice>
    <mc:Fallback xmlns="">
      <p:transition spd="slow">
        <p:blinds dir="vert"/>
        <p:sndAc>
          <p:stSnd>
            <p:snd r:embed="rId3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13834" y="270803"/>
            <a:ext cx="4376616" cy="72800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48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তাহারাতের পরিচিতি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66877" y="5119786"/>
            <a:ext cx="11348458" cy="690171"/>
          </a:xfrm>
          <a:noFill/>
        </p:spPr>
        <p:txBody>
          <a:bodyPr>
            <a:normAutofit/>
          </a:bodyPr>
          <a:lstStyle/>
          <a:p>
            <a:pPr marL="0" indent="0" algn="ctr">
              <a:buSzPct val="80000"/>
              <a:buNone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পরিভাষায় আল্লাহর ইবাদাতের উদ্দেশ্যে নিজেকে পবিত্র করাকে তাহারাত বলে 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357957" y="1120113"/>
            <a:ext cx="53655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80000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পবিত্রতার আরবী প্রতিশব্দ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‘তাহারাত’ 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niyo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96" y="1904184"/>
            <a:ext cx="3166107" cy="289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ctg\Pictures\কুরআন,হাদিস\Holy-Quran-1-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693" y="1935257"/>
            <a:ext cx="4046857" cy="285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tg\Pictures\ইসলামি কালিওগ্রাফি\20170511_2259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781" y="1935257"/>
            <a:ext cx="3600206" cy="285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843542" y="5210418"/>
            <a:ext cx="11348458" cy="10277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SzPct val="80000"/>
              <a:buFont typeface="Arial" pitchFamily="34" charset="0"/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রাসুল (সাঃ) বলেন-’পবিত্র ব্যতিত নামাজ কবুল হয়না এবং আত্বসাতের মাল সাদাকা (দান) হয়না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’।-(মুসলিম) </a:t>
            </a:r>
          </a:p>
        </p:txBody>
      </p:sp>
      <p:sp>
        <p:nvSpPr>
          <p:cNvPr id="9" name="Rectangle 8"/>
          <p:cNvSpPr/>
          <p:nvPr/>
        </p:nvSpPr>
        <p:spPr>
          <a:xfrm>
            <a:off x="908994" y="4837370"/>
            <a:ext cx="108539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0000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পবিত্র থাকলে শরীর সূস্থ থাকে মন প্রফুল্ল থাকে ।লেখা পড়ায় ও কাজ কর্মে মন বসে ।</a:t>
            </a:r>
          </a:p>
          <a:p>
            <a:pPr>
              <a:buSzPct val="80000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আল্লাহ তায়ালা বলেন- ‘উত্তমরূপে পবিত্রতা সম্পাদন কারীদের আল্লাহ তায়ালা ভালবাসেন’ ।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(সূরা আত-তাওবা-১০৮)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76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oin.wav"/>
          </p:stSnd>
        </p:sndAc>
      </p:transition>
    </mc:Choice>
    <mc:Fallback xmlns="">
      <p:transition spd="slow">
        <p:blinds dir="vert"/>
        <p:sndAc>
          <p:stSnd>
            <p:snd r:embed="rId6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8" grpId="0" build="p"/>
      <p:bldP spid="8" grpId="1" build="allAtOnce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707204" y="4262204"/>
            <a:ext cx="5876477" cy="1480781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তাহারাত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4175760" y="314301"/>
            <a:ext cx="3977640" cy="605800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C:\Users\Computer City\Pictures\New folder (7)\20180407_12213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43" t="8481" r="6824" b="8481"/>
          <a:stretch/>
        </p:blipFill>
        <p:spPr bwMode="auto">
          <a:xfrm>
            <a:off x="8775466" y="2774075"/>
            <a:ext cx="3142215" cy="29689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Computer City\Pictures\2015-11-0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27"/>
          <a:stretch/>
        </p:blipFill>
        <p:spPr bwMode="auto">
          <a:xfrm>
            <a:off x="907245" y="1127332"/>
            <a:ext cx="3558075" cy="2514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Picture 2" descr="D:\coin\file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521" y="1127332"/>
            <a:ext cx="3283984" cy="25237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8477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3" name="push.wav"/>
          </p:stSnd>
        </p:sndAc>
      </p:transition>
    </mc:Choice>
    <mc:Fallback xmlns="">
      <p:transition spd="slow">
        <p:dissolve/>
        <p:sndAc>
          <p:stSnd>
            <p:snd r:embed="rId9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2839</TotalTime>
  <Words>436</Words>
  <Application>Microsoft Office PowerPoint</Application>
  <PresentationFormat>Custom</PresentationFormat>
  <Paragraphs>74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আজকের পাঠ </vt:lpstr>
      <vt:lpstr>PowerPoint Presentation</vt:lpstr>
      <vt:lpstr>তাহারাতের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মূল্যায়ন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ctg</cp:lastModifiedBy>
  <cp:revision>373</cp:revision>
  <dcterms:created xsi:type="dcterms:W3CDTF">2013-12-14T06:41:16Z</dcterms:created>
  <dcterms:modified xsi:type="dcterms:W3CDTF">2019-05-01T00:55:01Z</dcterms:modified>
</cp:coreProperties>
</file>