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0"/>
  </p:notesMasterIdLst>
  <p:sldIdLst>
    <p:sldId id="326" r:id="rId2"/>
    <p:sldId id="354" r:id="rId3"/>
    <p:sldId id="355" r:id="rId4"/>
    <p:sldId id="329" r:id="rId5"/>
    <p:sldId id="330" r:id="rId6"/>
    <p:sldId id="331" r:id="rId7"/>
    <p:sldId id="332" r:id="rId8"/>
    <p:sldId id="361" r:id="rId9"/>
    <p:sldId id="356" r:id="rId10"/>
    <p:sldId id="357" r:id="rId11"/>
    <p:sldId id="358" r:id="rId12"/>
    <p:sldId id="362" r:id="rId13"/>
    <p:sldId id="359" r:id="rId14"/>
    <p:sldId id="349" r:id="rId15"/>
    <p:sldId id="350" r:id="rId16"/>
    <p:sldId id="351" r:id="rId17"/>
    <p:sldId id="352" r:id="rId18"/>
    <p:sldId id="3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4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3" d="100"/>
          <a:sy n="63" d="100"/>
        </p:scale>
        <p:origin x="-948"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F8F35-C5BF-46A2-B774-AD06CA4FDAAD}" type="datetimeFigureOut">
              <a:rPr lang="en-US" smtClean="0"/>
              <a:pPr/>
              <a:t>3/25/2020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EEFA5-F547-46E3-9571-56B15DD1BF38}" type="slidenum">
              <a:rPr lang="en-US" smtClean="0"/>
              <a:pPr/>
              <a:t>‹#›</a:t>
            </a:fld>
            <a:endParaRPr lang="en-US"/>
          </a:p>
        </p:txBody>
      </p:sp>
    </p:spTree>
    <p:extLst>
      <p:ext uri="{BB962C8B-B14F-4D97-AF65-F5344CB8AC3E}">
        <p14:creationId xmlns:p14="http://schemas.microsoft.com/office/powerpoint/2010/main" val="323558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chemeClr val="tx1"/>
                </a:solidFill>
                <a:latin typeface="NikoshBAN" pitchFamily="2" charset="0"/>
                <a:cs typeface="NikoshBAN" pitchFamily="2" charset="0"/>
              </a:rPr>
              <a:t>এই স্লাইডটি সম্মানিত শিক্ষকের জন্য তাই </a:t>
            </a:r>
            <a:r>
              <a:rPr lang="en-US" sz="1200" dirty="0" smtClean="0">
                <a:solidFill>
                  <a:schemeClr val="tx1"/>
                </a:solidFill>
                <a:latin typeface="NikoshBAN" pitchFamily="2" charset="0"/>
                <a:cs typeface="NikoshBAN" pitchFamily="2" charset="0"/>
              </a:rPr>
              <a:t>Slide </a:t>
            </a:r>
            <a:r>
              <a:rPr lang="bn-BD" sz="1200" dirty="0" smtClean="0">
                <a:solidFill>
                  <a:schemeClr val="tx1"/>
                </a:solidFill>
                <a:latin typeface="NikoshBAN" pitchFamily="2" charset="0"/>
                <a:cs typeface="NikoshBAN" pitchFamily="2" charset="0"/>
              </a:rPr>
              <a:t>টি</a:t>
            </a:r>
            <a:r>
              <a:rPr lang="en-US" sz="1200" dirty="0" smtClean="0">
                <a:solidFill>
                  <a:schemeClr val="tx1"/>
                </a:solidFill>
                <a:latin typeface="NikoshBAN" pitchFamily="2" charset="0"/>
                <a:cs typeface="NikoshBAN" pitchFamily="2" charset="0"/>
              </a:rPr>
              <a:t> Hide </a:t>
            </a:r>
            <a:r>
              <a:rPr lang="bn-BD" sz="1200" dirty="0" smtClean="0">
                <a:solidFill>
                  <a:schemeClr val="tx1"/>
                </a:solidFill>
                <a:latin typeface="NikoshBAN" pitchFamily="2" charset="0"/>
                <a:cs typeface="NikoshBAN" pitchFamily="2" charset="0"/>
              </a:rPr>
              <a:t>করে রাখা হয়েছে। </a:t>
            </a:r>
            <a:endParaRPr lang="en-US" sz="1200" dirty="0" smtClean="0">
              <a:solidFill>
                <a:schemeClr val="tx1"/>
              </a:solidFill>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CF2CC45-6B04-47A7-B4E4-57F4597FD341}" type="slidenum">
              <a:rPr lang="en-US" smtClean="0"/>
              <a:pPr/>
              <a:t>1</a:t>
            </a:fld>
            <a:endParaRPr lang="en-US"/>
          </a:p>
        </p:txBody>
      </p:sp>
    </p:spTree>
    <p:extLst>
      <p:ext uri="{BB962C8B-B14F-4D97-AF65-F5344CB8AC3E}">
        <p14:creationId xmlns:p14="http://schemas.microsoft.com/office/powerpoint/2010/main" val="345584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1" dirty="0" smtClean="0">
                <a:latin typeface="NikoshBAN" pitchFamily="2" charset="0"/>
                <a:cs typeface="NikoshBAN" pitchFamily="2" charset="0"/>
              </a:rPr>
              <a:t>বাড়ির কাজ</a:t>
            </a:r>
            <a:r>
              <a:rPr lang="bn-BD" b="1" baseline="0" dirty="0" smtClean="0">
                <a:latin typeface="NikoshBAN" pitchFamily="2" charset="0"/>
                <a:cs typeface="NikoshBAN" pitchFamily="2" charset="0"/>
              </a:rPr>
              <a:t> শিক্ষার্থীদেরকে খাতায় লিখেনিতে বলবেন ।</a:t>
            </a:r>
            <a:endParaRPr lang="en-US" b="1"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98E1054-31E0-47CA-8922-AC60779D7541}" type="slidenum">
              <a:rPr lang="en-US" smtClean="0"/>
              <a:t>17</a:t>
            </a:fld>
            <a:endParaRPr lang="en-US"/>
          </a:p>
        </p:txBody>
      </p:sp>
    </p:spTree>
    <p:extLst>
      <p:ext uri="{BB962C8B-B14F-4D97-AF65-F5344CB8AC3E}">
        <p14:creationId xmlns:p14="http://schemas.microsoft.com/office/powerpoint/2010/main" val="230892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শিক্ষার্থীদের</a:t>
            </a:r>
            <a:r>
              <a:rPr lang="bn-BD" b="1" baseline="0" dirty="0" smtClean="0"/>
              <a:t> ধন্যবাদ  জ্ঞাপন দ্বারা শিক্ষক শ্রেণি কক্ষ ত্যাগ করবেন ।</a:t>
            </a:r>
            <a:endParaRPr lang="en-US" b="1" dirty="0" smtClean="0"/>
          </a:p>
        </p:txBody>
      </p:sp>
      <p:sp>
        <p:nvSpPr>
          <p:cNvPr id="4" name="Slide Number Placeholder 3"/>
          <p:cNvSpPr>
            <a:spLocks noGrp="1"/>
          </p:cNvSpPr>
          <p:nvPr>
            <p:ph type="sldNum" sz="quarter" idx="10"/>
          </p:nvPr>
        </p:nvSpPr>
        <p:spPr/>
        <p:txBody>
          <a:bodyPr/>
          <a:lstStyle/>
          <a:p>
            <a:fld id="{E74B4EFA-4939-45A5-ACAB-9528EDD28D41}" type="slidenum">
              <a:rPr lang="en-US" smtClean="0"/>
              <a:t>18</a:t>
            </a:fld>
            <a:endParaRPr lang="en-US"/>
          </a:p>
        </p:txBody>
      </p:sp>
    </p:spTree>
    <p:extLst>
      <p:ext uri="{BB962C8B-B14F-4D97-AF65-F5344CB8AC3E}">
        <p14:creationId xmlns:p14="http://schemas.microsoft.com/office/powerpoint/2010/main" val="287183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1" dirty="0" smtClean="0">
                <a:latin typeface="NikoshBAN" pitchFamily="2" charset="0"/>
                <a:cs typeface="NikoshBAN" pitchFamily="2" charset="0"/>
              </a:rPr>
              <a:t>কুশল বিনিময়ের</a:t>
            </a:r>
            <a:r>
              <a:rPr lang="bn-BD" b="1" baseline="0" dirty="0" smtClean="0">
                <a:latin typeface="NikoshBAN" pitchFamily="2" charset="0"/>
                <a:cs typeface="NikoshBAN" pitchFamily="2" charset="0"/>
              </a:rPr>
              <a:t> পর শিক্ষক শ্রেণি বিন্যাসের দিকে নজর দিতে পারে  ।</a:t>
            </a:r>
            <a:endParaRPr lang="en-US" b="1"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3C48912-84C0-4A56-BD2C-1FA8A2351E8A}" type="slidenum">
              <a:rPr lang="en-US" smtClean="0"/>
              <a:pPr/>
              <a:t>2</a:t>
            </a:fld>
            <a:endParaRPr lang="en-US"/>
          </a:p>
        </p:txBody>
      </p:sp>
    </p:spTree>
    <p:extLst>
      <p:ext uri="{BB962C8B-B14F-4D97-AF65-F5344CB8AC3E}">
        <p14:creationId xmlns:p14="http://schemas.microsoft.com/office/powerpoint/2010/main" val="345973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893D45-09EF-4514-A2C9-1738A15F65E0}" type="slidenum">
              <a:rPr lang="en-US" smtClean="0"/>
              <a:t>3</a:t>
            </a:fld>
            <a:endParaRPr lang="en-US"/>
          </a:p>
        </p:txBody>
      </p:sp>
    </p:spTree>
    <p:extLst>
      <p:ext uri="{BB962C8B-B14F-4D97-AF65-F5344CB8AC3E}">
        <p14:creationId xmlns:p14="http://schemas.microsoft.com/office/powerpoint/2010/main" val="163554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itchFamily="2" charset="0"/>
                <a:cs typeface="NikoshBAN" pitchFamily="2" charset="0"/>
              </a:rPr>
              <a:t>শিক্ষক</a:t>
            </a:r>
            <a:r>
              <a:rPr lang="bn-BD" b="1" baseline="0" dirty="0" smtClean="0">
                <a:latin typeface="NikoshBAN" pitchFamily="2" charset="0"/>
                <a:cs typeface="NikoshBAN" pitchFamily="2" charset="0"/>
              </a:rPr>
              <a:t> </a:t>
            </a:r>
            <a:r>
              <a:rPr lang="bn-BD" b="1" dirty="0" smtClean="0">
                <a:latin typeface="NikoshBAN" pitchFamily="2" charset="0"/>
                <a:cs typeface="NikoshBAN" pitchFamily="2" charset="0"/>
              </a:rPr>
              <a:t>স্লাইডে প্রদর্শিত</a:t>
            </a:r>
            <a:r>
              <a:rPr lang="bn-BD" b="1" baseline="0" dirty="0" smtClean="0">
                <a:latin typeface="NikoshBAN" pitchFamily="2" charset="0"/>
                <a:cs typeface="NikoshBAN" pitchFamily="2" charset="0"/>
              </a:rPr>
              <a:t> ছবিগুলি দ্বারা শিক্ষার্থীদের  মুখ থেকে শিরুণাম  বের করে আনার চেষ্ঠা করবেন ।</a:t>
            </a:r>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98E1054-31E0-47CA-8922-AC60779D7541}" type="slidenum">
              <a:rPr lang="en-US" smtClean="0"/>
              <a:t>4</a:t>
            </a:fld>
            <a:endParaRPr lang="en-US"/>
          </a:p>
        </p:txBody>
      </p:sp>
    </p:spTree>
    <p:extLst>
      <p:ext uri="{BB962C8B-B14F-4D97-AF65-F5344CB8AC3E}">
        <p14:creationId xmlns:p14="http://schemas.microsoft.com/office/powerpoint/2010/main" val="52221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itchFamily="2" charset="0"/>
                <a:cs typeface="NikoshBAN" pitchFamily="2" charset="0"/>
              </a:rPr>
              <a:t>পাঠ</a:t>
            </a:r>
            <a:r>
              <a:rPr lang="bn-BD" b="1" baseline="0" dirty="0" smtClean="0">
                <a:latin typeface="NikoshBAN" pitchFamily="2" charset="0"/>
                <a:cs typeface="NikoshBAN" pitchFamily="2" charset="0"/>
              </a:rPr>
              <a:t> শিরুণাম শিক্ষার্থীরা নিজ নিজ খাতায় লিখবেন ।</a:t>
            </a:r>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98E1054-31E0-47CA-8922-AC60779D7541}" type="slidenum">
              <a:rPr lang="en-US" smtClean="0"/>
              <a:t>5</a:t>
            </a:fld>
            <a:endParaRPr lang="en-US"/>
          </a:p>
        </p:txBody>
      </p:sp>
    </p:spTree>
    <p:extLst>
      <p:ext uri="{BB962C8B-B14F-4D97-AF65-F5344CB8AC3E}">
        <p14:creationId xmlns:p14="http://schemas.microsoft.com/office/powerpoint/2010/main" val="335746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itchFamily="2" charset="0"/>
                <a:cs typeface="NikoshBAN" pitchFamily="2" charset="0"/>
              </a:rPr>
              <a:t>শিক্ষার্থীরা</a:t>
            </a:r>
            <a:r>
              <a:rPr lang="bn-BD" b="1" baseline="0" dirty="0" smtClean="0">
                <a:latin typeface="NikoshBAN" pitchFamily="2" charset="0"/>
                <a:cs typeface="NikoshBAN" pitchFamily="2" charset="0"/>
              </a:rPr>
              <a:t> মনোযোগ সহকারে শিখনফল শুনবেন ।</a:t>
            </a:r>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98E1054-31E0-47CA-8922-AC60779D7541}" type="slidenum">
              <a:rPr lang="en-US" smtClean="0"/>
              <a:t>6</a:t>
            </a:fld>
            <a:endParaRPr lang="en-US"/>
          </a:p>
        </p:txBody>
      </p:sp>
    </p:spTree>
    <p:extLst>
      <p:ext uri="{BB962C8B-B14F-4D97-AF65-F5344CB8AC3E}">
        <p14:creationId xmlns:p14="http://schemas.microsoft.com/office/powerpoint/2010/main" val="83440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শিক্ষক</a:t>
            </a:r>
            <a:r>
              <a:rPr lang="bn-BD" b="1" baseline="0" dirty="0" smtClean="0"/>
              <a:t> জনসেবার  বিষয় নিজে আরও কিছু ব্যাখ্যা করতে পারবে । </a:t>
            </a:r>
            <a:endParaRPr lang="en-US" b="1" dirty="0" smtClean="0"/>
          </a:p>
        </p:txBody>
      </p:sp>
      <p:sp>
        <p:nvSpPr>
          <p:cNvPr id="4" name="Slide Number Placeholder 3"/>
          <p:cNvSpPr>
            <a:spLocks noGrp="1"/>
          </p:cNvSpPr>
          <p:nvPr>
            <p:ph type="sldNum" sz="quarter" idx="10"/>
          </p:nvPr>
        </p:nvSpPr>
        <p:spPr/>
        <p:txBody>
          <a:bodyPr/>
          <a:lstStyle/>
          <a:p>
            <a:fld id="{C98E1054-31E0-47CA-8922-AC60779D7541}" type="slidenum">
              <a:rPr lang="en-US" smtClean="0"/>
              <a:t>7</a:t>
            </a:fld>
            <a:endParaRPr lang="en-US"/>
          </a:p>
        </p:txBody>
      </p:sp>
    </p:spTree>
    <p:extLst>
      <p:ext uri="{BB962C8B-B14F-4D97-AF65-F5344CB8AC3E}">
        <p14:creationId xmlns:p14="http://schemas.microsoft.com/office/powerpoint/2010/main" val="8417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একক কাজে</a:t>
            </a:r>
            <a:r>
              <a:rPr lang="bn-BD" b="1" baseline="0" dirty="0" smtClean="0"/>
              <a:t> সময় ২/৩ মিঃ দেয়া যেতে পারে । কাজ শিক্ষক নিজে তদারকী করবেন ।</a:t>
            </a:r>
            <a:endParaRPr lang="en-US" b="1" dirty="0" smtClean="0"/>
          </a:p>
        </p:txBody>
      </p:sp>
      <p:sp>
        <p:nvSpPr>
          <p:cNvPr id="4" name="Slide Number Placeholder 3"/>
          <p:cNvSpPr>
            <a:spLocks noGrp="1"/>
          </p:cNvSpPr>
          <p:nvPr>
            <p:ph type="sldNum" sz="quarter" idx="10"/>
          </p:nvPr>
        </p:nvSpPr>
        <p:spPr/>
        <p:txBody>
          <a:bodyPr/>
          <a:lstStyle/>
          <a:p>
            <a:fld id="{C98E1054-31E0-47CA-8922-AC60779D7541}" type="slidenum">
              <a:rPr lang="en-US" smtClean="0"/>
              <a:t>8</a:t>
            </a:fld>
            <a:endParaRPr lang="en-US"/>
          </a:p>
        </p:txBody>
      </p:sp>
    </p:spTree>
    <p:extLst>
      <p:ext uri="{BB962C8B-B14F-4D97-AF65-F5344CB8AC3E}">
        <p14:creationId xmlns:p14="http://schemas.microsoft.com/office/powerpoint/2010/main" val="357921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জোড়ায়</a:t>
            </a:r>
            <a:r>
              <a:rPr lang="bn-BD" b="1" baseline="0" dirty="0" smtClean="0"/>
              <a:t> </a:t>
            </a:r>
            <a:r>
              <a:rPr lang="bn-BD" b="1" dirty="0" smtClean="0"/>
              <a:t> কাজে</a:t>
            </a:r>
            <a:r>
              <a:rPr lang="bn-BD" b="1" baseline="0" dirty="0" smtClean="0"/>
              <a:t> সময় ২/৩ মিঃ দেয়া যেতে পারে । কাজ শিক্ষক নিজে তদারকী করবেন ।</a:t>
            </a:r>
            <a:endParaRPr lang="en-US" b="1" dirty="0" smtClean="0"/>
          </a:p>
          <a:p>
            <a:endParaRPr lang="en-US" dirty="0"/>
          </a:p>
        </p:txBody>
      </p:sp>
      <p:sp>
        <p:nvSpPr>
          <p:cNvPr id="4" name="Slide Number Placeholder 3"/>
          <p:cNvSpPr>
            <a:spLocks noGrp="1"/>
          </p:cNvSpPr>
          <p:nvPr>
            <p:ph type="sldNum" sz="quarter" idx="10"/>
          </p:nvPr>
        </p:nvSpPr>
        <p:spPr/>
        <p:txBody>
          <a:bodyPr/>
          <a:lstStyle/>
          <a:p>
            <a:fld id="{C98E1054-31E0-47CA-8922-AC60779D7541}" type="slidenum">
              <a:rPr lang="en-US" smtClean="0"/>
              <a:t>12</a:t>
            </a:fld>
            <a:endParaRPr lang="en-US"/>
          </a:p>
        </p:txBody>
      </p:sp>
    </p:spTree>
    <p:extLst>
      <p:ext uri="{BB962C8B-B14F-4D97-AF65-F5344CB8AC3E}">
        <p14:creationId xmlns:p14="http://schemas.microsoft.com/office/powerpoint/2010/main" val="129876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5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27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95855-0F3E-4DC9-868C-67799B006E94}"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195855-0F3E-4DC9-868C-67799B006E94}"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195855-0F3E-4DC9-868C-67799B006E94}" type="datetimeFigureOut">
              <a:rPr lang="en-US" smtClean="0"/>
              <a:pPr/>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195855-0F3E-4DC9-868C-67799B006E94}" type="datetimeFigureOut">
              <a:rPr lang="en-US" smtClean="0"/>
              <a:pPr/>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827605" y="6381690"/>
            <a:ext cx="7413675" cy="400110"/>
          </a:xfrm>
          <a:prstGeom prst="rect">
            <a:avLst/>
          </a:prstGeom>
          <a:blipFill>
            <a:blip r:embed="rId2"/>
            <a:tile tx="0" ty="0" sx="100000" sy="100000" flip="none" algn="tl"/>
          </a:blipFill>
          <a:ln>
            <a:solidFill>
              <a:schemeClr val="tx1"/>
            </a:solidFill>
            <a:prstDash val="lg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2000" b="1"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মোঃ রফিকুল ইসলাম, শিক্ষক  জনার কেঁওচিয়া আদর্শ উচ্চ বিদ্যালয়। সাতকানিয়া,চট্টগ্রাম ।</a:t>
            </a:r>
            <a:endParaRPr lang="en-US" sz="20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6" name="Picture 5" descr="flowerruler.gif"/>
          <p:cNvPicPr>
            <a:picLocks noChangeAspect="1"/>
          </p:cNvPicPr>
          <p:nvPr userDrawn="1"/>
        </p:nvPicPr>
        <p:blipFill>
          <a:blip r:embed="rId3"/>
          <a:stretch>
            <a:fillRect/>
          </a:stretch>
        </p:blipFill>
        <p:spPr>
          <a:xfrm rot="16200000">
            <a:off x="8821566" y="3297555"/>
            <a:ext cx="6458006" cy="282866"/>
          </a:xfrm>
          <a:prstGeom prst="rect">
            <a:avLst/>
          </a:prstGeom>
          <a:ln>
            <a:solidFill>
              <a:srgbClr val="FF0000"/>
            </a:solidFill>
          </a:ln>
        </p:spPr>
      </p:pic>
      <p:pic>
        <p:nvPicPr>
          <p:cNvPr id="7" name="Picture 6" descr="flowerruler.gif"/>
          <p:cNvPicPr>
            <a:picLocks noChangeAspect="1"/>
          </p:cNvPicPr>
          <p:nvPr userDrawn="1"/>
        </p:nvPicPr>
        <p:blipFill>
          <a:blip r:embed="rId3"/>
          <a:stretch>
            <a:fillRect/>
          </a:stretch>
        </p:blipFill>
        <p:spPr>
          <a:xfrm rot="16200000">
            <a:off x="-3126594" y="3230419"/>
            <a:ext cx="6458006" cy="282866"/>
          </a:xfrm>
          <a:prstGeom prst="rect">
            <a:avLst/>
          </a:prstGeom>
          <a:ln w="12700">
            <a:solidFill>
              <a:srgbClr val="FF0000"/>
            </a:solidFill>
          </a:ln>
        </p:spPr>
      </p:pic>
      <p:pic>
        <p:nvPicPr>
          <p:cNvPr id="8" name="Picture 7" descr="flowerruler.gif"/>
          <p:cNvPicPr>
            <a:picLocks noChangeAspect="1"/>
          </p:cNvPicPr>
          <p:nvPr userDrawn="1"/>
        </p:nvPicPr>
        <p:blipFill>
          <a:blip r:embed="rId3"/>
          <a:stretch>
            <a:fillRect/>
          </a:stretch>
        </p:blipFill>
        <p:spPr>
          <a:xfrm>
            <a:off x="274322" y="1416"/>
            <a:ext cx="11665293" cy="208570"/>
          </a:xfrm>
          <a:prstGeom prst="rect">
            <a:avLst/>
          </a:prstGeom>
          <a:ln w="12700">
            <a:solidFill>
              <a:srgbClr val="FF0000"/>
            </a:solidFill>
          </a:ln>
        </p:spPr>
      </p:pic>
      <p:pic>
        <p:nvPicPr>
          <p:cNvPr id="9" name="Picture 8" descr="flowerruler.gif"/>
          <p:cNvPicPr>
            <a:picLocks noChangeAspect="1"/>
          </p:cNvPicPr>
          <p:nvPr userDrawn="1"/>
        </p:nvPicPr>
        <p:blipFill>
          <a:blip r:embed="rId3"/>
          <a:stretch>
            <a:fillRect/>
          </a:stretch>
        </p:blipFill>
        <p:spPr>
          <a:xfrm>
            <a:off x="262179" y="6633730"/>
            <a:ext cx="11665293" cy="208570"/>
          </a:xfrm>
          <a:prstGeom prst="rect">
            <a:avLst/>
          </a:prstGeom>
          <a:ln w="12700">
            <a:solidFill>
              <a:srgbClr val="FF0000"/>
            </a:solid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95855-0F3E-4DC9-868C-67799B006E94}"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95855-0F3E-4DC9-868C-67799B006E94}"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95855-0F3E-4DC9-868C-67799B006E94}" type="datetimeFigureOut">
              <a:rPr lang="en-US" smtClean="0"/>
              <a:pPr/>
              <a:t>3/25/2020</a:t>
            </a:fld>
            <a:endParaRPr lang="en-US"/>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D792E-CDFD-458F-9605-F54243C514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4.jpe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347200" y="6356350"/>
            <a:ext cx="2844800" cy="365125"/>
          </a:xfrm>
          <a:prstGeom prst="rect">
            <a:avLst/>
          </a:prstGeom>
        </p:spPr>
        <p:txBody>
          <a:bodyPr/>
          <a:lstStyle/>
          <a:p>
            <a:fld id="{B6F15528-21DE-4FAA-801E-634DDDAF4B2B}" type="slidenum">
              <a:rPr lang="en-US" smtClean="0"/>
              <a:pPr/>
              <a:t>1</a:t>
            </a:fld>
            <a:endParaRPr lang="en-US"/>
          </a:p>
        </p:txBody>
      </p:sp>
      <p:sp>
        <p:nvSpPr>
          <p:cNvPr id="3" name="Date Placeholder 2"/>
          <p:cNvSpPr>
            <a:spLocks noGrp="1"/>
          </p:cNvSpPr>
          <p:nvPr>
            <p:ph type="dt" sz="half" idx="4294967295"/>
          </p:nvPr>
        </p:nvSpPr>
        <p:spPr>
          <a:xfrm>
            <a:off x="0" y="6356350"/>
            <a:ext cx="2844800" cy="365125"/>
          </a:xfrm>
          <a:prstGeom prst="rect">
            <a:avLst/>
          </a:prstGeom>
        </p:spPr>
        <p:txBody>
          <a:bodyPr/>
          <a:lstStyle/>
          <a:p>
            <a:fld id="{A2B028B4-9DE3-4927-B4D0-FEF7C06035CA}" type="datetime1">
              <a:rPr lang="en-US" smtClean="0"/>
              <a:t>3/25/2020</a:t>
            </a:fld>
            <a:endParaRPr lang="en-US"/>
          </a:p>
        </p:txBody>
      </p:sp>
      <p:sp>
        <p:nvSpPr>
          <p:cNvPr id="6" name="Footer Placeholder 5"/>
          <p:cNvSpPr>
            <a:spLocks noGrp="1"/>
          </p:cNvSpPr>
          <p:nvPr>
            <p:ph type="ftr" sz="quarter" idx="4294967295"/>
          </p:nvPr>
        </p:nvSpPr>
        <p:spPr>
          <a:xfrm>
            <a:off x="0" y="6356350"/>
            <a:ext cx="3860800" cy="365125"/>
          </a:xfrm>
          <a:prstGeom prst="rect">
            <a:avLst/>
          </a:prstGeom>
        </p:spPr>
        <p:txBody>
          <a:bodyPr/>
          <a:lstStyle/>
          <a:p>
            <a:r>
              <a:rPr lang="bn-BD" smtClean="0"/>
              <a:t>মোঃ ইউনুছ আজাদ</a:t>
            </a:r>
            <a:endParaRPr lang="en-US" dirty="0"/>
          </a:p>
        </p:txBody>
      </p:sp>
      <p:sp>
        <p:nvSpPr>
          <p:cNvPr id="4" name="Rectangle 3"/>
          <p:cNvSpPr/>
          <p:nvPr/>
        </p:nvSpPr>
        <p:spPr>
          <a:xfrm>
            <a:off x="304800" y="304800"/>
            <a:ext cx="11582400" cy="1803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9261" tIns="49630" rIns="99261" bIns="49630" rtlCol="0" anchor="ctr"/>
          <a:lstStyle/>
          <a:p>
            <a:pPr algn="ctr"/>
            <a:r>
              <a:rPr lang="bn-BD" sz="4400" dirty="0">
                <a:solidFill>
                  <a:schemeClr val="tx1"/>
                </a:solidFill>
                <a:latin typeface="NikoshBAN" pitchFamily="2" charset="0"/>
                <a:cs typeface="NikoshBAN" pitchFamily="2" charset="0"/>
              </a:rPr>
              <a:t>এই স্লাইডটি সম্মানিত শিক্ষকের জন্য তাই </a:t>
            </a:r>
            <a:r>
              <a:rPr lang="en-US" sz="4400" dirty="0">
                <a:solidFill>
                  <a:schemeClr val="tx1"/>
                </a:solidFill>
                <a:latin typeface="NikoshBAN" pitchFamily="2" charset="0"/>
                <a:cs typeface="NikoshBAN" pitchFamily="2" charset="0"/>
              </a:rPr>
              <a:t>Slide </a:t>
            </a:r>
            <a:r>
              <a:rPr lang="bn-BD" sz="4400" dirty="0">
                <a:solidFill>
                  <a:schemeClr val="tx1"/>
                </a:solidFill>
                <a:latin typeface="NikoshBAN" pitchFamily="2" charset="0"/>
                <a:cs typeface="NikoshBAN" pitchFamily="2" charset="0"/>
              </a:rPr>
              <a:t>টি</a:t>
            </a:r>
            <a:r>
              <a:rPr lang="en-US" sz="4400" dirty="0">
                <a:solidFill>
                  <a:schemeClr val="tx1"/>
                </a:solidFill>
                <a:latin typeface="NikoshBAN" pitchFamily="2" charset="0"/>
                <a:cs typeface="NikoshBAN" pitchFamily="2" charset="0"/>
              </a:rPr>
              <a:t> Hide </a:t>
            </a:r>
            <a:r>
              <a:rPr lang="bn-BD" sz="4400" dirty="0">
                <a:solidFill>
                  <a:schemeClr val="tx1"/>
                </a:solidFill>
                <a:latin typeface="NikoshBAN" pitchFamily="2" charset="0"/>
                <a:cs typeface="NikoshBAN" pitchFamily="2" charset="0"/>
              </a:rPr>
              <a:t>করে রাখা হয়েছে। </a:t>
            </a:r>
            <a:endParaRPr lang="en-US" sz="4400" dirty="0">
              <a:solidFill>
                <a:schemeClr val="tx1"/>
              </a:solidFill>
              <a:latin typeface="NikoshBAN" pitchFamily="2" charset="0"/>
              <a:cs typeface="NikoshBAN" pitchFamily="2" charset="0"/>
            </a:endParaRPr>
          </a:p>
        </p:txBody>
      </p:sp>
      <p:sp>
        <p:nvSpPr>
          <p:cNvPr id="5" name="Rectangle 4"/>
          <p:cNvSpPr/>
          <p:nvPr/>
        </p:nvSpPr>
        <p:spPr>
          <a:xfrm>
            <a:off x="304800" y="2362200"/>
            <a:ext cx="11582400" cy="4191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9261" tIns="49630" rIns="99261" bIns="49630" rtlCol="0" anchor="ctr"/>
          <a:lstStyle/>
          <a:p>
            <a:pPr algn="just"/>
            <a:r>
              <a:rPr lang="bn-BD" sz="3600" dirty="0">
                <a:solidFill>
                  <a:schemeClr val="tx1"/>
                </a:solidFill>
                <a:latin typeface="NikoshBAN"/>
                <a:cs typeface="NikoshBAN" pitchFamily="2" charset="0"/>
              </a:rPr>
              <a:t>এই পাঠটি উপস্থাপনের জন্য স্লাইডের নিচে প্রয়োজনীয় নির্দেশনা দেয়া আছে। পাঠটি উপস্থাপনের পূর্বে নির্দেশনাবলী দেখে নিবেন এবং পাঠটি পাঠ্যবইয়ের সাথে মিলিয়ে নিবেন। এক্ষেত্রে শিক্ষক নিজস্ব কৌশল প্রয়োগ করতে পারেন। </a:t>
            </a:r>
            <a:r>
              <a:rPr lang="bn-BD" sz="3600" dirty="0">
                <a:solidFill>
                  <a:schemeClr val="tx1"/>
                </a:solidFill>
                <a:latin typeface="NikoshBAN" pitchFamily="2" charset="0"/>
                <a:cs typeface="NikoshBAN" pitchFamily="2" charset="0"/>
              </a:rPr>
              <a:t>প্রেজেন্টেশনটি </a:t>
            </a:r>
            <a:r>
              <a:rPr lang="en-AU" sz="3600" dirty="0">
                <a:solidFill>
                  <a:schemeClr val="tx1"/>
                </a:solidFill>
                <a:latin typeface="NikoshBAN" pitchFamily="2" charset="0"/>
                <a:cs typeface="NikoshBAN" pitchFamily="2" charset="0"/>
              </a:rPr>
              <a:t>F</a:t>
            </a:r>
            <a:r>
              <a:rPr lang="en-AU" sz="3600" dirty="0">
                <a:solidFill>
                  <a:schemeClr val="tx1"/>
                </a:solidFill>
                <a:latin typeface="Times New Roman" pitchFamily="18" charset="0"/>
                <a:cs typeface="Times New Roman" pitchFamily="18" charset="0"/>
              </a:rPr>
              <a:t>5</a:t>
            </a:r>
            <a:r>
              <a:rPr lang="en-AU" sz="3600" dirty="0">
                <a:solidFill>
                  <a:schemeClr val="tx1"/>
                </a:solidFill>
                <a:latin typeface="NikoshBAN" pitchFamily="2" charset="0"/>
                <a:cs typeface="NikoshBAN" pitchFamily="2" charset="0"/>
              </a:rPr>
              <a:t> Key </a:t>
            </a:r>
            <a:r>
              <a:rPr lang="bn-BD" sz="3600" dirty="0">
                <a:solidFill>
                  <a:schemeClr val="tx1"/>
                </a:solidFill>
                <a:latin typeface="NikoshBAN" pitchFamily="2" charset="0"/>
                <a:cs typeface="NikoshBAN" pitchFamily="2" charset="0"/>
              </a:rPr>
              <a:t>চেপে শুরু করতে পারেন। তাহলে </a:t>
            </a:r>
            <a:r>
              <a:rPr lang="en-AU" sz="3600" dirty="0">
                <a:solidFill>
                  <a:schemeClr val="tx1"/>
                </a:solidFill>
                <a:latin typeface="NikoshBAN" pitchFamily="2" charset="0"/>
                <a:cs typeface="NikoshBAN" pitchFamily="2" charset="0"/>
              </a:rPr>
              <a:t>Hide Slide Show </a:t>
            </a:r>
            <a:r>
              <a:rPr lang="bn-BD" sz="3600" dirty="0">
                <a:solidFill>
                  <a:schemeClr val="tx1"/>
                </a:solidFill>
                <a:latin typeface="NikoshBAN" pitchFamily="2" charset="0"/>
                <a:cs typeface="NikoshBAN" pitchFamily="2" charset="0"/>
              </a:rPr>
              <a:t>করবে না।</a:t>
            </a:r>
            <a:endParaRPr lang="en-AU"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58366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81692" y="274320"/>
            <a:ext cx="3439160" cy="533400"/>
          </a:xfrm>
          <a:prstGeom prst="rect">
            <a:avLst/>
          </a:prstGeom>
          <a:solidFill>
            <a:schemeClr val="accent6">
              <a:lumMod val="40000"/>
              <a:lumOff val="60000"/>
            </a:schemeClr>
          </a:solidFill>
        </p:spPr>
        <p:txBody>
          <a:bodyPr>
            <a:normAutofit fontScale="92500" lnSpcReduction="2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bn-BD" b="1" dirty="0" smtClean="0">
                <a:solidFill>
                  <a:schemeClr val="tx1"/>
                </a:solidFill>
                <a:latin typeface="NikoshBAN" pitchFamily="2" charset="0"/>
                <a:cs typeface="NikoshBAN" pitchFamily="2" charset="0"/>
              </a:rPr>
              <a:t>মানবসেবার </a:t>
            </a:r>
            <a:r>
              <a:rPr lang="bn-IN" b="1" dirty="0" smtClean="0">
                <a:solidFill>
                  <a:schemeClr val="tx1"/>
                </a:solidFill>
                <a:latin typeface="NikoshBAN" pitchFamily="2" charset="0"/>
                <a:cs typeface="NikoshBAN" pitchFamily="2" charset="0"/>
              </a:rPr>
              <a:t>গুরুত্ব</a:t>
            </a:r>
            <a:endParaRPr lang="en-US" sz="1800" b="1" dirty="0">
              <a:solidFill>
                <a:schemeClr val="tx1"/>
              </a:solidFill>
              <a:latin typeface="NikoshBAN" pitchFamily="2" charset="0"/>
              <a:cs typeface="NikoshBAN" pitchFamily="2" charset="0"/>
            </a:endParaRPr>
          </a:p>
        </p:txBody>
      </p:sp>
      <p:sp>
        <p:nvSpPr>
          <p:cNvPr id="3" name="Rectangle 2"/>
          <p:cNvSpPr/>
          <p:nvPr/>
        </p:nvSpPr>
        <p:spPr>
          <a:xfrm>
            <a:off x="381000" y="882133"/>
            <a:ext cx="6293711" cy="707886"/>
          </a:xfrm>
          <a:prstGeom prst="rect">
            <a:avLst/>
          </a:prstGeom>
          <a:solidFill>
            <a:schemeClr val="accent5">
              <a:lumMod val="40000"/>
              <a:lumOff val="60000"/>
            </a:schemeClr>
          </a:solidFill>
        </p:spPr>
        <p:txBody>
          <a:bodyPr wrap="none">
            <a:spAutoFit/>
          </a:bodyPr>
          <a:lstStyle/>
          <a:p>
            <a:pPr marL="571500" indent="-571500">
              <a:buFont typeface="Wingdings" pitchFamily="2" charset="2"/>
              <a:buChar char="q"/>
            </a:pPr>
            <a:r>
              <a:rPr lang="bn-IN" sz="4000" b="1" dirty="0" smtClean="0">
                <a:latin typeface="NikoshBAN" pitchFamily="2" charset="0"/>
                <a:cs typeface="NikoshBAN" pitchFamily="2" charset="0"/>
              </a:rPr>
              <a:t>মানবসেবা মুমিনদের অন্যতম গুণ </a:t>
            </a:r>
            <a:r>
              <a:rPr lang="bn-BD" sz="4000" b="1" dirty="0" smtClean="0">
                <a:latin typeface="NikoshBAN" pitchFamily="2" charset="0"/>
                <a:cs typeface="NikoshBAN" pitchFamily="2" charset="0"/>
              </a:rPr>
              <a:t>। </a:t>
            </a:r>
            <a:endParaRPr lang="bn-BD" sz="4000" b="1" dirty="0">
              <a:latin typeface="NikoshBAN" pitchFamily="2" charset="0"/>
              <a:cs typeface="NikoshBAN" pitchFamily="2" charset="0"/>
            </a:endParaRPr>
          </a:p>
        </p:txBody>
      </p:sp>
      <p:sp>
        <p:nvSpPr>
          <p:cNvPr id="4" name="Rectangle 3"/>
          <p:cNvSpPr/>
          <p:nvPr/>
        </p:nvSpPr>
        <p:spPr>
          <a:xfrm>
            <a:off x="225530" y="4757237"/>
            <a:ext cx="11216640" cy="1754326"/>
          </a:xfrm>
          <a:prstGeom prst="rect">
            <a:avLst/>
          </a:prstGeom>
          <a:noFill/>
        </p:spPr>
        <p:txBody>
          <a:bodyPr wrap="square">
            <a:spAutoFit/>
          </a:bodyPr>
          <a:lstStyle/>
          <a:p>
            <a:pPr algn="ctr"/>
            <a:r>
              <a:rPr lang="bn-IN" sz="3600" b="1" dirty="0" smtClean="0">
                <a:latin typeface="NikoshBAN" pitchFamily="2" charset="0"/>
                <a:cs typeface="NikoshBAN" pitchFamily="2" charset="0"/>
              </a:rPr>
              <a:t>মুমিন ব্যক্তি সর্বদা অন্য মানুষের খেদমতে নিয়োজিত থাকেন।কারণ তারা ক্ষুধার্তকে অন্নদান,বস্ত্রহীনকে বস্ত্রদান,রুগীদের সেবাদান, গরীব অসহায়দের সাহায্য দান করে থাকেন ।</a:t>
            </a:r>
            <a:endParaRPr lang="bn-BD" sz="3600" b="1" dirty="0">
              <a:latin typeface="NikoshBAN" pitchFamily="2" charset="0"/>
              <a:cs typeface="NikoshBAN"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412" y="1623075"/>
            <a:ext cx="5591955" cy="3134162"/>
          </a:xfrm>
          <a:prstGeom prst="rect">
            <a:avLst/>
          </a:prstGeom>
        </p:spPr>
      </p:pic>
    </p:spTree>
    <p:extLst>
      <p:ext uri="{BB962C8B-B14F-4D97-AF65-F5344CB8AC3E}">
        <p14:creationId xmlns:p14="http://schemas.microsoft.com/office/powerpoint/2010/main" val="104374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iterate type="lt">
                                    <p:tmPct val="0"/>
                                  </p:iterate>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81692" y="274320"/>
            <a:ext cx="3439160" cy="533400"/>
          </a:xfrm>
          <a:prstGeom prst="rect">
            <a:avLst/>
          </a:prstGeom>
          <a:solidFill>
            <a:schemeClr val="accent6">
              <a:lumMod val="40000"/>
              <a:lumOff val="60000"/>
            </a:schemeClr>
          </a:solidFill>
        </p:spPr>
        <p:txBody>
          <a:bodyPr>
            <a:normAutofit fontScale="92500" lnSpcReduction="2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bn-BD" b="1" dirty="0" smtClean="0">
                <a:solidFill>
                  <a:schemeClr val="tx1"/>
                </a:solidFill>
                <a:latin typeface="NikoshBAN" pitchFamily="2" charset="0"/>
                <a:cs typeface="NikoshBAN" pitchFamily="2" charset="0"/>
              </a:rPr>
              <a:t>মানবসেবার </a:t>
            </a:r>
            <a:r>
              <a:rPr lang="bn-IN" b="1" dirty="0" smtClean="0">
                <a:solidFill>
                  <a:schemeClr val="tx1"/>
                </a:solidFill>
                <a:latin typeface="NikoshBAN" pitchFamily="2" charset="0"/>
                <a:cs typeface="NikoshBAN" pitchFamily="2" charset="0"/>
              </a:rPr>
              <a:t>গুরুত্ব</a:t>
            </a:r>
            <a:endParaRPr lang="en-US" sz="1800" b="1" dirty="0">
              <a:solidFill>
                <a:schemeClr val="tx1"/>
              </a:solidFill>
              <a:latin typeface="NikoshBAN" pitchFamily="2" charset="0"/>
              <a:cs typeface="NikoshBAN" pitchFamily="2" charset="0"/>
            </a:endParaRPr>
          </a:p>
        </p:txBody>
      </p:sp>
      <p:sp>
        <p:nvSpPr>
          <p:cNvPr id="3" name="Rectangle 2"/>
          <p:cNvSpPr/>
          <p:nvPr/>
        </p:nvSpPr>
        <p:spPr>
          <a:xfrm>
            <a:off x="381000" y="882133"/>
            <a:ext cx="5782352" cy="707886"/>
          </a:xfrm>
          <a:prstGeom prst="rect">
            <a:avLst/>
          </a:prstGeom>
          <a:solidFill>
            <a:schemeClr val="accent5">
              <a:lumMod val="40000"/>
              <a:lumOff val="60000"/>
            </a:schemeClr>
          </a:solidFill>
        </p:spPr>
        <p:txBody>
          <a:bodyPr wrap="none">
            <a:spAutoFit/>
          </a:bodyPr>
          <a:lstStyle/>
          <a:p>
            <a:pPr marL="571500" indent="-571500">
              <a:buFont typeface="Wingdings" pitchFamily="2" charset="2"/>
              <a:buChar char="q"/>
            </a:pPr>
            <a:r>
              <a:rPr lang="bn-IN" sz="4000" b="1" dirty="0" smtClean="0">
                <a:latin typeface="NikoshBAN" pitchFamily="2" charset="0"/>
                <a:cs typeface="NikoshBAN" pitchFamily="2" charset="0"/>
              </a:rPr>
              <a:t>আখিরাতে অশেষ পুরস্কার দান </a:t>
            </a:r>
            <a:r>
              <a:rPr lang="bn-BD" sz="4000" b="1" dirty="0" smtClean="0">
                <a:latin typeface="NikoshBAN" pitchFamily="2" charset="0"/>
                <a:cs typeface="NikoshBAN" pitchFamily="2" charset="0"/>
              </a:rPr>
              <a:t>। </a:t>
            </a:r>
            <a:endParaRPr lang="bn-BD" sz="4000" b="1" dirty="0">
              <a:latin typeface="NikoshBAN" pitchFamily="2" charset="0"/>
              <a:cs typeface="NikoshBAN" pitchFamily="2" charset="0"/>
            </a:endParaRPr>
          </a:p>
        </p:txBody>
      </p:sp>
      <p:sp>
        <p:nvSpPr>
          <p:cNvPr id="4" name="Rectangle 3"/>
          <p:cNvSpPr/>
          <p:nvPr/>
        </p:nvSpPr>
        <p:spPr>
          <a:xfrm>
            <a:off x="381000" y="4241534"/>
            <a:ext cx="11216640" cy="1200329"/>
          </a:xfrm>
          <a:prstGeom prst="rect">
            <a:avLst/>
          </a:prstGeom>
          <a:noFill/>
        </p:spPr>
        <p:txBody>
          <a:bodyPr wrap="square">
            <a:spAutoFit/>
          </a:bodyPr>
          <a:lstStyle/>
          <a:p>
            <a:pPr algn="ctr"/>
            <a:r>
              <a:rPr lang="bn-IN" sz="3600" b="1" dirty="0" smtClean="0">
                <a:latin typeface="NikoshBAN" pitchFamily="2" charset="0"/>
                <a:cs typeface="NikoshBAN" pitchFamily="2" charset="0"/>
              </a:rPr>
              <a:t>আল্লাহ তায়ালা শেষ বিচারের দিন মানব সেবীদেরকে প্রভূত পুরষ্কার ও নিয়ামত দান করবেন । </a:t>
            </a:r>
            <a:endParaRPr lang="bn-BD" sz="3600" b="1" dirty="0">
              <a:latin typeface="NikoshBAN" pitchFamily="2" charset="0"/>
              <a:cs typeface="NikoshBAN" pitchFamily="2" charset="0"/>
            </a:endParaRPr>
          </a:p>
        </p:txBody>
      </p:sp>
      <p:sp>
        <p:nvSpPr>
          <p:cNvPr id="6" name="Rectangle 5"/>
          <p:cNvSpPr/>
          <p:nvPr/>
        </p:nvSpPr>
        <p:spPr>
          <a:xfrm>
            <a:off x="381000" y="4241534"/>
            <a:ext cx="11216640" cy="2062103"/>
          </a:xfrm>
          <a:prstGeom prst="rect">
            <a:avLst/>
          </a:prstGeom>
          <a:solidFill>
            <a:schemeClr val="accent6">
              <a:lumMod val="60000"/>
              <a:lumOff val="40000"/>
            </a:schemeClr>
          </a:solidFill>
        </p:spPr>
        <p:txBody>
          <a:bodyPr wrap="square">
            <a:spAutoFit/>
          </a:bodyPr>
          <a:lstStyle/>
          <a:p>
            <a:pPr algn="ctr"/>
            <a:r>
              <a:rPr lang="bn-IN" sz="2800" b="1" dirty="0" smtClean="0">
                <a:solidFill>
                  <a:srgbClr val="002060"/>
                </a:solidFill>
                <a:latin typeface="NikoshBAN" pitchFamily="2" charset="0"/>
                <a:cs typeface="NikoshBAN" pitchFamily="2" charset="0"/>
              </a:rPr>
              <a:t>মহানবী সাঃ বলেন- </a:t>
            </a:r>
            <a:r>
              <a:rPr lang="bn-IN" sz="3200" b="1" dirty="0" smtClean="0">
                <a:latin typeface="NikoshBAN" pitchFamily="2" charset="0"/>
                <a:cs typeface="NikoshBAN" pitchFamily="2" charset="0"/>
              </a:rPr>
              <a:t>‘কোনো মুসলমান অন্য মুসলমানকে কাপড় দান করলে আল্লাহ তাঁকে জান্নাতের পোষাক দান করবেন,ক্ষুধার্তকে খাদ্য দান করলে তাঁকে আল্লাহ তাকে জান্নাতে সুস্বাধু ফল দান করবেন,তৃষ্ণার্তকে পানি পান করালে আল্লাহ তাকে জান্নাতের সীলমোহরকৃত পাত্র থেকে পানি পান করাবেন।’ </a:t>
            </a:r>
            <a:r>
              <a:rPr lang="bn-IN" sz="2000" b="1" dirty="0" smtClean="0">
                <a:latin typeface="NikoshBAN" pitchFamily="2" charset="0"/>
                <a:cs typeface="NikoshBAN" pitchFamily="2" charset="0"/>
              </a:rPr>
              <a:t>(আবু দাউদ)</a:t>
            </a:r>
            <a:endParaRPr lang="bn-BD" sz="2000" b="1" dirty="0">
              <a:latin typeface="NikoshBAN" pitchFamily="2" charset="0"/>
              <a:cs typeface="NikoshBAN"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084" y="1705833"/>
            <a:ext cx="2950356" cy="246757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3" descr="C:\Users\Computer City\Pictures\20841979_10207474771627097_9219480214542189407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824" y="1636633"/>
            <a:ext cx="2845736" cy="2442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Computer City\Pictures\BLOK POST\13501764_1089353201110755_1815840661724125713_n.jpg"/>
          <p:cNvPicPr>
            <a:picLocks noChangeAspect="1" noChangeArrowheads="1"/>
          </p:cNvPicPr>
          <p:nvPr/>
        </p:nvPicPr>
        <p:blipFill rotWithShape="1">
          <a:blip r:embed="rId5">
            <a:extLst>
              <a:ext uri="{28A0092B-C50C-407E-A947-70E740481C1C}">
                <a14:useLocalDpi xmlns:a14="http://schemas.microsoft.com/office/drawing/2010/main" val="0"/>
              </a:ext>
            </a:extLst>
          </a:blip>
          <a:srcRect l="33608" t="50000"/>
          <a:stretch/>
        </p:blipFill>
        <p:spPr bwMode="auto">
          <a:xfrm>
            <a:off x="6004560" y="1636633"/>
            <a:ext cx="3268980" cy="24618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3080" y="1603557"/>
            <a:ext cx="2667000" cy="2508475"/>
          </a:xfrm>
          <a:prstGeom prst="rect">
            <a:avLst/>
          </a:prstGeom>
        </p:spPr>
      </p:pic>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3692443392"/>
              </p:ext>
            </p:extLst>
          </p:nvPr>
        </p:nvGraphicFramePr>
        <p:xfrm>
          <a:off x="9377680" y="5032057"/>
          <a:ext cx="1457960" cy="695326"/>
        </p:xfrm>
        <a:graphic>
          <a:graphicData uri="http://schemas.openxmlformats.org/presentationml/2006/ole">
            <mc:AlternateContent xmlns:mc="http://schemas.openxmlformats.org/markup-compatibility/2006">
              <mc:Choice xmlns:v="urn:schemas-microsoft-com:vml" Requires="v">
                <p:oleObj spid="_x0000_s3075" name="Packager Shell Object" showAsIcon="1" r:id="rId7" imgW="914400" imgH="771480" progId="Package">
                  <p:embed/>
                </p:oleObj>
              </mc:Choice>
              <mc:Fallback>
                <p:oleObj name="Packager Shell Object" showAsIcon="1" r:id="rId7" imgW="914400" imgH="771480" progId="Package">
                  <p:embed/>
                  <p:pic>
                    <p:nvPicPr>
                      <p:cNvPr id="0" name=""/>
                      <p:cNvPicPr/>
                      <p:nvPr/>
                    </p:nvPicPr>
                    <p:blipFill>
                      <a:blip r:embed="rId8"/>
                      <a:stretch>
                        <a:fillRect/>
                      </a:stretch>
                    </p:blipFill>
                    <p:spPr>
                      <a:xfrm>
                        <a:off x="9377680" y="5032057"/>
                        <a:ext cx="1457960" cy="695326"/>
                      </a:xfrm>
                      <a:prstGeom prst="rect">
                        <a:avLst/>
                      </a:prstGeom>
                      <a:ln w="28575">
                        <a:solidFill>
                          <a:schemeClr val="tx1"/>
                        </a:solidFill>
                      </a:ln>
                    </p:spPr>
                  </p:pic>
                </p:oleObj>
              </mc:Fallback>
            </mc:AlternateContent>
          </a:graphicData>
        </a:graphic>
      </p:graphicFrame>
      <p:sp>
        <p:nvSpPr>
          <p:cNvPr id="11" name="Right Arrow 10"/>
          <p:cNvSpPr/>
          <p:nvPr/>
        </p:nvSpPr>
        <p:spPr>
          <a:xfrm>
            <a:off x="5516880" y="4373880"/>
            <a:ext cx="3688080" cy="2011680"/>
          </a:xfrm>
          <a:prstGeom prst="rightArrow">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04193" y="4902666"/>
            <a:ext cx="2313454" cy="954107"/>
          </a:xfrm>
          <a:prstGeom prst="rect">
            <a:avLst/>
          </a:prstGeom>
        </p:spPr>
        <p:txBody>
          <a:bodyPr wrap="none">
            <a:spAutoFit/>
          </a:bodyPr>
          <a:lstStyle/>
          <a:p>
            <a:r>
              <a:rPr lang="bn-BD" sz="2800" b="1" dirty="0">
                <a:latin typeface="NikoshBAN" panose="02000000000000000000" pitchFamily="2" charset="0"/>
                <a:cs typeface="NikoshBAN" panose="02000000000000000000" pitchFamily="2" charset="0"/>
              </a:rPr>
              <a:t>এসো আমরা একটি </a:t>
            </a:r>
            <a:endParaRPr lang="bn-IN" sz="2800" b="1" dirty="0" smtClean="0">
              <a:latin typeface="NikoshBAN" panose="02000000000000000000" pitchFamily="2" charset="0"/>
              <a:cs typeface="NikoshBAN" panose="02000000000000000000" pitchFamily="2" charset="0"/>
            </a:endParaRPr>
          </a:p>
          <a:p>
            <a:pPr algn="ctr"/>
            <a:r>
              <a:rPr lang="bn-BD" sz="2800" b="1" dirty="0" smtClean="0">
                <a:latin typeface="NikoshBAN" panose="02000000000000000000" pitchFamily="2" charset="0"/>
                <a:cs typeface="NikoshBAN" panose="02000000000000000000" pitchFamily="2" charset="0"/>
              </a:rPr>
              <a:t>ভিডিও </a:t>
            </a:r>
            <a:r>
              <a:rPr lang="bn-BD" sz="2800" b="1" dirty="0">
                <a:latin typeface="NikoshBAN" panose="02000000000000000000" pitchFamily="2" charset="0"/>
                <a:cs typeface="NikoshBAN" panose="02000000000000000000" pitchFamily="2" charset="0"/>
              </a:rPr>
              <a:t>দেখি </a:t>
            </a:r>
            <a:r>
              <a:rPr lang="bn-BD" sz="2800" b="1" dirty="0" smtClean="0">
                <a:latin typeface="NikoshBAN" panose="02000000000000000000" pitchFamily="2" charset="0"/>
                <a:cs typeface="NikoshBAN" panose="02000000000000000000" pitchFamily="2" charset="0"/>
              </a:rPr>
              <a:t> </a:t>
            </a:r>
            <a:endParaRPr lang="en-US" sz="2800" dirty="0"/>
          </a:p>
        </p:txBody>
      </p:sp>
    </p:spTree>
    <p:extLst>
      <p:ext uri="{BB962C8B-B14F-4D97-AF65-F5344CB8AC3E}">
        <p14:creationId xmlns:p14="http://schemas.microsoft.com/office/powerpoint/2010/main" val="410972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1" nodeType="clickEffect">
                                  <p:stCondLst>
                                    <p:cond delay="0"/>
                                  </p:stCondLst>
                                  <p:childTnLst>
                                    <p:animEffect transition="out" filter="barn(inVertical)">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strVal val="#ppt_w*0.70"/>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Effect transition="in" filter="fade">
                                      <p:cBhvr>
                                        <p:cTn id="40" dur="1000"/>
                                        <p:tgtEl>
                                          <p:spTgt spid="6"/>
                                        </p:tgtEl>
                                      </p:cBhvr>
                                    </p:animEffect>
                                  </p:childTnLst>
                                </p:cTn>
                              </p:par>
                              <p:par>
                                <p:cTn id="41" presetID="55"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xit" presetSubtype="21" fill="hold" grpId="1" nodeType="clickEffect">
                                  <p:stCondLst>
                                    <p:cond delay="0"/>
                                  </p:stCondLst>
                                  <p:childTnLst>
                                    <p:animEffect transition="out" filter="barn(inVertical)">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1+#ppt_w/2"/>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1+#ppt_w/2"/>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6" grpId="0" animBg="1"/>
      <p:bldP spid="6" grpId="1"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165600" y="685800"/>
            <a:ext cx="3759200" cy="83820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4400" b="1" i="0" u="none" strike="noStrike" kern="1200" normalizeH="0" baseline="0" noProof="0" dirty="0" smtClean="0">
                <a:ln w="11430"/>
                <a:solidFill>
                  <a:schemeClr val="tx1"/>
                </a:solidFill>
                <a:effectLst>
                  <a:outerShdw blurRad="80000" dist="40000" dir="5040000" algn="tl">
                    <a:srgbClr val="000000">
                      <a:alpha val="30000"/>
                    </a:srgbClr>
                  </a:outerShdw>
                </a:effectLst>
                <a:uLnTx/>
                <a:uFillTx/>
                <a:latin typeface="NikoshBAN" pitchFamily="2" charset="0"/>
                <a:ea typeface="+mn-ea"/>
                <a:cs typeface="NikoshBAN" pitchFamily="2" charset="0"/>
              </a:rPr>
              <a:t>জোড়ায় কাজ </a:t>
            </a:r>
            <a:endParaRPr kumimoji="0" lang="en-US" sz="4400" b="1" i="0" u="none" strike="noStrike" kern="1200" normalizeH="0" baseline="0" noProof="0" dirty="0">
              <a:ln w="11430"/>
              <a:solidFill>
                <a:schemeClr val="tx1"/>
              </a:solidFill>
              <a:effectLst>
                <a:outerShdw blurRad="80000" dist="40000" dir="5040000" algn="tl">
                  <a:srgbClr val="000000">
                    <a:alpha val="30000"/>
                  </a:srgbClr>
                </a:outerShdw>
              </a:effectLst>
              <a:uLnTx/>
              <a:uFillTx/>
              <a:latin typeface="NikoshBAN" pitchFamily="2" charset="0"/>
              <a:ea typeface="+mn-ea"/>
              <a:cs typeface="NikoshBAN" pitchFamily="2" charset="0"/>
            </a:endParaRPr>
          </a:p>
        </p:txBody>
      </p:sp>
      <p:sp>
        <p:nvSpPr>
          <p:cNvPr id="8" name="Content Placeholder 2"/>
          <p:cNvSpPr txBox="1">
            <a:spLocks/>
          </p:cNvSpPr>
          <p:nvPr/>
        </p:nvSpPr>
        <p:spPr>
          <a:xfrm>
            <a:off x="609600" y="5334001"/>
            <a:ext cx="10769600" cy="792163"/>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bn-BD" sz="4000" b="1" dirty="0">
                <a:solidFill>
                  <a:schemeClr val="tx1"/>
                </a:solidFill>
                <a:latin typeface="NikoshBAN" panose="02000000000000000000" pitchFamily="2" charset="0"/>
                <a:cs typeface="NikoshBAN" panose="02000000000000000000" pitchFamily="2" charset="0"/>
              </a:rPr>
              <a:t>বর্তমান প্রেক্ষাপটে সমাজসেবা কতটা জরুরী লিখ</a:t>
            </a:r>
            <a:r>
              <a:rPr lang="bn-BD" sz="4400" b="1" dirty="0">
                <a:solidFill>
                  <a:schemeClr val="tx1"/>
                </a:solidFill>
                <a:latin typeface="NikoshBAN" panose="02000000000000000000" pitchFamily="2" charset="0"/>
                <a:cs typeface="NikoshBAN" panose="02000000000000000000" pitchFamily="2" charset="0"/>
              </a:rPr>
              <a:t>।</a:t>
            </a:r>
            <a:endParaRPr lang="en-US" sz="4400" b="1" dirty="0">
              <a:solidFill>
                <a:schemeClr val="tx1"/>
              </a:solidFill>
              <a:latin typeface="NikoshBAN" panose="02000000000000000000" pitchFamily="2" charset="0"/>
              <a:cs typeface="NikoshBAN" panose="02000000000000000000" pitchFamily="2" charset="0"/>
            </a:endParaRPr>
          </a:p>
        </p:txBody>
      </p:sp>
      <p:pic>
        <p:nvPicPr>
          <p:cNvPr id="9" name="Picture 8" descr="images (18).jpg"/>
          <p:cNvPicPr>
            <a:picLocks noChangeAspect="1"/>
          </p:cNvPicPr>
          <p:nvPr/>
        </p:nvPicPr>
        <p:blipFill>
          <a:blip r:embed="rId3"/>
          <a:stretch>
            <a:fillRect/>
          </a:stretch>
        </p:blipFill>
        <p:spPr>
          <a:xfrm>
            <a:off x="4384040" y="2086558"/>
            <a:ext cx="4094480" cy="2687505"/>
          </a:xfrm>
          <a:prstGeom prst="ellipse">
            <a:avLst/>
          </a:prstGeom>
          <a:ln>
            <a:noFill/>
          </a:ln>
          <a:effectLst>
            <a:softEdge rad="112500"/>
          </a:effectLst>
        </p:spPr>
      </p:pic>
    </p:spTree>
    <p:extLst>
      <p:ext uri="{BB962C8B-B14F-4D97-AF65-F5344CB8AC3E}">
        <p14:creationId xmlns:p14="http://schemas.microsoft.com/office/powerpoint/2010/main" val="407132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xit" presetSubtype="0" accel="100000" fill="hold" grpId="1" nodeType="clickEffect">
                                  <p:stCondLst>
                                    <p:cond delay="0"/>
                                  </p:stCondLst>
                                  <p:childTnLst>
                                    <p:anim calcmode="lin" valueType="num">
                                      <p:cBhvr>
                                        <p:cTn id="28" dur="500"/>
                                        <p:tgtEl>
                                          <p:spTgt spid="8"/>
                                        </p:tgtEl>
                                        <p:attrNameLst>
                                          <p:attrName>ppt_w</p:attrName>
                                        </p:attrNameLst>
                                      </p:cBhvr>
                                      <p:tavLst>
                                        <p:tav tm="0">
                                          <p:val>
                                            <p:strVal val="ppt_w"/>
                                          </p:val>
                                        </p:tav>
                                        <p:tav tm="100000">
                                          <p:val>
                                            <p:fltVal val="0"/>
                                          </p:val>
                                        </p:tav>
                                      </p:tavLst>
                                    </p:anim>
                                    <p:anim calcmode="lin" valueType="num">
                                      <p:cBhvr>
                                        <p:cTn id="29" dur="500"/>
                                        <p:tgtEl>
                                          <p:spTgt spid="8"/>
                                        </p:tgtEl>
                                        <p:attrNameLst>
                                          <p:attrName>ppt_h</p:attrName>
                                        </p:attrNameLst>
                                      </p:cBhvr>
                                      <p:tavLst>
                                        <p:tav tm="0">
                                          <p:val>
                                            <p:strVal val="ppt_h"/>
                                          </p:val>
                                        </p:tav>
                                        <p:tav tm="100000">
                                          <p:val>
                                            <p:fltVal val="0"/>
                                          </p:val>
                                        </p:tav>
                                      </p:tavLst>
                                    </p:anim>
                                    <p:anim calcmode="lin" valueType="num">
                                      <p:cBhvr>
                                        <p:cTn id="30" dur="500"/>
                                        <p:tgtEl>
                                          <p:spTgt spid="8"/>
                                        </p:tgtEl>
                                        <p:attrNameLst>
                                          <p:attrName>style.rotation</p:attrName>
                                        </p:attrNameLst>
                                      </p:cBhvr>
                                      <p:tavLst>
                                        <p:tav tm="0">
                                          <p:val>
                                            <p:fltVal val="0"/>
                                          </p:val>
                                        </p:tav>
                                        <p:tav tm="100000">
                                          <p:val>
                                            <p:fltVal val="360"/>
                                          </p:val>
                                        </p:tav>
                                      </p:tavLst>
                                    </p:anim>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49" presetClass="exit" presetSubtype="0" accel="100000" fill="hold" nodeType="withEffect">
                                  <p:stCondLst>
                                    <p:cond delay="0"/>
                                  </p:stCondLst>
                                  <p:childTnLst>
                                    <p:anim calcmode="lin" valueType="num">
                                      <p:cBhvr>
                                        <p:cTn id="34" dur="500"/>
                                        <p:tgtEl>
                                          <p:spTgt spid="9"/>
                                        </p:tgtEl>
                                        <p:attrNameLst>
                                          <p:attrName>ppt_w</p:attrName>
                                        </p:attrNameLst>
                                      </p:cBhvr>
                                      <p:tavLst>
                                        <p:tav tm="0">
                                          <p:val>
                                            <p:strVal val="ppt_w"/>
                                          </p:val>
                                        </p:tav>
                                        <p:tav tm="100000">
                                          <p:val>
                                            <p:fltVal val="0"/>
                                          </p:val>
                                        </p:tav>
                                      </p:tavLst>
                                    </p:anim>
                                    <p:anim calcmode="lin" valueType="num">
                                      <p:cBhvr>
                                        <p:cTn id="35" dur="500"/>
                                        <p:tgtEl>
                                          <p:spTgt spid="9"/>
                                        </p:tgtEl>
                                        <p:attrNameLst>
                                          <p:attrName>ppt_h</p:attrName>
                                        </p:attrNameLst>
                                      </p:cBhvr>
                                      <p:tavLst>
                                        <p:tav tm="0">
                                          <p:val>
                                            <p:strVal val="ppt_h"/>
                                          </p:val>
                                        </p:tav>
                                        <p:tav tm="100000">
                                          <p:val>
                                            <p:fltVal val="0"/>
                                          </p:val>
                                        </p:tav>
                                      </p:tavLst>
                                    </p:anim>
                                    <p:anim calcmode="lin" valueType="num">
                                      <p:cBhvr>
                                        <p:cTn id="36" dur="500"/>
                                        <p:tgtEl>
                                          <p:spTgt spid="9"/>
                                        </p:tgtEl>
                                        <p:attrNameLst>
                                          <p:attrName>style.rotation</p:attrName>
                                        </p:attrNameLst>
                                      </p:cBhvr>
                                      <p:tavLst>
                                        <p:tav tm="0">
                                          <p:val>
                                            <p:fltVal val="0"/>
                                          </p:val>
                                        </p:tav>
                                        <p:tav tm="100000">
                                          <p:val>
                                            <p:fltVal val="360"/>
                                          </p:val>
                                        </p:tav>
                                      </p:tavLst>
                                    </p:anim>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49" presetClass="exit" presetSubtype="0" accel="100000" fill="hold" grpId="1"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 calcmode="lin" valueType="num">
                                      <p:cBhvr>
                                        <p:cTn id="42" dur="500"/>
                                        <p:tgtEl>
                                          <p:spTgt spid="7"/>
                                        </p:tgtEl>
                                        <p:attrNameLst>
                                          <p:attrName>style.rotation</p:attrName>
                                        </p:attrNameLst>
                                      </p:cBhvr>
                                      <p:tavLst>
                                        <p:tav tm="0">
                                          <p:val>
                                            <p:fltVal val="0"/>
                                          </p:val>
                                        </p:tav>
                                        <p:tav tm="100000">
                                          <p:val>
                                            <p:fltVal val="360"/>
                                          </p:val>
                                        </p:tav>
                                      </p:tavLst>
                                    </p:anim>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 y="873500"/>
            <a:ext cx="7250703" cy="707886"/>
          </a:xfrm>
          <a:prstGeom prst="rect">
            <a:avLst/>
          </a:prstGeom>
          <a:solidFill>
            <a:schemeClr val="accent5">
              <a:lumMod val="40000"/>
              <a:lumOff val="60000"/>
            </a:schemeClr>
          </a:solidFill>
        </p:spPr>
        <p:txBody>
          <a:bodyPr wrap="none">
            <a:spAutoFit/>
          </a:bodyPr>
          <a:lstStyle/>
          <a:p>
            <a:pPr marL="571500" indent="-571500">
              <a:buFont typeface="Wingdings" pitchFamily="2" charset="2"/>
              <a:buChar char="q"/>
            </a:pPr>
            <a:r>
              <a:rPr lang="en-US" sz="4000" b="1" dirty="0" err="1" smtClean="0">
                <a:latin typeface="NikoshBAN" pitchFamily="2" charset="0"/>
                <a:cs typeface="NikoshBAN" pitchFamily="2" charset="0"/>
              </a:rPr>
              <a:t>মানবসেবায়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মহানবী</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সাঃ</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এক</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উজ্জ্বল</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দৃষ্টান্ত</a:t>
            </a:r>
            <a:endParaRPr lang="bn-BD" sz="4000" b="1" dirty="0">
              <a:latin typeface="NikoshBAN" pitchFamily="2" charset="0"/>
              <a:cs typeface="NikoshBAN" pitchFamily="2" charset="0"/>
            </a:endParaRPr>
          </a:p>
        </p:txBody>
      </p:sp>
      <p:sp>
        <p:nvSpPr>
          <p:cNvPr id="3" name="Title 1"/>
          <p:cNvSpPr txBox="1">
            <a:spLocks/>
          </p:cNvSpPr>
          <p:nvPr/>
        </p:nvSpPr>
        <p:spPr>
          <a:xfrm>
            <a:off x="4581692" y="274320"/>
            <a:ext cx="3439160" cy="533400"/>
          </a:xfrm>
          <a:prstGeom prst="rect">
            <a:avLst/>
          </a:prstGeom>
          <a:solidFill>
            <a:schemeClr val="accent6">
              <a:lumMod val="40000"/>
              <a:lumOff val="60000"/>
            </a:schemeClr>
          </a:solidFill>
        </p:spPr>
        <p:txBody>
          <a:bodyPr>
            <a:normAutofit fontScale="92500" lnSpcReduction="2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bn-BD" b="1" dirty="0" smtClean="0">
                <a:solidFill>
                  <a:schemeClr val="tx1"/>
                </a:solidFill>
                <a:latin typeface="NikoshBAN" pitchFamily="2" charset="0"/>
                <a:cs typeface="NikoshBAN" pitchFamily="2" charset="0"/>
              </a:rPr>
              <a:t>মানবসেবার </a:t>
            </a:r>
            <a:r>
              <a:rPr lang="bn-IN" b="1" dirty="0" smtClean="0">
                <a:solidFill>
                  <a:schemeClr val="tx1"/>
                </a:solidFill>
                <a:latin typeface="NikoshBAN" pitchFamily="2" charset="0"/>
                <a:cs typeface="NikoshBAN" pitchFamily="2" charset="0"/>
              </a:rPr>
              <a:t>গুরুত্ব</a:t>
            </a:r>
            <a:endParaRPr lang="en-US" sz="1800" b="1" dirty="0">
              <a:solidFill>
                <a:schemeClr val="tx1"/>
              </a:solidFill>
              <a:latin typeface="NikoshBAN" pitchFamily="2" charset="0"/>
              <a:cs typeface="NikoshBAN" pitchFamily="2" charset="0"/>
            </a:endParaRPr>
          </a:p>
        </p:txBody>
      </p:sp>
      <p:sp>
        <p:nvSpPr>
          <p:cNvPr id="4" name="Rectangle 3"/>
          <p:cNvSpPr/>
          <p:nvPr/>
        </p:nvSpPr>
        <p:spPr>
          <a:xfrm>
            <a:off x="502920" y="4537545"/>
            <a:ext cx="11216640" cy="1754326"/>
          </a:xfrm>
          <a:prstGeom prst="rect">
            <a:avLst/>
          </a:prstGeom>
          <a:solidFill>
            <a:schemeClr val="accent6">
              <a:lumMod val="60000"/>
              <a:lumOff val="40000"/>
            </a:schemeClr>
          </a:solidFill>
        </p:spPr>
        <p:txBody>
          <a:bodyPr wrap="square">
            <a:spAutoFit/>
          </a:bodyPr>
          <a:lstStyle/>
          <a:p>
            <a:pPr algn="ctr"/>
            <a:r>
              <a:rPr lang="bn-IN" sz="3600" b="1" dirty="0" smtClean="0">
                <a:latin typeface="NikoshBAN" pitchFamily="2" charset="0"/>
                <a:cs typeface="NikoshBAN" pitchFamily="2" charset="0"/>
              </a:rPr>
              <a:t>মহানবী সাঃ ছোট-বড়,ধনী-গরীব,মুসলিম-অমুসলিম,সকলের খোঁজ খবর নিতেন এবং সাহায্য সহযোগীতা করতেন। বিপদগ্রস্থ অভাবীদের সহায়তা করতেন,তার চরম শত্রু তা থেকে বাদ যেতেননা।</a:t>
            </a:r>
            <a:endParaRPr lang="bn-BD" sz="2400" b="1" dirty="0">
              <a:latin typeface="NikoshBAN" pitchFamily="2" charset="0"/>
              <a:cs typeface="NikoshBAN" pitchFamily="2" charset="0"/>
            </a:endParaRPr>
          </a:p>
        </p:txBody>
      </p:sp>
      <p:pic>
        <p:nvPicPr>
          <p:cNvPr id="2050" name="Picture 2" descr="C:\Users\ctg\Pictures\ইসলামি কালিওগ্রাফি\320044_233489776708860_100001435196398_684071_63460360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 y="1681563"/>
            <a:ext cx="3132182" cy="2271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7u66.jpg"/>
          <p:cNvPicPr>
            <a:picLocks noChangeAspect="1"/>
          </p:cNvPicPr>
          <p:nvPr/>
        </p:nvPicPr>
        <p:blipFill>
          <a:blip r:embed="rId3"/>
          <a:stretch>
            <a:fillRect/>
          </a:stretch>
        </p:blipFill>
        <p:spPr>
          <a:xfrm>
            <a:off x="3528422" y="1750439"/>
            <a:ext cx="2445658" cy="217350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240" y="1750439"/>
            <a:ext cx="256784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836749" y="1750439"/>
            <a:ext cx="306682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32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1+#ppt_w/2"/>
                                          </p:val>
                                        </p:tav>
                                        <p:tav tm="100000">
                                          <p:val>
                                            <p:strVal val="#ppt_x"/>
                                          </p:val>
                                        </p:tav>
                                      </p:tavLst>
                                    </p:anim>
                                    <p:anim calcmode="lin" valueType="num">
                                      <p:cBhvr additive="base">
                                        <p:cTn id="14" dur="500" fill="hold"/>
                                        <p:tgtEl>
                                          <p:spTgt spid="2050"/>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iterate type="lt">
                                    <p:tmPct val="0"/>
                                  </p:iterate>
                                  <p:childTnLst>
                                    <p:animEffect transition="out" filter="barn(inVertical)">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5029200"/>
            <a:ext cx="11379200" cy="1569660"/>
          </a:xfrm>
          <a:prstGeom prst="rect">
            <a:avLst/>
          </a:prstGeom>
          <a:solidFill>
            <a:schemeClr val="bg1"/>
          </a:solidFill>
          <a:ln w="57150">
            <a:solidFill>
              <a:schemeClr val="tx1"/>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bn-BD"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সমাজসেবার মাধ্যমে কীভাবে সামাজিক কলহ মিটানো সম্ভব লিখ</a:t>
            </a:r>
            <a:r>
              <a:rPr lang="bn-BD" sz="4800" b="1" dirty="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
        <p:nvSpPr>
          <p:cNvPr id="8" name="Rectangle 7"/>
          <p:cNvSpPr/>
          <p:nvPr/>
        </p:nvSpPr>
        <p:spPr>
          <a:xfrm>
            <a:off x="4064000" y="457200"/>
            <a:ext cx="4572000" cy="685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7030A0"/>
                </a:solidFill>
                <a:latin typeface="NikoshBAN" pitchFamily="2" charset="0"/>
                <a:cs typeface="NikoshBAN" pitchFamily="2" charset="0"/>
              </a:rPr>
              <a:t>দলগত কাজ</a:t>
            </a:r>
            <a:endParaRPr lang="en-US" sz="5400" b="1" dirty="0">
              <a:solidFill>
                <a:srgbClr val="7030A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0" y="1432561"/>
            <a:ext cx="4992370" cy="3428094"/>
          </a:xfrm>
          <a:prstGeom prst="ellipse">
            <a:avLst/>
          </a:prstGeom>
          <a:ln>
            <a:noFill/>
          </a:ln>
          <a:effectLst>
            <a:softEdge rad="112500"/>
          </a:effectLst>
        </p:spPr>
      </p:pic>
    </p:spTree>
    <p:extLst>
      <p:ext uri="{BB962C8B-B14F-4D97-AF65-F5344CB8AC3E}">
        <p14:creationId xmlns:p14="http://schemas.microsoft.com/office/powerpoint/2010/main" val="2142917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
          <p:cNvSpPr txBox="1">
            <a:spLocks/>
          </p:cNvSpPr>
          <p:nvPr/>
        </p:nvSpPr>
        <p:spPr>
          <a:xfrm>
            <a:off x="12905582" y="6810770"/>
            <a:ext cx="753269" cy="4282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a:t>   </a:t>
            </a:r>
            <a:endParaRPr lang="en-US" dirty="0"/>
          </a:p>
        </p:txBody>
      </p:sp>
      <p:sp>
        <p:nvSpPr>
          <p:cNvPr id="26" name="Rectangle 25"/>
          <p:cNvSpPr/>
          <p:nvPr/>
        </p:nvSpPr>
        <p:spPr>
          <a:xfrm>
            <a:off x="149765" y="3328238"/>
            <a:ext cx="11812768" cy="118737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Wingdings" pitchFamily="2" charset="2"/>
              <a:buChar char="v"/>
              <a:defRPr/>
            </a:pPr>
            <a:r>
              <a:rPr lang="en-US" sz="4000" b="1" dirty="0" smtClean="0">
                <a:solidFill>
                  <a:schemeClr val="tx1"/>
                </a:solidFill>
                <a:effectLst>
                  <a:glow rad="101600">
                    <a:schemeClr val="accent5">
                      <a:lumMod val="75000"/>
                      <a:alpha val="60000"/>
                    </a:schemeClr>
                  </a:glow>
                </a:effectLst>
                <a:latin typeface="NikoshBAN" panose="02000000000000000000" pitchFamily="2" charset="0"/>
                <a:cs typeface="NikoshBAN" panose="02000000000000000000" pitchFamily="2" charset="0"/>
              </a:rPr>
              <a:t>‘’</a:t>
            </a:r>
            <a:r>
              <a:rPr lang="bn-BD" sz="4000" b="1" dirty="0" smtClean="0">
                <a:solidFill>
                  <a:schemeClr val="tx1"/>
                </a:solidFill>
                <a:effectLst>
                  <a:glow rad="101600">
                    <a:schemeClr val="accent5">
                      <a:lumMod val="75000"/>
                      <a:alpha val="60000"/>
                    </a:schemeClr>
                  </a:glow>
                </a:effectLst>
                <a:latin typeface="NikoshBAN" panose="02000000000000000000" pitchFamily="2" charset="0"/>
                <a:cs typeface="NikoshBAN" panose="02000000000000000000" pitchFamily="2" charset="0"/>
              </a:rPr>
              <a:t>আর ফিতনা হত্যা অপেক্ষা গুরুতর।</a:t>
            </a:r>
            <a:r>
              <a:rPr lang="en-US" sz="4000" b="1" dirty="0" smtClean="0">
                <a:solidFill>
                  <a:schemeClr val="tx1"/>
                </a:solidFill>
                <a:effectLst>
                  <a:glow rad="101600">
                    <a:schemeClr val="accent5">
                      <a:lumMod val="75000"/>
                      <a:alpha val="60000"/>
                    </a:schemeClr>
                  </a:glow>
                </a:effectLst>
                <a:latin typeface="NikoshBAN" panose="02000000000000000000" pitchFamily="2" charset="0"/>
                <a:cs typeface="NikoshBAN" panose="02000000000000000000" pitchFamily="2" charset="0"/>
              </a:rPr>
              <a:t>’’</a:t>
            </a:r>
            <a:r>
              <a:rPr lang="bn-BD" sz="4000" b="1" dirty="0" smtClean="0">
                <a:solidFill>
                  <a:schemeClr val="tx1"/>
                </a:solidFill>
                <a:effectLst>
                  <a:glow rad="101600">
                    <a:schemeClr val="accent5">
                      <a:lumMod val="75000"/>
                      <a:alpha val="60000"/>
                    </a:schemeClr>
                  </a:glow>
                </a:effectLst>
                <a:latin typeface="NikoshBAN" panose="02000000000000000000" pitchFamily="2" charset="0"/>
                <a:cs typeface="NikoshBAN" panose="02000000000000000000" pitchFamily="2" charset="0"/>
              </a:rPr>
              <a:t> কোন সুরার অন্তর্গত? </a:t>
            </a:r>
            <a:endParaRPr lang="bn-BD" sz="4000" b="1" dirty="0">
              <a:solidFill>
                <a:schemeClr val="tx1"/>
              </a:solidFill>
              <a:effectLst>
                <a:glow rad="101600">
                  <a:schemeClr val="accent5">
                    <a:lumMod val="75000"/>
                    <a:alpha val="60000"/>
                  </a:schemeClr>
                </a:glow>
              </a:effectLst>
              <a:latin typeface="NikoshBAN" panose="02000000000000000000" pitchFamily="2" charset="0"/>
              <a:cs typeface="NikoshBAN" panose="02000000000000000000" pitchFamily="2" charset="0"/>
            </a:endParaRPr>
          </a:p>
        </p:txBody>
      </p:sp>
      <p:sp>
        <p:nvSpPr>
          <p:cNvPr id="27" name="Rounded Rectangle 26"/>
          <p:cNvSpPr/>
          <p:nvPr/>
        </p:nvSpPr>
        <p:spPr>
          <a:xfrm>
            <a:off x="3352801" y="304800"/>
            <a:ext cx="5461951"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BD" sz="4400" b="1" dirty="0">
                <a:solidFill>
                  <a:schemeClr val="tx1"/>
                </a:solidFill>
                <a:latin typeface="NikoshBAN" panose="02000000000000000000" pitchFamily="2" charset="0"/>
                <a:cs typeface="NikoshBAN" panose="02000000000000000000" pitchFamily="2" charset="0"/>
              </a:rPr>
              <a:t>সঠিক উত্তরে ক্লিক কর</a:t>
            </a:r>
            <a:endParaRPr lang="en-US" sz="4400" b="1" dirty="0">
              <a:solidFill>
                <a:schemeClr val="tx1"/>
              </a:solidFill>
              <a:latin typeface="NikoshBAN" panose="02000000000000000000" pitchFamily="2" charset="0"/>
              <a:cs typeface="NikoshBAN" panose="02000000000000000000" pitchFamily="2" charset="0"/>
            </a:endParaRPr>
          </a:p>
        </p:txBody>
      </p:sp>
      <p:sp>
        <p:nvSpPr>
          <p:cNvPr id="28" name="Rounded Rectangle 27"/>
          <p:cNvSpPr/>
          <p:nvPr/>
        </p:nvSpPr>
        <p:spPr>
          <a:xfrm>
            <a:off x="6507897" y="1989227"/>
            <a:ext cx="4006187" cy="5937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000" dirty="0">
                <a:ln w="0"/>
                <a:solidFill>
                  <a:schemeClr val="tx1"/>
                </a:soli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r>
              <a:rPr lang="bn-BD" sz="4000" dirty="0" smtClean="0">
                <a:ln w="0"/>
                <a:solidFill>
                  <a:schemeClr val="tx1"/>
                </a:soli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সুন্নত </a:t>
            </a:r>
            <a:endParaRPr lang="bn-BD" sz="4000" dirty="0">
              <a:ln w="0"/>
              <a:solidFill>
                <a:schemeClr val="tx1"/>
              </a:soli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9" name="Rounded Rectangle 28"/>
          <p:cNvSpPr/>
          <p:nvPr/>
        </p:nvSpPr>
        <p:spPr>
          <a:xfrm>
            <a:off x="5930421" y="5612293"/>
            <a:ext cx="6058383" cy="8500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200" b="1" dirty="0">
                <a:ln w="1143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ঘ</a:t>
            </a:r>
            <a:r>
              <a:rPr lang="bn-BD" sz="3200" b="1" dirty="0" smtClean="0">
                <a:ln w="1143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 আত-তাওবা </a:t>
            </a:r>
            <a:endParaRPr lang="bn-BD" sz="3200" b="1" dirty="0">
              <a:ln w="1143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30" name="Rounded Rectangle 29"/>
          <p:cNvSpPr/>
          <p:nvPr/>
        </p:nvSpPr>
        <p:spPr>
          <a:xfrm>
            <a:off x="72788" y="2629773"/>
            <a:ext cx="4315349" cy="584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0DB35C">
                      <a:alpha val="60000"/>
                    </a:srgbClr>
                  </a:glow>
                  <a:outerShdw blurRad="50800" dist="39000" dir="5460000" algn="tl">
                    <a:srgbClr val="000000">
                      <a:alpha val="38000"/>
                    </a:srgbClr>
                  </a:outerShdw>
                </a:effectLst>
              </a:rPr>
              <a:t> </a:t>
            </a:r>
            <a:r>
              <a:rPr lang="bn-BD" sz="4000" dirty="0">
                <a:ln w="0"/>
                <a:solidFill>
                  <a:schemeClr val="tx1"/>
                </a:soli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r>
              <a:rPr lang="bn-BD" sz="4000" dirty="0" smtClean="0">
                <a:ln w="0"/>
                <a:solidFill>
                  <a:schemeClr val="tx1"/>
                </a:soli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ওয়াজিব </a:t>
            </a:r>
            <a:endPar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1" name="Rounded Rectangle 30"/>
          <p:cNvSpPr/>
          <p:nvPr/>
        </p:nvSpPr>
        <p:spPr>
          <a:xfrm>
            <a:off x="378714" y="1964852"/>
            <a:ext cx="4416948" cy="5759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000" dirty="0">
                <a:ln w="0"/>
                <a:solidFill>
                  <a:schemeClr val="tx1"/>
                </a:soli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bn-BD" sz="4000" dirty="0" smtClean="0">
                <a:ln w="0"/>
                <a:solidFill>
                  <a:schemeClr val="tx1"/>
                </a:soli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নফল  </a:t>
            </a:r>
            <a:endParaRPr lang="bn-BD" sz="4000" dirty="0">
              <a:ln w="0"/>
              <a:solidFill>
                <a:schemeClr val="tx1"/>
              </a:soli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2" name="Rounded Rectangle 31"/>
          <p:cNvSpPr/>
          <p:nvPr/>
        </p:nvSpPr>
        <p:spPr>
          <a:xfrm>
            <a:off x="76198" y="4765677"/>
            <a:ext cx="5878773"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rPr>
              <a:t> </a:t>
            </a:r>
            <a:r>
              <a:rPr lang="bn-BD" sz="4000" b="1" dirty="0">
                <a:ln w="11430"/>
                <a:solidFill>
                  <a:schemeClr val="tx1"/>
                </a:solidFill>
                <a:effectLst>
                  <a:glow rad="228600">
                    <a:schemeClr val="accent2">
                      <a:satMod val="175000"/>
                      <a:alpha val="4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ক</a:t>
            </a:r>
            <a:r>
              <a:rPr lang="bn-BD" sz="4000" b="1" dirty="0" smtClean="0">
                <a:ln w="11430"/>
                <a:solidFill>
                  <a:schemeClr val="tx1"/>
                </a:solidFill>
                <a:effectLst>
                  <a:glow rad="228600">
                    <a:schemeClr val="accent2">
                      <a:satMod val="175000"/>
                      <a:alpha val="4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 আল মায়েদা </a:t>
            </a:r>
            <a:endParaRPr lang="bn-BD" sz="2400" b="1" dirty="0">
              <a:ln w="11430"/>
              <a:solidFill>
                <a:schemeClr val="tx1"/>
              </a:solidFill>
              <a:effectLst>
                <a:glow rad="228600">
                  <a:schemeClr val="accent2">
                    <a:satMod val="175000"/>
                    <a:alpha val="4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3" name="Rounded Rectangle 32"/>
          <p:cNvSpPr/>
          <p:nvPr/>
        </p:nvSpPr>
        <p:spPr>
          <a:xfrm>
            <a:off x="6507898" y="2681525"/>
            <a:ext cx="3704420" cy="5481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000" dirty="0">
                <a:ln w="0"/>
                <a:solidFill>
                  <a:schemeClr val="tx1"/>
                </a:soli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a:t>
            </a:r>
            <a:r>
              <a:rPr lang="bn-BD" sz="4000" dirty="0" smtClean="0">
                <a:ln w="0"/>
                <a:solidFill>
                  <a:schemeClr val="tx1"/>
                </a:soli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ফরজ </a:t>
            </a:r>
            <a:endParaRPr lang="bn-BD" sz="4000" dirty="0">
              <a:ln w="0"/>
              <a:solidFill>
                <a:schemeClr val="tx1"/>
              </a:solidFill>
              <a:effectLst>
                <a:glow rad="101600">
                  <a:srgbClr val="0DB35C">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4" name="Rounded Rectangle 33"/>
          <p:cNvSpPr/>
          <p:nvPr/>
        </p:nvSpPr>
        <p:spPr>
          <a:xfrm>
            <a:off x="53451" y="5655155"/>
            <a:ext cx="5878773"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rPr>
              <a:t> </a:t>
            </a:r>
            <a:r>
              <a:rPr lang="bn-BD" sz="3600" b="1" dirty="0">
                <a:ln w="11430"/>
                <a:solidFill>
                  <a:schemeClr val="tx1"/>
                </a:solidFill>
                <a:effectLst>
                  <a:glow rad="228600">
                    <a:schemeClr val="accent2">
                      <a:satMod val="175000"/>
                      <a:alpha val="4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গ। </a:t>
            </a:r>
            <a:r>
              <a:rPr lang="bn-BD" sz="3600" b="1" dirty="0" smtClean="0">
                <a:ln w="11430"/>
                <a:solidFill>
                  <a:schemeClr val="tx1"/>
                </a:solidFill>
                <a:effectLst>
                  <a:glow rad="228600">
                    <a:schemeClr val="accent2">
                      <a:satMod val="175000"/>
                      <a:alpha val="4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আল বাকার </a:t>
            </a:r>
            <a:endParaRPr lang="bn-BD" sz="3600" b="1" dirty="0">
              <a:ln w="11430"/>
              <a:solidFill>
                <a:schemeClr val="tx1"/>
              </a:solidFill>
              <a:effectLst>
                <a:glow rad="228600">
                  <a:schemeClr val="accent2">
                    <a:satMod val="175000"/>
                    <a:alpha val="4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5" name="Rectangle 34"/>
          <p:cNvSpPr/>
          <p:nvPr/>
        </p:nvSpPr>
        <p:spPr>
          <a:xfrm>
            <a:off x="203203" y="1121213"/>
            <a:ext cx="11074400" cy="830997"/>
          </a:xfrm>
          <a:prstGeom prst="rect">
            <a:avLst/>
          </a:prstGeom>
          <a:noFill/>
          <a:ln>
            <a:noFill/>
          </a:ln>
        </p:spPr>
        <p:txBody>
          <a:bodyPr wrap="square">
            <a:spAutoFit/>
          </a:bodyPr>
          <a:lstStyle/>
          <a:p>
            <a:pPr marL="571500" indent="-571500">
              <a:buFont typeface="Wingdings" pitchFamily="2" charset="2"/>
              <a:buChar char="v"/>
            </a:pPr>
            <a:r>
              <a:rPr lang="bn-BD" sz="4800" b="1" dirty="0" smtClean="0">
                <a:solidFill>
                  <a:srgbClr val="231F20"/>
                </a:solidFill>
                <a:effectLst>
                  <a:glow rad="101600">
                    <a:srgbClr val="00AFEF">
                      <a:alpha val="60000"/>
                    </a:srgbClr>
                  </a:glow>
                </a:effectLst>
                <a:latin typeface="NikoshBAN" panose="02000000000000000000" pitchFamily="2" charset="0"/>
                <a:cs typeface="NikoshBAN" panose="02000000000000000000" pitchFamily="2" charset="0"/>
              </a:rPr>
              <a:t>জ্ঞান অন্বেষণ করা কি? </a:t>
            </a:r>
            <a:endParaRPr lang="en-US" sz="4800" b="1" dirty="0">
              <a:effectLst>
                <a:glow rad="101600">
                  <a:srgbClr val="00AFEF">
                    <a:alpha val="60000"/>
                  </a:srgbClr>
                </a:glow>
              </a:effectLst>
              <a:latin typeface="NikoshBAN" panose="02000000000000000000" pitchFamily="2" charset="0"/>
              <a:cs typeface="NikoshBAN" panose="02000000000000000000" pitchFamily="2" charset="0"/>
            </a:endParaRPr>
          </a:p>
        </p:txBody>
      </p:sp>
      <p:sp>
        <p:nvSpPr>
          <p:cNvPr id="36" name="Rounded Rectangle 35"/>
          <p:cNvSpPr/>
          <p:nvPr/>
        </p:nvSpPr>
        <p:spPr>
          <a:xfrm>
            <a:off x="6015141" y="4810648"/>
            <a:ext cx="5262463"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600" b="1" dirty="0">
                <a:ln w="11430"/>
                <a:solidFill>
                  <a:schemeClr val="tx1"/>
                </a:solidFill>
                <a:effectLst>
                  <a:glow rad="228600">
                    <a:schemeClr val="accent2">
                      <a:satMod val="175000"/>
                      <a:alpha val="4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খ। </a:t>
            </a:r>
            <a:r>
              <a:rPr lang="bn-BD" sz="3600" b="1" dirty="0" smtClean="0">
                <a:ln w="11430"/>
                <a:solidFill>
                  <a:schemeClr val="tx1"/>
                </a:solidFill>
                <a:effectLst>
                  <a:glow rad="228600">
                    <a:schemeClr val="accent2">
                      <a:satMod val="175000"/>
                      <a:alpha val="4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আল ইমরান </a:t>
            </a:r>
            <a:endParaRPr lang="bn-BD" sz="3600" b="1" dirty="0">
              <a:ln w="11430"/>
              <a:solidFill>
                <a:schemeClr val="tx1"/>
              </a:solidFill>
              <a:effectLst>
                <a:glow rad="228600">
                  <a:schemeClr val="accent2">
                    <a:satMod val="175000"/>
                    <a:alpha val="4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37" name="Picture 36"/>
          <p:cNvPicPr>
            <a:picLocks noChangeAspect="1"/>
          </p:cNvPicPr>
          <p:nvPr/>
        </p:nvPicPr>
        <p:blipFill rotWithShape="1">
          <a:blip r:embed="rId2">
            <a:extLst>
              <a:ext uri="{28A0092B-C50C-407E-A947-70E740481C1C}">
                <a14:useLocalDpi xmlns:a14="http://schemas.microsoft.com/office/drawing/2010/main" val="0"/>
              </a:ext>
            </a:extLst>
          </a:blip>
          <a:srcRect l="4185" t="13017" r="4521" b="36654"/>
          <a:stretch/>
        </p:blipFill>
        <p:spPr>
          <a:xfrm>
            <a:off x="3251200" y="304800"/>
            <a:ext cx="6262333" cy="814164"/>
          </a:xfrm>
          <a:prstGeom prst="rect">
            <a:avLst/>
          </a:prstGeom>
          <a:ln>
            <a:noFill/>
          </a:ln>
          <a:effectLst>
            <a:softEdge rad="112500"/>
          </a:effectLst>
        </p:spPr>
      </p:pic>
      <p:pic>
        <p:nvPicPr>
          <p:cNvPr id="38" name="Picture 37">
            <a:hlinkClick r:id="" action="ppaction://noaction" highlightClick="1"/>
          </p:cNvPr>
          <p:cNvPicPr>
            <a:picLocks noChangeAspect="1"/>
          </p:cNvPicPr>
          <p:nvPr/>
        </p:nvPicPr>
        <p:blipFill rotWithShape="1">
          <a:blip r:embed="rId3">
            <a:extLst>
              <a:ext uri="{28A0092B-C50C-407E-A947-70E740481C1C}">
                <a14:useLocalDpi xmlns:a14="http://schemas.microsoft.com/office/drawing/2010/main" val="0"/>
              </a:ext>
            </a:extLst>
          </a:blip>
          <a:srcRect t="9017" b="25881"/>
          <a:stretch/>
        </p:blipFill>
        <p:spPr>
          <a:xfrm>
            <a:off x="2438400" y="152400"/>
            <a:ext cx="7590925" cy="833438"/>
          </a:xfrm>
          <a:prstGeom prst="rect">
            <a:avLst/>
          </a:prstGeom>
          <a:effectLst>
            <a:glow rad="101600">
              <a:schemeClr val="accent4">
                <a:satMod val="175000"/>
                <a:alpha val="40000"/>
              </a:schemeClr>
            </a:glow>
          </a:effectLst>
        </p:spPr>
      </p:pic>
      <p:sp>
        <p:nvSpPr>
          <p:cNvPr id="41" name="Date Placeholder 40"/>
          <p:cNvSpPr>
            <a:spLocks noGrp="1"/>
          </p:cNvSpPr>
          <p:nvPr>
            <p:ph type="dt" sz="half" idx="4294967295"/>
          </p:nvPr>
        </p:nvSpPr>
        <p:spPr>
          <a:xfrm>
            <a:off x="0" y="6356350"/>
            <a:ext cx="2844800" cy="365125"/>
          </a:xfrm>
          <a:prstGeom prst="rect">
            <a:avLst/>
          </a:prstGeom>
        </p:spPr>
        <p:txBody>
          <a:bodyPr/>
          <a:lstStyle/>
          <a:p>
            <a:fld id="{96E7B9C1-E414-4B9E-8038-066B6896D6F5}" type="datetime8">
              <a:rPr lang="en-US" smtClean="0"/>
              <a:pPr/>
              <a:t>3/25/2020 6:27 AM</a:t>
            </a:fld>
            <a:endParaRPr lang="en-US"/>
          </a:p>
        </p:txBody>
      </p:sp>
      <p:sp>
        <p:nvSpPr>
          <p:cNvPr id="42" name="Slide Number Placeholder 41"/>
          <p:cNvSpPr>
            <a:spLocks noGrp="1"/>
          </p:cNvSpPr>
          <p:nvPr>
            <p:ph type="sldNum" sz="quarter" idx="4294967295"/>
          </p:nvPr>
        </p:nvSpPr>
        <p:spPr>
          <a:xfrm>
            <a:off x="9347200" y="6356350"/>
            <a:ext cx="2844800" cy="365125"/>
          </a:xfrm>
          <a:prstGeom prst="rect">
            <a:avLst/>
          </a:prstGeom>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54396696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3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3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1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par>
                                <p:cTn id="63" presetID="10" presetClass="exit" presetSubtype="0" fill="hold" grpId="2" nodeType="withEffect">
                                  <p:stCondLst>
                                    <p:cond delay="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22" presetClass="entr" presetSubtype="8" fill="remove"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2000"/>
                                        <p:tgtEl>
                                          <p:spTgt spid="37"/>
                                        </p:tgtEl>
                                      </p:cBhvr>
                                    </p:animEffect>
                                  </p:childTnLst>
                                </p:cTn>
                              </p:par>
                            </p:childTnLst>
                          </p:cTn>
                        </p:par>
                      </p:childTnLst>
                    </p:cTn>
                  </p:par>
                </p:childTnLst>
              </p:cTn>
              <p:nextCondLst>
                <p:cond evt="onClick" delay="0">
                  <p:tgtEl>
                    <p:spTgt spid="31"/>
                  </p:tgtEl>
                </p:cond>
              </p:nextCondLst>
            </p:seq>
            <p:seq concurrent="1" nextAc="seek">
              <p:cTn id="72" restart="whenNotActive" fill="hold" evtFilter="cancelBubble" nodeType="interactiveSeq">
                <p:stCondLst>
                  <p:cond evt="onClick" delay="0">
                    <p:tgtEl>
                      <p:spTgt spid="28"/>
                    </p:tgtEl>
                  </p:cond>
                </p:stCondLst>
                <p:endSync evt="end" delay="0">
                  <p:rtn val="all"/>
                </p:endSync>
                <p:childTnLst>
                  <p:par>
                    <p:cTn id="73" fill="hold">
                      <p:stCondLst>
                        <p:cond delay="0"/>
                      </p:stCondLst>
                      <p:childTnLst>
                        <p:par>
                          <p:cTn id="74" fill="hold">
                            <p:stCondLst>
                              <p:cond delay="0"/>
                            </p:stCondLst>
                            <p:childTnLst>
                              <p:par>
                                <p:cTn id="75" presetID="22" presetClass="entr" presetSubtype="8" fill="remove"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2000"/>
                                        <p:tgtEl>
                                          <p:spTgt spid="37"/>
                                        </p:tgtEl>
                                      </p:cBhvr>
                                    </p:animEffect>
                                  </p:childTnLst>
                                </p:cTn>
                              </p:par>
                            </p:childTnLst>
                          </p:cTn>
                        </p:par>
                      </p:childTnLst>
                    </p:cTn>
                  </p:par>
                </p:childTnLst>
              </p:cTn>
              <p:nextCondLst>
                <p:cond evt="onClick" delay="0">
                  <p:tgtEl>
                    <p:spTgt spid="28"/>
                  </p:tgtEl>
                </p:cond>
              </p:nextCondLst>
            </p:seq>
            <p:seq concurrent="1" nextAc="seek">
              <p:cTn id="78" restart="whenNotActive" fill="hold" evtFilter="cancelBubble" nodeType="interactiveSeq">
                <p:stCondLst>
                  <p:cond evt="onClick" delay="0">
                    <p:tgtEl>
                      <p:spTgt spid="30"/>
                    </p:tgtEl>
                  </p:cond>
                </p:stCondLst>
                <p:endSync evt="end" delay="0">
                  <p:rtn val="all"/>
                </p:endSync>
                <p:childTnLst>
                  <p:par>
                    <p:cTn id="79" fill="hold">
                      <p:stCondLst>
                        <p:cond delay="0"/>
                      </p:stCondLst>
                      <p:childTnLst>
                        <p:par>
                          <p:cTn id="80" fill="hold">
                            <p:stCondLst>
                              <p:cond delay="0"/>
                            </p:stCondLst>
                            <p:childTnLst>
                              <p:par>
                                <p:cTn id="81" presetID="22" presetClass="entr" presetSubtype="8" fill="remove"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left)">
                                      <p:cBhvr>
                                        <p:cTn id="83" dur="2000"/>
                                        <p:tgtEl>
                                          <p:spTgt spid="37"/>
                                        </p:tgtEl>
                                      </p:cBhvr>
                                    </p:animEffect>
                                  </p:childTnLst>
                                </p:cTn>
                              </p:par>
                            </p:childTnLst>
                          </p:cTn>
                        </p:par>
                      </p:childTnLst>
                    </p:cTn>
                  </p:par>
                </p:childTnLst>
              </p:cTn>
              <p:nextCondLst>
                <p:cond evt="onClick" delay="0">
                  <p:tgtEl>
                    <p:spTgt spid="30"/>
                  </p:tgtEl>
                </p:cond>
              </p:nextCondLst>
            </p:seq>
            <p:seq concurrent="1" nextAc="seek">
              <p:cTn id="84" restart="whenNotActive" fill="hold" evtFilter="cancelBubble" nodeType="interactiveSeq">
                <p:stCondLst>
                  <p:cond evt="onClick" delay="0">
                    <p:tgtEl>
                      <p:spTgt spid="32"/>
                    </p:tgtEl>
                  </p:cond>
                </p:stCondLst>
                <p:endSync evt="end" delay="0">
                  <p:rtn val="all"/>
                </p:endSync>
                <p:childTnLst>
                  <p:par>
                    <p:cTn id="85" fill="hold">
                      <p:stCondLst>
                        <p:cond delay="0"/>
                      </p:stCondLst>
                      <p:childTnLst>
                        <p:par>
                          <p:cTn id="86" fill="hold">
                            <p:stCondLst>
                              <p:cond delay="0"/>
                            </p:stCondLst>
                            <p:childTnLst>
                              <p:par>
                                <p:cTn id="87" presetID="22" presetClass="entr" presetSubtype="8" fill="remove"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2000"/>
                                        <p:tgtEl>
                                          <p:spTgt spid="37"/>
                                        </p:tgtEl>
                                      </p:cBhvr>
                                    </p:animEffect>
                                  </p:childTnLst>
                                </p:cTn>
                              </p:par>
                            </p:childTnLst>
                          </p:cTn>
                        </p:par>
                      </p:childTnLst>
                    </p:cTn>
                  </p:par>
                </p:childTnLst>
              </p:cTn>
              <p:nextCondLst>
                <p:cond evt="onClick" delay="0">
                  <p:tgtEl>
                    <p:spTgt spid="32"/>
                  </p:tgtEl>
                </p:cond>
              </p:nextCondLst>
            </p:seq>
            <p:seq concurrent="1" nextAc="seek">
              <p:cTn id="90" restart="whenNotActive" fill="hold" evtFilter="cancelBubble" nodeType="interactiveSeq">
                <p:stCondLst>
                  <p:cond evt="onClick" delay="0">
                    <p:tgtEl>
                      <p:spTgt spid="36"/>
                    </p:tgtEl>
                  </p:cond>
                </p:stCondLst>
                <p:endSync evt="end" delay="0">
                  <p:rtn val="all"/>
                </p:endSync>
                <p:childTnLst>
                  <p:par>
                    <p:cTn id="91" fill="hold">
                      <p:stCondLst>
                        <p:cond delay="0"/>
                      </p:stCondLst>
                      <p:childTnLst>
                        <p:par>
                          <p:cTn id="92" fill="hold">
                            <p:stCondLst>
                              <p:cond delay="0"/>
                            </p:stCondLst>
                            <p:childTnLst>
                              <p:par>
                                <p:cTn id="93" presetID="22" presetClass="entr" presetSubtype="8" fill="remove"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2000"/>
                                        <p:tgtEl>
                                          <p:spTgt spid="37"/>
                                        </p:tgtEl>
                                      </p:cBhvr>
                                    </p:animEffect>
                                  </p:childTnLst>
                                </p:cTn>
                              </p:par>
                            </p:childTnLst>
                          </p:cTn>
                        </p:par>
                      </p:childTnLst>
                    </p:cTn>
                  </p:par>
                </p:childTnLst>
              </p:cTn>
              <p:nextCondLst>
                <p:cond evt="onClick" delay="0">
                  <p:tgtEl>
                    <p:spTgt spid="36"/>
                  </p:tgtEl>
                </p:cond>
              </p:nextCondLst>
            </p:seq>
            <p:seq concurrent="1" nextAc="seek">
              <p:cTn id="96" restart="whenNotActive" fill="hold" evtFilter="cancelBubble" nodeType="interactiveSeq">
                <p:stCondLst>
                  <p:cond evt="onClick" delay="0">
                    <p:tgtEl>
                      <p:spTgt spid="29"/>
                    </p:tgtEl>
                  </p:cond>
                </p:stCondLst>
                <p:endSync evt="end" delay="0">
                  <p:rtn val="all"/>
                </p:endSync>
                <p:childTnLst>
                  <p:par>
                    <p:cTn id="97" fill="hold">
                      <p:stCondLst>
                        <p:cond delay="0"/>
                      </p:stCondLst>
                      <p:childTnLst>
                        <p:par>
                          <p:cTn id="98" fill="hold">
                            <p:stCondLst>
                              <p:cond delay="0"/>
                            </p:stCondLst>
                            <p:childTnLst>
                              <p:par>
                                <p:cTn id="99" presetID="22" presetClass="entr" presetSubtype="8" fill="remove"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2000"/>
                                        <p:tgtEl>
                                          <p:spTgt spid="37"/>
                                        </p:tgtEl>
                                      </p:cBhvr>
                                    </p:animEffec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3"/>
                    </p:tgtEl>
                  </p:cond>
                </p:stCondLst>
                <p:endSync evt="end" delay="0">
                  <p:rtn val="all"/>
                </p:endSync>
                <p:childTnLst>
                  <p:par>
                    <p:cTn id="103" fill="hold">
                      <p:stCondLst>
                        <p:cond delay="0"/>
                      </p:stCondLst>
                      <p:childTnLst>
                        <p:par>
                          <p:cTn id="104" fill="hold">
                            <p:stCondLst>
                              <p:cond delay="0"/>
                            </p:stCondLst>
                            <p:childTnLst>
                              <p:par>
                                <p:cTn id="105" presetID="22" presetClass="entr" presetSubtype="8" fill="remove"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000"/>
                                        <p:tgtEl>
                                          <p:spTgt spid="38"/>
                                        </p:tgtEl>
                                      </p:cBhvr>
                                    </p:animEffect>
                                  </p:childTnLst>
                                </p:cTn>
                              </p:par>
                            </p:childTnLst>
                          </p:cTn>
                        </p:par>
                      </p:childTnLst>
                    </p:cTn>
                  </p:par>
                </p:childTnLst>
              </p:cTn>
              <p:nextCondLst>
                <p:cond evt="onClick" delay="0">
                  <p:tgtEl>
                    <p:spTgt spid="33"/>
                  </p:tgtEl>
                </p:cond>
              </p:nextCondLst>
            </p:seq>
            <p:seq concurrent="1" nextAc="seek">
              <p:cTn id="108" restart="whenNotActive" fill="hold" evtFilter="cancelBubble" nodeType="interactiveSeq">
                <p:stCondLst>
                  <p:cond evt="onClick" delay="0">
                    <p:tgtEl>
                      <p:spTgt spid="34"/>
                    </p:tgtEl>
                  </p:cond>
                </p:stCondLst>
                <p:endSync evt="end" delay="0">
                  <p:rtn val="all"/>
                </p:endSync>
                <p:childTnLst>
                  <p:par>
                    <p:cTn id="109" fill="hold">
                      <p:stCondLst>
                        <p:cond delay="0"/>
                      </p:stCondLst>
                      <p:childTnLst>
                        <p:par>
                          <p:cTn id="110" fill="hold">
                            <p:stCondLst>
                              <p:cond delay="0"/>
                            </p:stCondLst>
                            <p:childTnLst>
                              <p:par>
                                <p:cTn id="111" presetID="22" presetClass="entr" presetSubtype="8" fill="remove"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left)">
                                      <p:cBhvr>
                                        <p:cTn id="113" dur="2000"/>
                                        <p:tgtEl>
                                          <p:spTgt spid="38"/>
                                        </p:tgtEl>
                                      </p:cBhvr>
                                    </p:animEffect>
                                  </p:childTnLst>
                                </p:cTn>
                              </p:par>
                            </p:childTnLst>
                          </p:cTn>
                        </p:par>
                      </p:childTnLst>
                    </p:cTn>
                  </p:par>
                </p:childTnLst>
              </p:cTn>
              <p:nextCondLst>
                <p:cond evt="onClick" delay="0">
                  <p:tgtEl>
                    <p:spTgt spid="34"/>
                  </p:tgtEl>
                </p:cond>
              </p:nextCondLst>
            </p:seq>
          </p:childTnLst>
        </p:cTn>
      </p:par>
    </p:tnLst>
    <p:bldLst>
      <p:bldP spid="26" grpId="0"/>
      <p:bldP spid="27" grpId="0"/>
      <p:bldP spid="27" grpId="1"/>
      <p:bldP spid="27" grpId="2"/>
      <p:bldP spid="28" grpId="0"/>
      <p:bldP spid="29" grpId="0"/>
      <p:bldP spid="30" grpId="0"/>
      <p:bldP spid="31" grpId="0"/>
      <p:bldP spid="32" grpId="0"/>
      <p:bldP spid="33"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
          <p:cNvSpPr txBox="1">
            <a:spLocks/>
          </p:cNvSpPr>
          <p:nvPr/>
        </p:nvSpPr>
        <p:spPr>
          <a:xfrm>
            <a:off x="12905582" y="6268243"/>
            <a:ext cx="753269" cy="4282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b="1"/>
              <a:t>   </a:t>
            </a:r>
            <a:endParaRPr lang="en-US" b="1" dirty="0"/>
          </a:p>
        </p:txBody>
      </p:sp>
      <p:sp>
        <p:nvSpPr>
          <p:cNvPr id="61" name="Date Placeholder 60"/>
          <p:cNvSpPr>
            <a:spLocks noGrp="1"/>
          </p:cNvSpPr>
          <p:nvPr>
            <p:ph type="dt" sz="half" idx="4294967295"/>
          </p:nvPr>
        </p:nvSpPr>
        <p:spPr>
          <a:xfrm>
            <a:off x="0" y="6356350"/>
            <a:ext cx="2844800" cy="365125"/>
          </a:xfrm>
          <a:prstGeom prst="rect">
            <a:avLst/>
          </a:prstGeom>
        </p:spPr>
        <p:txBody>
          <a:bodyPr/>
          <a:lstStyle/>
          <a:p>
            <a:fld id="{F61637B5-2313-43D3-A01F-A6D9877EBC57}" type="datetime8">
              <a:rPr lang="en-US" b="1" smtClean="0">
                <a:solidFill>
                  <a:schemeClr val="tx1"/>
                </a:solidFill>
              </a:rPr>
              <a:pPr/>
              <a:t>3/25/2020 6:27 AM</a:t>
            </a:fld>
            <a:endParaRPr lang="en-US" b="1" dirty="0">
              <a:solidFill>
                <a:schemeClr val="tx1"/>
              </a:solidFill>
            </a:endParaRPr>
          </a:p>
        </p:txBody>
      </p:sp>
      <p:sp>
        <p:nvSpPr>
          <p:cNvPr id="42" name="Slide Number Placeholder 2"/>
          <p:cNvSpPr>
            <a:spLocks noGrp="1"/>
          </p:cNvSpPr>
          <p:nvPr>
            <p:ph type="sldNum" sz="quarter" idx="4294967295"/>
          </p:nvPr>
        </p:nvSpPr>
        <p:spPr>
          <a:xfrm>
            <a:off x="9347200" y="6356350"/>
            <a:ext cx="2844800" cy="365125"/>
          </a:xfrm>
          <a:prstGeom prst="rect">
            <a:avLst/>
          </a:prstGeom>
        </p:spPr>
        <p:txBody>
          <a:bodyPr/>
          <a:lstStyle/>
          <a:p>
            <a:r>
              <a:rPr lang="en-US" b="1" dirty="0" smtClean="0">
                <a:solidFill>
                  <a:schemeClr val="tx1"/>
                </a:solidFill>
                <a:latin typeface="NikoshBAN" panose="02000000000000000000" pitchFamily="2" charset="0"/>
                <a:cs typeface="NikoshBAN" panose="02000000000000000000" pitchFamily="2" charset="0"/>
              </a:rPr>
              <a:t>14</a:t>
            </a:r>
            <a:endParaRPr lang="en-US" b="1" dirty="0">
              <a:solidFill>
                <a:schemeClr val="tx1"/>
              </a:solidFill>
              <a:latin typeface="NikoshBAN" panose="02000000000000000000" pitchFamily="2" charset="0"/>
              <a:cs typeface="NikoshBAN" panose="02000000000000000000" pitchFamily="2" charset="0"/>
            </a:endParaRPr>
          </a:p>
        </p:txBody>
      </p:sp>
      <p:sp>
        <p:nvSpPr>
          <p:cNvPr id="45" name="Slide Number Placeholder 2"/>
          <p:cNvSpPr txBox="1">
            <a:spLocks/>
          </p:cNvSpPr>
          <p:nvPr/>
        </p:nvSpPr>
        <p:spPr>
          <a:xfrm>
            <a:off x="12905582" y="6268243"/>
            <a:ext cx="753269" cy="4282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b="1"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46" name="Rectangle 45"/>
          <p:cNvSpPr/>
          <p:nvPr/>
        </p:nvSpPr>
        <p:spPr>
          <a:xfrm>
            <a:off x="167750" y="3023616"/>
            <a:ext cx="11698469" cy="119842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Wingdings" pitchFamily="2" charset="2"/>
              <a:buChar char="v"/>
              <a:defRPr/>
            </a:pPr>
            <a:r>
              <a:rPr lang="bn-BD" sz="4000" b="1" dirty="0" smtClean="0">
                <a:solidFill>
                  <a:schemeClr val="tx1"/>
                </a:solidFill>
                <a:effectLst>
                  <a:glow rad="101600">
                    <a:srgbClr val="FF66FF">
                      <a:alpha val="60000"/>
                    </a:srgbClr>
                  </a:glow>
                </a:effectLst>
                <a:latin typeface="NikoshBAN" panose="02000000000000000000" pitchFamily="2" charset="0"/>
                <a:cs typeface="NikoshBAN" panose="02000000000000000000" pitchFamily="2" charset="0"/>
              </a:rPr>
              <a:t>আল্লাহ তার ভাইকে কতক্ষণ পর্যন্ত সাহায্য করেন?</a:t>
            </a:r>
          </a:p>
          <a:p>
            <a:pPr>
              <a:defRPr/>
            </a:pPr>
            <a:r>
              <a:rPr lang="bn-BD" sz="4000" b="1" dirty="0" smtClean="0">
                <a:solidFill>
                  <a:schemeClr val="tx1"/>
                </a:solidFill>
                <a:effectLst>
                  <a:glow rad="101600">
                    <a:srgbClr val="FF66FF">
                      <a:alpha val="60000"/>
                    </a:srgbClr>
                  </a:glow>
                </a:effectLst>
                <a:latin typeface="NikoshBAN" panose="02000000000000000000" pitchFamily="2" charset="0"/>
                <a:cs typeface="NikoshBAN" panose="02000000000000000000" pitchFamily="2" charset="0"/>
              </a:rPr>
              <a:t>যতক্ষণ তার ভাইকে-</a:t>
            </a:r>
            <a:endParaRPr lang="bn-BD" sz="4000" b="1" dirty="0">
              <a:solidFill>
                <a:schemeClr val="tx1"/>
              </a:solidFill>
              <a:effectLst>
                <a:glow rad="101600">
                  <a:srgbClr val="FF66FF">
                    <a:alpha val="60000"/>
                  </a:srgbClr>
                </a:glow>
              </a:effectLst>
              <a:latin typeface="NikoshBAN" panose="02000000000000000000" pitchFamily="2" charset="0"/>
              <a:cs typeface="NikoshBAN" panose="02000000000000000000" pitchFamily="2" charset="0"/>
            </a:endParaRPr>
          </a:p>
        </p:txBody>
      </p:sp>
      <p:sp>
        <p:nvSpPr>
          <p:cNvPr id="47" name="Rounded Rectangle 46"/>
          <p:cNvSpPr/>
          <p:nvPr/>
        </p:nvSpPr>
        <p:spPr>
          <a:xfrm>
            <a:off x="2641600" y="228600"/>
            <a:ext cx="5334000"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BD" sz="4400" b="1" dirty="0" smtClean="0">
                <a:solidFill>
                  <a:schemeClr val="tx1"/>
                </a:solidFill>
                <a:latin typeface="NikoshBAN" panose="02000000000000000000" pitchFamily="2" charset="0"/>
                <a:cs typeface="NikoshBAN" panose="02000000000000000000" pitchFamily="2" charset="0"/>
              </a:rPr>
              <a:t>সঠিক উত্তরে ক্লিক কর</a:t>
            </a:r>
            <a:endParaRPr lang="en-US" sz="4400" b="1" dirty="0">
              <a:solidFill>
                <a:schemeClr val="tx1"/>
              </a:solidFill>
              <a:latin typeface="NikoshBAN" panose="02000000000000000000" pitchFamily="2" charset="0"/>
              <a:cs typeface="NikoshBAN" panose="02000000000000000000" pitchFamily="2" charset="0"/>
            </a:endParaRPr>
          </a:p>
        </p:txBody>
      </p:sp>
      <p:sp>
        <p:nvSpPr>
          <p:cNvPr id="48" name="Rounded Rectangle 47"/>
          <p:cNvSpPr/>
          <p:nvPr/>
        </p:nvSpPr>
        <p:spPr>
          <a:xfrm>
            <a:off x="6623139" y="1675141"/>
            <a:ext cx="3180688" cy="5937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400" b="1" dirty="0" smtClean="0">
                <a:ln w="0"/>
                <a:solidFill>
                  <a:schemeClr val="tx1"/>
                </a:solidFill>
                <a:effectLst>
                  <a:glow rad="101600">
                    <a:srgbClr val="00B0F0">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 উপকারী </a:t>
            </a:r>
            <a:endParaRPr lang="bn-BD" sz="4400" b="1" dirty="0">
              <a:ln w="0"/>
              <a:solidFill>
                <a:schemeClr val="tx1"/>
              </a:solidFill>
              <a:effectLst>
                <a:glow rad="101600">
                  <a:srgbClr val="00B0F0">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9" name="Rounded Rectangle 48"/>
          <p:cNvSpPr/>
          <p:nvPr/>
        </p:nvSpPr>
        <p:spPr>
          <a:xfrm>
            <a:off x="5930418" y="5069766"/>
            <a:ext cx="4566132" cy="8500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200" b="1" dirty="0" smtClean="0">
                <a:ln w="11430"/>
                <a:solidFill>
                  <a:schemeClr val="tx1"/>
                </a:solidFill>
                <a:effectLst>
                  <a:glow rad="101600">
                    <a:schemeClr val="accent6">
                      <a:lumMod val="75000"/>
                      <a:alpha val="60000"/>
                    </a:schemeClr>
                  </a:glow>
                </a:effectLst>
                <a:latin typeface="NikoshBAN" panose="02000000000000000000" pitchFamily="2" charset="0"/>
                <a:cs typeface="NikoshBAN" panose="02000000000000000000" pitchFamily="2" charset="0"/>
              </a:rPr>
              <a:t>ঘ। কল্যাণ কামনা করেন </a:t>
            </a:r>
            <a:endParaRPr lang="bn-BD" sz="3200" b="1" dirty="0">
              <a:ln w="11430"/>
              <a:solidFill>
                <a:schemeClr val="tx1"/>
              </a:solidFill>
              <a:effectLst>
                <a:glow rad="101600">
                  <a:schemeClr val="accent6">
                    <a:lumMod val="75000"/>
                    <a:alpha val="60000"/>
                  </a:schemeClr>
                </a:glow>
              </a:effectLst>
              <a:latin typeface="NikoshBAN" panose="02000000000000000000" pitchFamily="2" charset="0"/>
              <a:cs typeface="NikoshBAN" panose="02000000000000000000" pitchFamily="2" charset="0"/>
            </a:endParaRPr>
          </a:p>
        </p:txBody>
      </p:sp>
      <p:sp>
        <p:nvSpPr>
          <p:cNvPr id="50" name="Rounded Rectangle 49"/>
          <p:cNvSpPr/>
          <p:nvPr/>
        </p:nvSpPr>
        <p:spPr>
          <a:xfrm>
            <a:off x="139118" y="2357642"/>
            <a:ext cx="4518549" cy="584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800" b="1" dirty="0">
                <a:ln w="11430"/>
                <a:solidFill>
                  <a:schemeClr val="tx1"/>
                </a:solidFill>
                <a:effectLst>
                  <a:glow rad="101600">
                    <a:srgbClr val="00B0F0">
                      <a:alpha val="60000"/>
                    </a:srgb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4800" b="1" dirty="0">
                <a:ln w="0"/>
                <a:solidFill>
                  <a:schemeClr val="tx1"/>
                </a:solidFill>
                <a:effectLst>
                  <a:glow rad="101600">
                    <a:srgbClr val="00B0F0">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r>
              <a:rPr lang="bn-BD" sz="4800" b="1" dirty="0" smtClean="0">
                <a:ln w="0"/>
                <a:solidFill>
                  <a:schemeClr val="tx1"/>
                </a:solidFill>
                <a:effectLst>
                  <a:glow rad="101600">
                    <a:srgbClr val="00B0F0">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সাহায্যকারী</a:t>
            </a:r>
            <a:endParaRPr lang="bn-BD" sz="2800" b="1" dirty="0">
              <a:ln w="11430"/>
              <a:solidFill>
                <a:schemeClr val="tx1"/>
              </a:solidFill>
              <a:effectLst>
                <a:glow rad="101600">
                  <a:srgbClr val="00B0F0">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1" name="Rounded Rectangle 50"/>
          <p:cNvSpPr/>
          <p:nvPr/>
        </p:nvSpPr>
        <p:spPr>
          <a:xfrm>
            <a:off x="342319" y="1755528"/>
            <a:ext cx="4112148" cy="5759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800" b="1" dirty="0">
                <a:ln w="0"/>
                <a:solidFill>
                  <a:schemeClr val="tx1"/>
                </a:solidFill>
                <a:effectLst>
                  <a:glow rad="101600">
                    <a:srgbClr val="00B0F0">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bn-BD" sz="4800" b="1" dirty="0" smtClean="0">
                <a:ln w="0"/>
                <a:solidFill>
                  <a:schemeClr val="tx1"/>
                </a:solidFill>
                <a:effectLst>
                  <a:glow rad="101600">
                    <a:srgbClr val="00B0F0">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শাসক </a:t>
            </a:r>
            <a:endParaRPr lang="bn-BD" sz="4800" b="1" dirty="0">
              <a:ln w="0"/>
              <a:solidFill>
                <a:schemeClr val="tx1"/>
              </a:solidFill>
              <a:effectLst>
                <a:glow rad="101600">
                  <a:srgbClr val="00B0F0">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2" name="Rounded Rectangle 51"/>
          <p:cNvSpPr/>
          <p:nvPr/>
        </p:nvSpPr>
        <p:spPr>
          <a:xfrm>
            <a:off x="76198" y="4223150"/>
            <a:ext cx="5878773"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b="1" dirty="0">
                <a:ln w="11430"/>
                <a:solidFill>
                  <a:schemeClr val="tx1"/>
                </a:solidFill>
                <a:effectLst>
                  <a:glow rad="101600">
                    <a:schemeClr val="accent6">
                      <a:lumMod val="75000"/>
                      <a:alpha val="6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4000" b="1" dirty="0">
                <a:ln w="11430"/>
                <a:solidFill>
                  <a:schemeClr val="tx1"/>
                </a:solidFill>
                <a:effectLst>
                  <a:glow rad="101600">
                    <a:schemeClr val="accent6">
                      <a:lumMod val="75000"/>
                      <a:alpha val="6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ক</a:t>
            </a:r>
            <a:r>
              <a:rPr lang="bn-BD" sz="4000" b="1" dirty="0" smtClean="0">
                <a:ln w="11430"/>
                <a:solidFill>
                  <a:schemeClr val="tx1"/>
                </a:solidFill>
                <a:effectLst>
                  <a:glow rad="101600">
                    <a:schemeClr val="accent6">
                      <a:lumMod val="75000"/>
                      <a:alpha val="6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 খাবার দেন </a:t>
            </a:r>
            <a:endParaRPr lang="bn-BD" sz="2400" b="1" dirty="0">
              <a:ln w="11430"/>
              <a:solidFill>
                <a:schemeClr val="tx1"/>
              </a:solidFill>
              <a:effectLst>
                <a:glow rad="101600">
                  <a:schemeClr val="accent6">
                    <a:lumMod val="75000"/>
                    <a:alpha val="6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3" name="Rounded Rectangle 52"/>
          <p:cNvSpPr/>
          <p:nvPr/>
        </p:nvSpPr>
        <p:spPr>
          <a:xfrm>
            <a:off x="6620107" y="2329972"/>
            <a:ext cx="3183720" cy="5481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4400" b="1" dirty="0">
                <a:ln w="0"/>
                <a:solidFill>
                  <a:schemeClr val="tx1"/>
                </a:solidFill>
                <a:effectLst>
                  <a:glow rad="101600">
                    <a:srgbClr val="00B0F0">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a:t>
            </a:r>
            <a:r>
              <a:rPr lang="bn-BD" sz="4400" b="1" dirty="0" smtClean="0">
                <a:ln w="0"/>
                <a:solidFill>
                  <a:schemeClr val="tx1"/>
                </a:solidFill>
                <a:effectLst>
                  <a:glow rad="101600">
                    <a:srgbClr val="00B0F0">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সেবক</a:t>
            </a:r>
            <a:endParaRPr lang="bn-BD" sz="4400" b="1" dirty="0">
              <a:ln w="0"/>
              <a:solidFill>
                <a:schemeClr val="tx1"/>
              </a:solidFill>
              <a:effectLst>
                <a:glow rad="101600">
                  <a:srgbClr val="00B0F0">
                    <a:alpha val="60000"/>
                  </a:srgb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4" name="Rectangle 53"/>
          <p:cNvSpPr/>
          <p:nvPr/>
        </p:nvSpPr>
        <p:spPr>
          <a:xfrm>
            <a:off x="53451" y="5112628"/>
            <a:ext cx="6144149"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600" b="1" dirty="0" smtClean="0">
                <a:ln w="11430"/>
                <a:solidFill>
                  <a:schemeClr val="tx1"/>
                </a:solidFill>
                <a:effectLst>
                  <a:glow rad="101600">
                    <a:schemeClr val="accent6">
                      <a:lumMod val="75000"/>
                      <a:alpha val="6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200" b="1" dirty="0">
                <a:ln w="11430"/>
                <a:solidFill>
                  <a:schemeClr val="tx1"/>
                </a:solidFill>
                <a:effectLst>
                  <a:glow rad="101600">
                    <a:schemeClr val="accent6">
                      <a:lumMod val="75000"/>
                      <a:alpha val="6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গ</a:t>
            </a:r>
            <a:r>
              <a:rPr lang="bn-BD" sz="3200" b="1" dirty="0" smtClean="0">
                <a:ln w="11430"/>
                <a:solidFill>
                  <a:schemeClr val="tx1"/>
                </a:solidFill>
                <a:effectLst>
                  <a:glow rad="101600">
                    <a:schemeClr val="accent6">
                      <a:lumMod val="75000"/>
                      <a:alpha val="6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 সাহায্য করেন </a:t>
            </a:r>
            <a:endParaRPr lang="bn-BD" sz="3200" b="1" dirty="0">
              <a:ln w="11430"/>
              <a:solidFill>
                <a:schemeClr val="tx1"/>
              </a:solidFill>
              <a:effectLst>
                <a:glow rad="101600">
                  <a:schemeClr val="accent6">
                    <a:lumMod val="75000"/>
                    <a:alpha val="6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5" name="Rectangle 54"/>
          <p:cNvSpPr/>
          <p:nvPr/>
        </p:nvSpPr>
        <p:spPr>
          <a:xfrm>
            <a:off x="243004" y="988244"/>
            <a:ext cx="9205797" cy="646331"/>
          </a:xfrm>
          <a:prstGeom prst="rect">
            <a:avLst/>
          </a:prstGeom>
          <a:noFill/>
          <a:ln>
            <a:noFill/>
          </a:ln>
        </p:spPr>
        <p:txBody>
          <a:bodyPr wrap="square">
            <a:spAutoFit/>
          </a:bodyPr>
          <a:lstStyle/>
          <a:p>
            <a:pPr marL="571500" indent="-571500">
              <a:buFont typeface="Wingdings" pitchFamily="2" charset="2"/>
              <a:buChar char="v"/>
            </a:pPr>
            <a:r>
              <a:rPr lang="bn-BD" sz="3600" b="1" dirty="0" smtClean="0">
                <a:effectLst>
                  <a:glow rad="101600">
                    <a:srgbClr val="92D050">
                      <a:alpha val="60000"/>
                    </a:srgbClr>
                  </a:glow>
                </a:effectLst>
                <a:latin typeface="NikoshBAN" panose="02000000000000000000" pitchFamily="2" charset="0"/>
                <a:cs typeface="NikoshBAN" panose="02000000000000000000" pitchFamily="2" charset="0"/>
              </a:rPr>
              <a:t>জাতির নেতা তিনিই,যিনি তাদের-</a:t>
            </a:r>
            <a:endParaRPr lang="en-US" sz="3600" b="1" dirty="0">
              <a:effectLst>
                <a:glow rad="101600">
                  <a:srgbClr val="92D050">
                    <a:alpha val="60000"/>
                  </a:srgbClr>
                </a:glow>
              </a:effectLst>
              <a:latin typeface="NikoshBAN" panose="02000000000000000000" pitchFamily="2" charset="0"/>
              <a:cs typeface="NikoshBAN" panose="02000000000000000000" pitchFamily="2" charset="0"/>
            </a:endParaRPr>
          </a:p>
        </p:txBody>
      </p:sp>
      <p:sp>
        <p:nvSpPr>
          <p:cNvPr id="56" name="Rounded Rectangle 55"/>
          <p:cNvSpPr/>
          <p:nvPr/>
        </p:nvSpPr>
        <p:spPr>
          <a:xfrm>
            <a:off x="5892801" y="4267200"/>
            <a:ext cx="4652863"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bn-BD" sz="3600" b="1" dirty="0">
                <a:ln w="11430"/>
                <a:solidFill>
                  <a:schemeClr val="tx1"/>
                </a:solidFill>
                <a:effectLst>
                  <a:glow rad="101600">
                    <a:schemeClr val="accent6">
                      <a:lumMod val="75000"/>
                      <a:alpha val="6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খ</a:t>
            </a:r>
            <a:r>
              <a:rPr lang="bn-BD" sz="3600" b="1" dirty="0" smtClean="0">
                <a:ln w="11430"/>
                <a:solidFill>
                  <a:schemeClr val="tx1"/>
                </a:solidFill>
                <a:effectLst>
                  <a:glow rad="101600">
                    <a:schemeClr val="accent6">
                      <a:lumMod val="75000"/>
                      <a:alpha val="6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 দীন শিক্ষা দেন </a:t>
            </a:r>
            <a:endParaRPr lang="bn-BD" sz="3600" b="1" dirty="0">
              <a:ln w="11430"/>
              <a:solidFill>
                <a:schemeClr val="tx1"/>
              </a:solidFill>
              <a:effectLst>
                <a:glow rad="101600">
                  <a:schemeClr val="accent6">
                    <a:lumMod val="75000"/>
                    <a:alpha val="6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57" name="Picture 56"/>
          <p:cNvPicPr>
            <a:picLocks noChangeAspect="1"/>
          </p:cNvPicPr>
          <p:nvPr/>
        </p:nvPicPr>
        <p:blipFill rotWithShape="1">
          <a:blip r:embed="rId2">
            <a:extLst>
              <a:ext uri="{28A0092B-C50C-407E-A947-70E740481C1C}">
                <a14:useLocalDpi xmlns:a14="http://schemas.microsoft.com/office/drawing/2010/main" val="0"/>
              </a:ext>
            </a:extLst>
          </a:blip>
          <a:srcRect l="4185" t="13017" r="4521" b="36654"/>
          <a:stretch/>
        </p:blipFill>
        <p:spPr>
          <a:xfrm>
            <a:off x="2438400" y="228600"/>
            <a:ext cx="6262333" cy="814164"/>
          </a:xfrm>
          <a:prstGeom prst="rect">
            <a:avLst/>
          </a:prstGeom>
          <a:ln>
            <a:noFill/>
          </a:ln>
          <a:effectLst>
            <a:softEdge rad="112500"/>
          </a:effectLst>
        </p:spPr>
      </p:pic>
      <p:pic>
        <p:nvPicPr>
          <p:cNvPr id="58" name="Picture 57">
            <a:hlinkClick r:id="" action="ppaction://noaction" highlightClick="1"/>
          </p:cNvPr>
          <p:cNvPicPr>
            <a:picLocks noChangeAspect="1"/>
          </p:cNvPicPr>
          <p:nvPr/>
        </p:nvPicPr>
        <p:blipFill rotWithShape="1">
          <a:blip r:embed="rId3">
            <a:extLst>
              <a:ext uri="{28A0092B-C50C-407E-A947-70E740481C1C}">
                <a14:useLocalDpi xmlns:a14="http://schemas.microsoft.com/office/drawing/2010/main" val="0"/>
              </a:ext>
            </a:extLst>
          </a:blip>
          <a:srcRect t="9017" b="25881"/>
          <a:stretch/>
        </p:blipFill>
        <p:spPr>
          <a:xfrm>
            <a:off x="1727200" y="76200"/>
            <a:ext cx="7590925" cy="833438"/>
          </a:xfrm>
          <a:prstGeom prst="rect">
            <a:avLst/>
          </a:prstGeom>
        </p:spPr>
      </p:pic>
    </p:spTree>
    <p:extLst>
      <p:ext uri="{BB962C8B-B14F-4D97-AF65-F5344CB8AC3E}">
        <p14:creationId xmlns:p14="http://schemas.microsoft.com/office/powerpoint/2010/main" val="10426677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3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7"/>
                                        </p:tgtEl>
                                      </p:cBhvr>
                                    </p:animEffect>
                                    <p:set>
                                      <p:cBhvr>
                                        <p:cTn id="32" dur="1" fill="hold">
                                          <p:stCondLst>
                                            <p:cond delay="499"/>
                                          </p:stCondLst>
                                        </p:cTn>
                                        <p:tgtEl>
                                          <p:spTgt spid="4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30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10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par>
                                <p:cTn id="63" presetID="10" presetClass="exit" presetSubtype="0" fill="hold" grpId="2" nodeType="withEffect">
                                  <p:stCondLst>
                                    <p:cond delay="0"/>
                                  </p:stCondLst>
                                  <p:childTnLst>
                                    <p:animEffect transition="out" filter="fade">
                                      <p:cBhvr>
                                        <p:cTn id="64" dur="500"/>
                                        <p:tgtEl>
                                          <p:spTgt spid="47"/>
                                        </p:tgtEl>
                                      </p:cBhvr>
                                    </p:animEffect>
                                    <p:set>
                                      <p:cBhvr>
                                        <p:cTn id="65"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51"/>
                    </p:tgtEl>
                  </p:cond>
                </p:stCondLst>
                <p:endSync evt="end" delay="0">
                  <p:rtn val="all"/>
                </p:endSync>
                <p:childTnLst>
                  <p:par>
                    <p:cTn id="67" fill="hold">
                      <p:stCondLst>
                        <p:cond delay="0"/>
                      </p:stCondLst>
                      <p:childTnLst>
                        <p:par>
                          <p:cTn id="68" fill="hold">
                            <p:stCondLst>
                              <p:cond delay="0"/>
                            </p:stCondLst>
                            <p:childTnLst>
                              <p:par>
                                <p:cTn id="69" presetID="22" presetClass="entr" presetSubtype="8" fill="remove" nodeType="click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left)">
                                      <p:cBhvr>
                                        <p:cTn id="71" dur="2000"/>
                                        <p:tgtEl>
                                          <p:spTgt spid="57"/>
                                        </p:tgtEl>
                                      </p:cBhvr>
                                    </p:animEffect>
                                  </p:childTnLst>
                                </p:cTn>
                              </p:par>
                            </p:childTnLst>
                          </p:cTn>
                        </p:par>
                      </p:childTnLst>
                    </p:cTn>
                  </p:par>
                </p:childTnLst>
              </p:cTn>
              <p:nextCondLst>
                <p:cond evt="onClick" delay="0">
                  <p:tgtEl>
                    <p:spTgt spid="51"/>
                  </p:tgtEl>
                </p:cond>
              </p:nextCondLst>
            </p:seq>
            <p:seq concurrent="1" nextAc="seek">
              <p:cTn id="72" restart="whenNotActive" fill="hold" evtFilter="cancelBubble" nodeType="interactiveSeq">
                <p:stCondLst>
                  <p:cond evt="onClick" delay="0">
                    <p:tgtEl>
                      <p:spTgt spid="48"/>
                    </p:tgtEl>
                  </p:cond>
                </p:stCondLst>
                <p:endSync evt="end" delay="0">
                  <p:rtn val="all"/>
                </p:endSync>
                <p:childTnLst>
                  <p:par>
                    <p:cTn id="73" fill="hold">
                      <p:stCondLst>
                        <p:cond delay="0"/>
                      </p:stCondLst>
                      <p:childTnLst>
                        <p:par>
                          <p:cTn id="74" fill="hold">
                            <p:stCondLst>
                              <p:cond delay="0"/>
                            </p:stCondLst>
                            <p:childTnLst>
                              <p:par>
                                <p:cTn id="75" presetID="22" presetClass="entr" presetSubtype="8" fill="remove"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wipe(left)">
                                      <p:cBhvr>
                                        <p:cTn id="77" dur="2000"/>
                                        <p:tgtEl>
                                          <p:spTgt spid="57"/>
                                        </p:tgtEl>
                                      </p:cBhvr>
                                    </p:animEffect>
                                  </p:childTnLst>
                                </p:cTn>
                              </p:par>
                            </p:childTnLst>
                          </p:cTn>
                        </p:par>
                      </p:childTnLst>
                    </p:cTn>
                  </p:par>
                </p:childTnLst>
              </p:cTn>
              <p:nextCondLst>
                <p:cond evt="onClick" delay="0">
                  <p:tgtEl>
                    <p:spTgt spid="48"/>
                  </p:tgtEl>
                </p:cond>
              </p:nextCondLst>
            </p:seq>
            <p:seq concurrent="1" nextAc="seek">
              <p:cTn id="78" restart="whenNotActive" fill="hold" evtFilter="cancelBubble" nodeType="interactiveSeq">
                <p:stCondLst>
                  <p:cond evt="onClick" delay="0">
                    <p:tgtEl>
                      <p:spTgt spid="50"/>
                    </p:tgtEl>
                  </p:cond>
                </p:stCondLst>
                <p:endSync evt="end" delay="0">
                  <p:rtn val="all"/>
                </p:endSync>
                <p:childTnLst>
                  <p:par>
                    <p:cTn id="79" fill="hold">
                      <p:stCondLst>
                        <p:cond delay="0"/>
                      </p:stCondLst>
                      <p:childTnLst>
                        <p:par>
                          <p:cTn id="80" fill="hold">
                            <p:stCondLst>
                              <p:cond delay="0"/>
                            </p:stCondLst>
                            <p:childTnLst>
                              <p:par>
                                <p:cTn id="81" presetID="22" presetClass="entr" presetSubtype="8" fill="remove" nodeType="click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left)">
                                      <p:cBhvr>
                                        <p:cTn id="83" dur="2000"/>
                                        <p:tgtEl>
                                          <p:spTgt spid="57"/>
                                        </p:tgtEl>
                                      </p:cBhvr>
                                    </p:animEffect>
                                  </p:childTnLst>
                                </p:cTn>
                              </p:par>
                            </p:childTnLst>
                          </p:cTn>
                        </p:par>
                      </p:childTnLst>
                    </p:cTn>
                  </p:par>
                </p:childTnLst>
              </p:cTn>
              <p:nextCondLst>
                <p:cond evt="onClick" delay="0">
                  <p:tgtEl>
                    <p:spTgt spid="50"/>
                  </p:tgtEl>
                </p:cond>
              </p:nextCondLst>
            </p:seq>
            <p:seq concurrent="1" nextAc="seek">
              <p:cTn id="84" restart="whenNotActive" fill="hold" evtFilter="cancelBubble" nodeType="interactiveSeq">
                <p:stCondLst>
                  <p:cond evt="onClick" delay="0">
                    <p:tgtEl>
                      <p:spTgt spid="52"/>
                    </p:tgtEl>
                  </p:cond>
                </p:stCondLst>
                <p:endSync evt="end" delay="0">
                  <p:rtn val="all"/>
                </p:endSync>
                <p:childTnLst>
                  <p:par>
                    <p:cTn id="85" fill="hold">
                      <p:stCondLst>
                        <p:cond delay="0"/>
                      </p:stCondLst>
                      <p:childTnLst>
                        <p:par>
                          <p:cTn id="86" fill="hold">
                            <p:stCondLst>
                              <p:cond delay="0"/>
                            </p:stCondLst>
                            <p:childTnLst>
                              <p:par>
                                <p:cTn id="87" presetID="22" presetClass="entr" presetSubtype="8" fill="remove" nodeType="click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wipe(left)">
                                      <p:cBhvr>
                                        <p:cTn id="89" dur="2000"/>
                                        <p:tgtEl>
                                          <p:spTgt spid="57"/>
                                        </p:tgtEl>
                                      </p:cBhvr>
                                    </p:animEffect>
                                  </p:childTnLst>
                                </p:cTn>
                              </p:par>
                            </p:childTnLst>
                          </p:cTn>
                        </p:par>
                      </p:childTnLst>
                    </p:cTn>
                  </p:par>
                </p:childTnLst>
              </p:cTn>
              <p:nextCondLst>
                <p:cond evt="onClick" delay="0">
                  <p:tgtEl>
                    <p:spTgt spid="52"/>
                  </p:tgtEl>
                </p:cond>
              </p:nextCondLst>
            </p:seq>
            <p:seq concurrent="1" nextAc="seek">
              <p:cTn id="90" restart="whenNotActive" fill="hold" evtFilter="cancelBubble" nodeType="interactiveSeq">
                <p:stCondLst>
                  <p:cond evt="onClick" delay="0">
                    <p:tgtEl>
                      <p:spTgt spid="56"/>
                    </p:tgtEl>
                  </p:cond>
                </p:stCondLst>
                <p:endSync evt="end" delay="0">
                  <p:rtn val="all"/>
                </p:endSync>
                <p:childTnLst>
                  <p:par>
                    <p:cTn id="91" fill="hold">
                      <p:stCondLst>
                        <p:cond delay="0"/>
                      </p:stCondLst>
                      <p:childTnLst>
                        <p:par>
                          <p:cTn id="92" fill="hold">
                            <p:stCondLst>
                              <p:cond delay="0"/>
                            </p:stCondLst>
                            <p:childTnLst>
                              <p:par>
                                <p:cTn id="93" presetID="22" presetClass="entr" presetSubtype="8" fill="remove" nodeType="click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left)">
                                      <p:cBhvr>
                                        <p:cTn id="95" dur="2000"/>
                                        <p:tgtEl>
                                          <p:spTgt spid="57"/>
                                        </p:tgtEl>
                                      </p:cBhvr>
                                    </p:animEffect>
                                  </p:childTnLst>
                                </p:cTn>
                              </p:par>
                            </p:childTnLst>
                          </p:cTn>
                        </p:par>
                      </p:childTnLst>
                    </p:cTn>
                  </p:par>
                </p:childTnLst>
              </p:cTn>
              <p:nextCondLst>
                <p:cond evt="onClick" delay="0">
                  <p:tgtEl>
                    <p:spTgt spid="56"/>
                  </p:tgtEl>
                </p:cond>
              </p:nextCondLst>
            </p:seq>
            <p:seq concurrent="1" nextAc="seek">
              <p:cTn id="96" restart="whenNotActive" fill="hold" evtFilter="cancelBubble" nodeType="interactiveSeq">
                <p:stCondLst>
                  <p:cond evt="onClick" delay="0">
                    <p:tgtEl>
                      <p:spTgt spid="49"/>
                    </p:tgtEl>
                  </p:cond>
                </p:stCondLst>
                <p:endSync evt="end" delay="0">
                  <p:rtn val="all"/>
                </p:endSync>
                <p:childTnLst>
                  <p:par>
                    <p:cTn id="97" fill="hold">
                      <p:stCondLst>
                        <p:cond delay="0"/>
                      </p:stCondLst>
                      <p:childTnLst>
                        <p:par>
                          <p:cTn id="98" fill="hold">
                            <p:stCondLst>
                              <p:cond delay="0"/>
                            </p:stCondLst>
                            <p:childTnLst>
                              <p:par>
                                <p:cTn id="99" presetID="22" presetClass="entr" presetSubtype="8" fill="remove" nodeType="click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left)">
                                      <p:cBhvr>
                                        <p:cTn id="101" dur="2000"/>
                                        <p:tgtEl>
                                          <p:spTgt spid="57"/>
                                        </p:tgtEl>
                                      </p:cBhvr>
                                    </p:animEffect>
                                  </p:childTnLst>
                                </p:cTn>
                              </p:par>
                            </p:childTnLst>
                          </p:cTn>
                        </p:par>
                      </p:childTnLst>
                    </p:cTn>
                  </p:par>
                </p:childTnLst>
              </p:cTn>
              <p:nextCondLst>
                <p:cond evt="onClick" delay="0">
                  <p:tgtEl>
                    <p:spTgt spid="49"/>
                  </p:tgtEl>
                </p:cond>
              </p:nextCondLst>
            </p:seq>
            <p:seq concurrent="1" nextAc="seek">
              <p:cTn id="102" restart="whenNotActive" fill="hold" evtFilter="cancelBubble" nodeType="interactiveSeq">
                <p:stCondLst>
                  <p:cond evt="onClick" delay="0">
                    <p:tgtEl>
                      <p:spTgt spid="53"/>
                    </p:tgtEl>
                  </p:cond>
                </p:stCondLst>
                <p:endSync evt="end" delay="0">
                  <p:rtn val="all"/>
                </p:endSync>
                <p:childTnLst>
                  <p:par>
                    <p:cTn id="103" fill="hold">
                      <p:stCondLst>
                        <p:cond delay="0"/>
                      </p:stCondLst>
                      <p:childTnLst>
                        <p:par>
                          <p:cTn id="104" fill="hold">
                            <p:stCondLst>
                              <p:cond delay="0"/>
                            </p:stCondLst>
                            <p:childTnLst>
                              <p:par>
                                <p:cTn id="105" presetID="22" presetClass="entr" presetSubtype="8" fill="remove" nodeType="click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ipe(left)">
                                      <p:cBhvr>
                                        <p:cTn id="107" dur="2000"/>
                                        <p:tgtEl>
                                          <p:spTgt spid="58"/>
                                        </p:tgtEl>
                                      </p:cBhvr>
                                    </p:animEffect>
                                  </p:childTnLst>
                                </p:cTn>
                              </p:par>
                            </p:childTnLst>
                          </p:cTn>
                        </p:par>
                      </p:childTnLst>
                    </p:cTn>
                  </p:par>
                </p:childTnLst>
              </p:cTn>
              <p:nextCondLst>
                <p:cond evt="onClick" delay="0">
                  <p:tgtEl>
                    <p:spTgt spid="53"/>
                  </p:tgtEl>
                </p:cond>
              </p:nextCondLst>
            </p:seq>
            <p:seq concurrent="1" nextAc="seek">
              <p:cTn id="108" restart="whenNotActive" fill="hold" evtFilter="cancelBubble" nodeType="interactiveSeq">
                <p:stCondLst>
                  <p:cond evt="onClick" delay="0">
                    <p:tgtEl>
                      <p:spTgt spid="54"/>
                    </p:tgtEl>
                  </p:cond>
                </p:stCondLst>
                <p:endSync evt="end" delay="0">
                  <p:rtn val="all"/>
                </p:endSync>
                <p:childTnLst>
                  <p:par>
                    <p:cTn id="109" fill="hold">
                      <p:stCondLst>
                        <p:cond delay="0"/>
                      </p:stCondLst>
                      <p:childTnLst>
                        <p:par>
                          <p:cTn id="110" fill="hold">
                            <p:stCondLst>
                              <p:cond delay="0"/>
                            </p:stCondLst>
                            <p:childTnLst>
                              <p:par>
                                <p:cTn id="111" presetID="22" presetClass="entr" presetSubtype="8" fill="remove" nodeType="click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wipe(left)">
                                      <p:cBhvr>
                                        <p:cTn id="113" dur="2000"/>
                                        <p:tgtEl>
                                          <p:spTgt spid="58"/>
                                        </p:tgtEl>
                                      </p:cBhvr>
                                    </p:animEffect>
                                  </p:childTnLst>
                                </p:cTn>
                              </p:par>
                            </p:childTnLst>
                          </p:cTn>
                        </p:par>
                      </p:childTnLst>
                    </p:cTn>
                  </p:par>
                </p:childTnLst>
              </p:cTn>
              <p:nextCondLst>
                <p:cond evt="onClick" delay="0">
                  <p:tgtEl>
                    <p:spTgt spid="54"/>
                  </p:tgtEl>
                </p:cond>
              </p:nextCondLst>
            </p:seq>
          </p:childTnLst>
        </p:cTn>
      </p:par>
    </p:tnLst>
    <p:bldLst>
      <p:bldP spid="46" grpId="0"/>
      <p:bldP spid="47" grpId="0"/>
      <p:bldP spid="47" grpId="1"/>
      <p:bldP spid="47" grpId="2"/>
      <p:bldP spid="48" grpId="0"/>
      <p:bldP spid="49" grpId="0"/>
      <p:bldP spid="50" grpId="0"/>
      <p:bldP spid="51" grpId="0"/>
      <p:bldP spid="52" grpId="0"/>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omputer City\Downloads\10806408_803608059712000_438770873798327933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82880"/>
            <a:ext cx="11668760" cy="6339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p:cNvSpPr>
            <a:spLocks noChangeArrowheads="1"/>
          </p:cNvSpPr>
          <p:nvPr/>
        </p:nvSpPr>
        <p:spPr bwMode="auto">
          <a:xfrm>
            <a:off x="4459818" y="76200"/>
            <a:ext cx="4074583" cy="1021556"/>
          </a:xfrm>
          <a:prstGeom prst="roundRect">
            <a:avLst>
              <a:gd name="adj" fmla="val 16667"/>
            </a:avLst>
          </a:prstGeom>
          <a:noFill/>
          <a:ln w="9525" algn="ctr">
            <a:solidFill>
              <a:srgbClr val="B6DCDF"/>
            </a:solidFill>
            <a:round/>
            <a:headEnd/>
            <a:tailEnd/>
          </a:ln>
          <a:effectLst>
            <a:outerShdw dist="20000" dir="5400000" rotWithShape="0">
              <a:srgbClr val="000000">
                <a:alpha val="37999"/>
              </a:srgbClr>
            </a:outerShdw>
          </a:effectLst>
        </p:spPr>
        <p:txBody>
          <a:bodyPr wrap="square">
            <a:spAutoFit/>
          </a:bodyPr>
          <a:lstStyle/>
          <a:p>
            <a:pPr algn="ctr">
              <a:defRPr/>
            </a:pPr>
            <a:r>
              <a:rPr lang="en-US" sz="5400" b="1" dirty="0" err="1">
                <a:latin typeface="NikoshBAN" pitchFamily="2" charset="0"/>
                <a:cs typeface="NikoshBAN" pitchFamily="2" charset="0"/>
              </a:rPr>
              <a:t>বাড়ির</a:t>
            </a:r>
            <a:r>
              <a:rPr lang="en-US" sz="5400" b="1" dirty="0">
                <a:latin typeface="NikoshBAN" pitchFamily="2" charset="0"/>
                <a:cs typeface="NikoshBAN" pitchFamily="2" charset="0"/>
              </a:rPr>
              <a:t> </a:t>
            </a:r>
            <a:r>
              <a:rPr lang="en-US" sz="5400" b="1" dirty="0" err="1">
                <a:latin typeface="NikoshBAN" pitchFamily="2" charset="0"/>
                <a:cs typeface="NikoshBAN" pitchFamily="2" charset="0"/>
              </a:rPr>
              <a:t>কাজ</a:t>
            </a:r>
            <a:r>
              <a:rPr lang="en-US" sz="5400" b="1" dirty="0">
                <a:latin typeface="NikoshBAN" pitchFamily="2" charset="0"/>
                <a:cs typeface="NikoshBAN" pitchFamily="2" charset="0"/>
              </a:rPr>
              <a:t> </a:t>
            </a:r>
          </a:p>
        </p:txBody>
      </p:sp>
      <p:sp>
        <p:nvSpPr>
          <p:cNvPr id="7" name="Rectangle 6"/>
          <p:cNvSpPr/>
          <p:nvPr/>
        </p:nvSpPr>
        <p:spPr>
          <a:xfrm>
            <a:off x="505460" y="5814834"/>
            <a:ext cx="11297920" cy="707886"/>
          </a:xfrm>
          <a:prstGeom prst="rect">
            <a:avLst/>
          </a:prstGeom>
          <a:solidFill>
            <a:schemeClr val="bg1"/>
          </a:solidFill>
          <a:ln>
            <a:noFill/>
          </a:ln>
        </p:spPr>
        <p:txBody>
          <a:bodyPr wrap="square">
            <a:spAutoFit/>
          </a:bodyPr>
          <a:lstStyle/>
          <a:p>
            <a:pPr algn="ctr"/>
            <a:r>
              <a:rPr lang="bn-BD" sz="4000" b="1" dirty="0" smtClean="0">
                <a:effectLst>
                  <a:glow rad="101600">
                    <a:srgbClr val="00B050">
                      <a:alpha val="60000"/>
                    </a:srgbClr>
                  </a:glow>
                </a:effectLst>
                <a:latin typeface="NikoshBAN" panose="02000000000000000000" pitchFamily="2" charset="0"/>
                <a:cs typeface="NikoshBAN" panose="02000000000000000000" pitchFamily="2" charset="0"/>
              </a:rPr>
              <a:t>সমাজসেবার ইহকালিন ও পরকালিন পুরষ্কার কী </a:t>
            </a:r>
            <a:r>
              <a:rPr lang="bn-BD" sz="4000" b="1" dirty="0">
                <a:effectLst>
                  <a:glow rad="101600">
                    <a:srgbClr val="00B050">
                      <a:alpha val="60000"/>
                    </a:srgbClr>
                  </a:glow>
                </a:effectLst>
                <a:latin typeface="NikoshBAN" panose="02000000000000000000" pitchFamily="2" charset="0"/>
                <a:cs typeface="NikoshBAN" panose="02000000000000000000" pitchFamily="2" charset="0"/>
              </a:rPr>
              <a:t>হতে </a:t>
            </a:r>
            <a:r>
              <a:rPr lang="bn-BD" sz="4000" b="1" dirty="0" smtClean="0">
                <a:effectLst>
                  <a:glow rad="101600">
                    <a:srgbClr val="00B050">
                      <a:alpha val="60000"/>
                    </a:srgbClr>
                  </a:glow>
                </a:effectLst>
                <a:latin typeface="NikoshBAN" panose="02000000000000000000" pitchFamily="2" charset="0"/>
                <a:cs typeface="NikoshBAN" panose="02000000000000000000" pitchFamily="2" charset="0"/>
              </a:rPr>
              <a:t>পারে</a:t>
            </a:r>
            <a:r>
              <a:rPr lang="bn-IN" sz="4000" b="1" dirty="0" smtClean="0">
                <a:effectLst>
                  <a:glow rad="101600">
                    <a:srgbClr val="00B050">
                      <a:alpha val="60000"/>
                    </a:srgbClr>
                  </a:glow>
                </a:effectLst>
                <a:latin typeface="NikoshBAN" panose="02000000000000000000" pitchFamily="2" charset="0"/>
                <a:cs typeface="NikoshBAN" panose="02000000000000000000" pitchFamily="2" charset="0"/>
              </a:rPr>
              <a:t> বর্ণনা কর ।</a:t>
            </a:r>
            <a:endParaRPr lang="en-US" sz="4000" b="1" dirty="0">
              <a:effectLst>
                <a:glow rad="101600">
                  <a:srgbClr val="00B050">
                    <a:alpha val="60000"/>
                  </a:srgb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992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52400"/>
            <a:ext cx="5881328" cy="3429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2930" y="152400"/>
            <a:ext cx="6005871" cy="343805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2928" y="3581401"/>
            <a:ext cx="6005872" cy="305320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199" y="3581401"/>
            <a:ext cx="5779729" cy="3053209"/>
          </a:xfrm>
          <a:prstGeom prst="rect">
            <a:avLst/>
          </a:prstGeom>
        </p:spPr>
      </p:pic>
      <p:sp>
        <p:nvSpPr>
          <p:cNvPr id="7" name="TextBox 6"/>
          <p:cNvSpPr txBox="1"/>
          <p:nvPr/>
        </p:nvSpPr>
        <p:spPr>
          <a:xfrm>
            <a:off x="304800" y="2286000"/>
            <a:ext cx="11379200" cy="3276600"/>
          </a:xfrm>
          <a:prstGeom prst="rect">
            <a:avLst/>
          </a:prstGeom>
          <a:noFill/>
        </p:spPr>
        <p:txBody>
          <a:bodyPr wrap="none" rtlCol="0">
            <a:prstTxWarp prst="textWave1">
              <a:avLst>
                <a:gd name="adj1" fmla="val 13715"/>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6600" b="1" dirty="0" smtClean="0">
                <a:ln w="11430"/>
                <a:solidFill>
                  <a:schemeClr val="accent6">
                    <a:lumMod val="75000"/>
                  </a:schemeClr>
                </a:solidFill>
                <a:effectLst>
                  <a:outerShdw blurRad="50800" dist="39000" dir="5460000" algn="tl">
                    <a:srgbClr val="000000">
                      <a:alpha val="38000"/>
                    </a:srgbClr>
                  </a:outerShdw>
                </a:effectLst>
                <a:latin typeface="NikoshBAN" pitchFamily="2" charset="0"/>
                <a:cs typeface="NikoshBAN" pitchFamily="2" charset="0"/>
              </a:rPr>
              <a:t>সকলকে</a:t>
            </a:r>
            <a:r>
              <a:rPr lang="bn-IN" sz="6600" b="1" dirty="0" smtClean="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a:t>
            </a:r>
            <a:r>
              <a:rPr lang="bn-IN" sz="6600" b="1" dirty="0" smtClean="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sz="20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15659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repeatCount="indefinite" fill="hold" grpId="0" nodeType="clickEffect">
                                  <p:stCondLst>
                                    <p:cond delay="0"/>
                                  </p:stCondLst>
                                  <p:endCondLst>
                                    <p:cond evt="onNext" delay="0">
                                      <p:tgtEl>
                                        <p:sldTgt/>
                                      </p:tgtEl>
                                    </p:cond>
                                  </p:end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agerhat contain\My picture\New folder\ai160218n656057.gif"/>
          <p:cNvPicPr>
            <a:picLocks noChangeAspect="1" noChangeArrowheads="1" noCrop="1"/>
          </p:cNvPicPr>
          <p:nvPr/>
        </p:nvPicPr>
        <p:blipFill>
          <a:blip r:embed="rId3"/>
          <a:srcRect/>
          <a:stretch>
            <a:fillRect/>
          </a:stretch>
        </p:blipFill>
        <p:spPr bwMode="auto">
          <a:xfrm>
            <a:off x="4571999" y="373559"/>
            <a:ext cx="2501900" cy="1828800"/>
          </a:xfrm>
          <a:prstGeom prst="rect">
            <a:avLst/>
          </a:prstGeom>
          <a:noFill/>
        </p:spPr>
      </p:pic>
      <p:sp>
        <p:nvSpPr>
          <p:cNvPr id="4" name="Rectangle 3"/>
          <p:cNvSpPr/>
          <p:nvPr/>
        </p:nvSpPr>
        <p:spPr>
          <a:xfrm>
            <a:off x="289432" y="1752600"/>
            <a:ext cx="11168632"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spc="50" dirty="0"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‘ইসলাম ও নৈতিক</a:t>
            </a:r>
            <a:r>
              <a:rPr lang="en-US" sz="4400" b="1" spc="50" dirty="0"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400" b="1" spc="50" dirty="0" err="1"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শিক্ষা</a:t>
            </a:r>
            <a:r>
              <a:rPr lang="bn-BD" sz="4400" b="1" spc="50" dirty="0"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a:t>
            </a:r>
            <a:r>
              <a:rPr lang="en-US" sz="4400" b="1" spc="50" dirty="0"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4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বিষয়ের</a:t>
            </a:r>
            <a:r>
              <a:rPr lang="en-US" sz="44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4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মাল্টিমিডিয়া</a:t>
            </a:r>
            <a:r>
              <a:rPr lang="en-US" sz="44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4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ক্লাশে</a:t>
            </a:r>
            <a:r>
              <a:rPr lang="en-US" sz="44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4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সবাইকে</a:t>
            </a:r>
            <a:r>
              <a:rPr lang="en-US" sz="44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4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স্বাগতম</a:t>
            </a:r>
            <a:endParaRPr lang="en-US" sz="4400" b="1" spc="50" dirty="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5" name="Picture 2" descr="D:\class six chapter 2\mobile picture gif 30-10-15\natural-1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62775" y="3097236"/>
            <a:ext cx="6042277" cy="3185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tg\Pictures\Awaed Imaje\0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tretch/>
        </p:blipFill>
        <p:spPr bwMode="auto">
          <a:xfrm>
            <a:off x="785453" y="2475875"/>
            <a:ext cx="2632996" cy="395099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5" descr="redCurtain(satyr).gif"/>
          <p:cNvPicPr>
            <a:picLocks noChangeAspect="1"/>
          </p:cNvPicPr>
          <p:nvPr/>
        </p:nvPicPr>
        <p:blipFill>
          <a:blip r:embed="rId6"/>
          <a:stretch>
            <a:fillRect/>
          </a:stretch>
        </p:blipFill>
        <p:spPr>
          <a:xfrm>
            <a:off x="-278801" y="0"/>
            <a:ext cx="12470801" cy="701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3684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943419" y="304800"/>
            <a:ext cx="2743200" cy="609600"/>
          </a:xfrm>
          <a:prstGeom prst="roundRect">
            <a:avLst/>
          </a:prstGeom>
          <a:solidFill>
            <a:schemeClr val="accent6">
              <a:lumMod val="40000"/>
              <a:lumOff val="60000"/>
            </a:schemeClr>
          </a:solidFill>
          <a:ln w="76200">
            <a:solidFill>
              <a:schemeClr val="accent4">
                <a:lumMod val="60000"/>
                <a:lumOff val="40000"/>
              </a:schemeClr>
            </a:solid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IN" sz="4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5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8" name="Rectangle 17"/>
          <p:cNvSpPr/>
          <p:nvPr/>
        </p:nvSpPr>
        <p:spPr>
          <a:xfrm>
            <a:off x="456481" y="3164307"/>
            <a:ext cx="5678903" cy="2646878"/>
          </a:xfrm>
          <a:prstGeom prst="rect">
            <a:avLst/>
          </a:prstGeom>
          <a:solidFill>
            <a:schemeClr val="accent2">
              <a:lumMod val="20000"/>
              <a:lumOff val="80000"/>
            </a:schemeClr>
          </a:solidFill>
        </p:spPr>
        <p:txBody>
          <a:bodyPr wrap="square">
            <a:spAutoFit/>
          </a:bodyPr>
          <a:lstStyle/>
          <a:p>
            <a:pPr algn="ctr"/>
            <a:r>
              <a:rPr lang="bn-BD" sz="4000" b="1" dirty="0">
                <a:latin typeface="NikoshBAN" panose="02000000000000000000" pitchFamily="2" charset="0"/>
                <a:cs typeface="NikoshBAN" panose="02000000000000000000" pitchFamily="2" charset="0"/>
              </a:rPr>
              <a:t>মোঃ </a:t>
            </a:r>
            <a:r>
              <a:rPr lang="bn-BD" sz="4000" b="1" dirty="0" smtClean="0">
                <a:latin typeface="NikoshBAN" panose="02000000000000000000" pitchFamily="2" charset="0"/>
                <a:cs typeface="NikoshBAN" panose="02000000000000000000" pitchFamily="2" charset="0"/>
              </a:rPr>
              <a:t>রফিকুল </a:t>
            </a:r>
            <a:r>
              <a:rPr lang="bn-BD" sz="4000" b="1" dirty="0">
                <a:latin typeface="NikoshBAN" panose="02000000000000000000" pitchFamily="2" charset="0"/>
                <a:cs typeface="NikoshBAN" panose="02000000000000000000" pitchFamily="2" charset="0"/>
              </a:rPr>
              <a:t>ইসলাম</a:t>
            </a:r>
          </a:p>
          <a:p>
            <a:pPr algn="ctr"/>
            <a:r>
              <a:rPr lang="bn-BD" sz="2400" b="1" dirty="0" smtClean="0">
                <a:latin typeface="NikoshBAN" panose="02000000000000000000" pitchFamily="2" charset="0"/>
                <a:cs typeface="NikoshBAN" panose="02000000000000000000" pitchFamily="2" charset="0"/>
              </a:rPr>
              <a:t>সিনিয়র  শিক্ষক  </a:t>
            </a:r>
            <a:endParaRPr lang="bn-BD" sz="2400" b="1" dirty="0">
              <a:latin typeface="NikoshBAN" panose="02000000000000000000" pitchFamily="2" charset="0"/>
              <a:cs typeface="NikoshBAN" panose="02000000000000000000" pitchFamily="2" charset="0"/>
            </a:endParaRPr>
          </a:p>
          <a:p>
            <a:pPr algn="ctr"/>
            <a:r>
              <a:rPr lang="bn-BD" sz="2800" b="1" dirty="0" smtClean="0">
                <a:latin typeface="NikoshBAN" panose="02000000000000000000" pitchFamily="2" charset="0"/>
                <a:cs typeface="NikoshBAN" panose="02000000000000000000" pitchFamily="2" charset="0"/>
              </a:rPr>
              <a:t>জনার কেঁওচিয়া আদর্শ </a:t>
            </a:r>
            <a:r>
              <a:rPr lang="bn-BD" sz="2800" b="1" dirty="0">
                <a:latin typeface="NikoshBAN" panose="02000000000000000000" pitchFamily="2" charset="0"/>
                <a:cs typeface="NikoshBAN" panose="02000000000000000000" pitchFamily="2" charset="0"/>
              </a:rPr>
              <a:t>উচ্চ বিদ্যালয়</a:t>
            </a:r>
          </a:p>
          <a:p>
            <a:pPr algn="ctr"/>
            <a:r>
              <a:rPr lang="bn-BD" sz="2400" b="1" dirty="0" smtClean="0">
                <a:latin typeface="NikoshBAN" panose="02000000000000000000" pitchFamily="2" charset="0"/>
                <a:cs typeface="NikoshBAN" panose="02000000000000000000" pitchFamily="2" charset="0"/>
              </a:rPr>
              <a:t>সাতকানিয়া,চ</a:t>
            </a:r>
            <a:r>
              <a:rPr lang="en-US" sz="2400" b="1" dirty="0" err="1" smtClean="0">
                <a:latin typeface="NikoshBAN" panose="02000000000000000000" pitchFamily="2" charset="0"/>
                <a:cs typeface="NikoshBAN" panose="02000000000000000000" pitchFamily="2" charset="0"/>
              </a:rPr>
              <a:t>ট্টগ্রাম</a:t>
            </a:r>
            <a:r>
              <a:rPr lang="bn-BD" sz="2400" b="1" dirty="0" smtClean="0">
                <a:latin typeface="NikoshBAN" panose="02000000000000000000" pitchFamily="2" charset="0"/>
                <a:cs typeface="NikoshBAN" panose="02000000000000000000" pitchFamily="2" charset="0"/>
              </a:rPr>
              <a:t>।</a:t>
            </a:r>
          </a:p>
          <a:p>
            <a:pPr algn="ctr"/>
            <a:r>
              <a:rPr lang="bn-BD" sz="2000" b="1" dirty="0" smtClean="0">
                <a:latin typeface="NikoshBAN" panose="02000000000000000000" pitchFamily="2" charset="0"/>
                <a:cs typeface="NikoshBAN" panose="02000000000000000000" pitchFamily="2" charset="0"/>
              </a:rPr>
              <a:t>মোবাইল-০১৮১৭-৭১৫৬৭৭</a:t>
            </a:r>
            <a:r>
              <a:rPr lang="bn-BD" sz="2800"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০১৯৯১৯-৪৭৪০২</a:t>
            </a:r>
            <a:r>
              <a:rPr lang="bn-BD" sz="2800" b="1" dirty="0" smtClean="0">
                <a:latin typeface="NikoshBAN" panose="02000000000000000000" pitchFamily="2" charset="0"/>
                <a:cs typeface="NikoshBAN" panose="02000000000000000000" pitchFamily="2" charset="0"/>
              </a:rPr>
              <a:t>	</a:t>
            </a:r>
            <a:endParaRPr lang="en-US" sz="2800" b="1" dirty="0" smtClean="0">
              <a:latin typeface="NikoshBAN" panose="02000000000000000000" pitchFamily="2" charset="0"/>
              <a:cs typeface="NikoshBAN" panose="02000000000000000000" pitchFamily="2" charset="0"/>
            </a:endParaRPr>
          </a:p>
          <a:p>
            <a:pPr algn="ctr"/>
            <a:r>
              <a:rPr lang="en-US" sz="1600" b="1" dirty="0" smtClean="0">
                <a:latin typeface="NikoshBAN" panose="02000000000000000000" pitchFamily="2" charset="0"/>
                <a:cs typeface="NikoshBAN" panose="02000000000000000000" pitchFamily="2" charset="0"/>
              </a:rPr>
              <a:t>Email-</a:t>
            </a:r>
            <a:r>
              <a:rPr lang="bn-BD"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rafiquljkahs</a:t>
            </a:r>
            <a:r>
              <a:rPr lang="bn-BD" sz="1600" b="1" dirty="0" smtClean="0">
                <a:latin typeface="NikoshBAN" panose="02000000000000000000" pitchFamily="2" charset="0"/>
                <a:cs typeface="NikoshBAN" panose="02000000000000000000" pitchFamily="2" charset="0"/>
              </a:rPr>
              <a:t>@gmail.com</a:t>
            </a:r>
            <a:endParaRPr lang="bn-BD" sz="1600" b="1" dirty="0">
              <a:latin typeface="NikoshBAN" panose="02000000000000000000" pitchFamily="2" charset="0"/>
              <a:cs typeface="NikoshBAN" panose="02000000000000000000" pitchFamily="2" charset="0"/>
            </a:endParaRPr>
          </a:p>
        </p:txBody>
      </p:sp>
      <p:sp>
        <p:nvSpPr>
          <p:cNvPr id="19" name="Rectangle 18"/>
          <p:cNvSpPr/>
          <p:nvPr/>
        </p:nvSpPr>
        <p:spPr>
          <a:xfrm>
            <a:off x="304801" y="1095591"/>
            <a:ext cx="5830583" cy="54984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itchFamily="2" charset="0"/>
              <a:cs typeface="NikoshBAN" pitchFamily="2" charset="0"/>
            </a:endParaRPr>
          </a:p>
        </p:txBody>
      </p:sp>
      <p:cxnSp>
        <p:nvCxnSpPr>
          <p:cNvPr id="20" name="Straight Connector 19"/>
          <p:cNvCxnSpPr/>
          <p:nvPr/>
        </p:nvCxnSpPr>
        <p:spPr>
          <a:xfrm>
            <a:off x="6315019" y="1285373"/>
            <a:ext cx="0" cy="5233698"/>
          </a:xfrm>
          <a:prstGeom prst="line">
            <a:avLst/>
          </a:prstGeom>
          <a:ln w="38100">
            <a:solidFill>
              <a:srgbClr val="008000"/>
            </a:solidFill>
          </a:ln>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6705603" y="1110921"/>
            <a:ext cx="5079999" cy="54984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itchFamily="2" charset="0"/>
              <a:cs typeface="NikoshBAN" pitchFamily="2" charset="0"/>
            </a:endParaRPr>
          </a:p>
        </p:txBody>
      </p:sp>
      <p:cxnSp>
        <p:nvCxnSpPr>
          <p:cNvPr id="22" name="Straight Connector 21"/>
          <p:cNvCxnSpPr/>
          <p:nvPr/>
        </p:nvCxnSpPr>
        <p:spPr>
          <a:xfrm>
            <a:off x="6459399" y="1285373"/>
            <a:ext cx="0" cy="5233698"/>
          </a:xfrm>
          <a:prstGeom prst="line">
            <a:avLst/>
          </a:prstGeom>
          <a:ln w="38100">
            <a:solidFill>
              <a:srgbClr val="008000"/>
            </a:solidFill>
          </a:ln>
        </p:spPr>
        <p:style>
          <a:lnRef idx="1">
            <a:schemeClr val="accent2"/>
          </a:lnRef>
          <a:fillRef idx="0">
            <a:schemeClr val="accent2"/>
          </a:fillRef>
          <a:effectRef idx="0">
            <a:schemeClr val="accent2"/>
          </a:effectRef>
          <a:fontRef idx="minor">
            <a:schemeClr val="tx1"/>
          </a:fontRef>
        </p:style>
      </p:cxnSp>
      <p:pic>
        <p:nvPicPr>
          <p:cNvPr id="23" name="Picture 4" descr="H:\Photos\Captured\Photo05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01" r="3433" b="9220"/>
          <a:stretch/>
        </p:blipFill>
        <p:spPr bwMode="auto">
          <a:xfrm>
            <a:off x="6963323" y="1371600"/>
            <a:ext cx="4692952" cy="483180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7924801" y="5191780"/>
            <a:ext cx="2724443" cy="523220"/>
          </a:xfrm>
          <a:prstGeom prst="rect">
            <a:avLst/>
          </a:prstGeom>
          <a:noFill/>
          <a:ln>
            <a:solidFill>
              <a:srgbClr val="FFC000"/>
            </a:solidFill>
          </a:ln>
          <a:effectLst>
            <a:glow rad="63500">
              <a:schemeClr val="accent2">
                <a:satMod val="175000"/>
                <a:alpha val="40000"/>
              </a:schemeClr>
            </a:glow>
          </a:effectLst>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2800" b="1" dirty="0" smtClean="0">
                <a:ln/>
                <a:solidFill>
                  <a:srgbClr val="FFFF00"/>
                </a:solidFill>
                <a:latin typeface="NikoshBAN" pitchFamily="2" charset="0"/>
                <a:cs typeface="NikoshBAN" pitchFamily="2" charset="0"/>
              </a:rPr>
              <a:t>সময়ঃ- ৫০ মিঃ</a:t>
            </a:r>
            <a:r>
              <a:rPr lang="bn-IN" sz="2800" b="1" dirty="0" smtClean="0">
                <a:ln/>
                <a:solidFill>
                  <a:srgbClr val="FFFF00"/>
                </a:solidFill>
                <a:latin typeface="NikoshBAN" pitchFamily="2" charset="0"/>
                <a:cs typeface="NikoshBAN" pitchFamily="2" charset="0"/>
              </a:rPr>
              <a:t> </a:t>
            </a:r>
          </a:p>
        </p:txBody>
      </p:sp>
      <p:pic>
        <p:nvPicPr>
          <p:cNvPr id="11" name="Picture 10" descr="C:\Users\Computer City\Pictures\uploading\Picture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746" b="10707"/>
          <a:stretch/>
        </p:blipFill>
        <p:spPr bwMode="auto">
          <a:xfrm>
            <a:off x="2055004" y="1227504"/>
            <a:ext cx="2052762" cy="1826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5820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356350"/>
            <a:ext cx="2844800" cy="365125"/>
          </a:xfrm>
          <a:prstGeom prst="rect">
            <a:avLst/>
          </a:prstGeom>
        </p:spPr>
        <p:txBody>
          <a:bodyPr/>
          <a:lstStyle/>
          <a:p>
            <a:fld id="{9475E4D5-CA15-48A5-8463-303984C79516}" type="datetime8">
              <a:rPr lang="en-US" smtClean="0">
                <a:solidFill>
                  <a:schemeClr val="tx1"/>
                </a:solidFill>
              </a:rPr>
              <a:pPr/>
              <a:t>3/25/2020 6:27 AM</a:t>
            </a:fld>
            <a:endParaRPr lang="en-US">
              <a:solidFill>
                <a:schemeClr val="tx1"/>
              </a:solidFill>
            </a:endParaRPr>
          </a:p>
        </p:txBody>
      </p:sp>
      <p:sp>
        <p:nvSpPr>
          <p:cNvPr id="3" name="Slide Number Placeholder 2"/>
          <p:cNvSpPr>
            <a:spLocks noGrp="1"/>
          </p:cNvSpPr>
          <p:nvPr>
            <p:ph type="sldNum" sz="quarter" idx="4294967295"/>
          </p:nvPr>
        </p:nvSpPr>
        <p:spPr>
          <a:xfrm>
            <a:off x="9347200" y="6356350"/>
            <a:ext cx="2844800" cy="365125"/>
          </a:xfrm>
          <a:prstGeom prst="rect">
            <a:avLst/>
          </a:prstGeom>
        </p:spPr>
        <p:txBody>
          <a:bodyPr/>
          <a:lstStyle/>
          <a:p>
            <a:fld id="{B6F15528-21DE-4FAA-801E-634DDDAF4B2B}" type="slidenum">
              <a:rPr lang="en-US" smtClean="0">
                <a:solidFill>
                  <a:schemeClr val="tx1"/>
                </a:solidFill>
              </a:rPr>
              <a:pPr/>
              <a:t>4</a:t>
            </a:fld>
            <a:endParaRPr lang="en-US">
              <a:solidFill>
                <a:schemeClr val="tx1"/>
              </a:solidFill>
            </a:endParaRPr>
          </a:p>
        </p:txBody>
      </p:sp>
      <p:pic>
        <p:nvPicPr>
          <p:cNvPr id="5" name="Content Placeholder 7" descr="somajseba-1.jpg"/>
          <p:cNvPicPr>
            <a:picLocks noChangeAspect="1"/>
          </p:cNvPicPr>
          <p:nvPr/>
        </p:nvPicPr>
        <p:blipFill>
          <a:blip r:embed="rId3"/>
          <a:stretch>
            <a:fillRect/>
          </a:stretch>
        </p:blipFill>
        <p:spPr>
          <a:xfrm>
            <a:off x="6299200" y="838198"/>
            <a:ext cx="5181600" cy="4465638"/>
          </a:xfrm>
          <a:prstGeom prst="rect">
            <a:avLst/>
          </a:prstGeom>
        </p:spPr>
      </p:pic>
      <p:sp>
        <p:nvSpPr>
          <p:cNvPr id="6" name="Rectangle 5"/>
          <p:cNvSpPr/>
          <p:nvPr/>
        </p:nvSpPr>
        <p:spPr>
          <a:xfrm>
            <a:off x="508000" y="152401"/>
            <a:ext cx="11480800" cy="769441"/>
          </a:xfrm>
          <a:prstGeom prst="rect">
            <a:avLst/>
          </a:prstGeom>
        </p:spPr>
        <p:txBody>
          <a:bodyPr wrap="square">
            <a:spAutoFit/>
          </a:bodyPr>
          <a:lstStyle/>
          <a:p>
            <a:r>
              <a:rPr lang="bn-BD" sz="4400" dirty="0">
                <a:ln>
                  <a:solidFill>
                    <a:srgbClr val="C00000"/>
                  </a:solidFill>
                </a:ln>
                <a:effectLst>
                  <a:glow rad="101600">
                    <a:srgbClr val="00B0F0">
                      <a:alpha val="60000"/>
                    </a:srgbClr>
                  </a:glow>
                </a:effectLst>
                <a:latin typeface="NikoshLightBAN" pitchFamily="2" charset="0"/>
                <a:cs typeface="NikoshLightBAN" pitchFamily="2" charset="0"/>
              </a:rPr>
              <a:t>নিচের ছবি </a:t>
            </a:r>
            <a:r>
              <a:rPr lang="en-US" sz="4400" dirty="0" err="1">
                <a:ln>
                  <a:solidFill>
                    <a:srgbClr val="C00000"/>
                  </a:solidFill>
                </a:ln>
                <a:effectLst>
                  <a:glow rad="101600">
                    <a:srgbClr val="00B0F0">
                      <a:alpha val="60000"/>
                    </a:srgbClr>
                  </a:glow>
                </a:effectLst>
                <a:latin typeface="NikoshLightBAN" pitchFamily="2" charset="0"/>
                <a:cs typeface="NikoshLightBAN" pitchFamily="2" charset="0"/>
              </a:rPr>
              <a:t>দে</a:t>
            </a:r>
            <a:r>
              <a:rPr lang="bn-BD" sz="4400" dirty="0">
                <a:ln>
                  <a:solidFill>
                    <a:srgbClr val="C00000"/>
                  </a:solidFill>
                </a:ln>
                <a:effectLst>
                  <a:glow rad="101600">
                    <a:srgbClr val="00B0F0">
                      <a:alpha val="60000"/>
                    </a:srgbClr>
                  </a:glow>
                </a:effectLst>
                <a:latin typeface="NikoshLightBAN" pitchFamily="2" charset="0"/>
                <a:cs typeface="NikoshLightBAN" pitchFamily="2" charset="0"/>
              </a:rPr>
              <a:t>খে বল এগুলো কি ধরনের কাজ?</a:t>
            </a:r>
            <a:endParaRPr lang="en-US" sz="4400" dirty="0">
              <a:ln>
                <a:solidFill>
                  <a:srgbClr val="C00000"/>
                </a:solidFill>
              </a:ln>
              <a:effectLst>
                <a:glow rad="101600">
                  <a:srgbClr val="00B0F0">
                    <a:alpha val="60000"/>
                  </a:srgbClr>
                </a:glow>
              </a:effectLst>
              <a:latin typeface="NikoshLightBAN" pitchFamily="2" charset="0"/>
              <a:cs typeface="NikoshLightBAN" pitchFamily="2" charset="0"/>
            </a:endParaRPr>
          </a:p>
        </p:txBody>
      </p:sp>
      <p:pic>
        <p:nvPicPr>
          <p:cNvPr id="7" name="Content Placeholder 9" descr="somajseba-4.jpg"/>
          <p:cNvPicPr>
            <a:picLocks noChangeAspect="1"/>
          </p:cNvPicPr>
          <p:nvPr/>
        </p:nvPicPr>
        <p:blipFill rotWithShape="1">
          <a:blip r:embed="rId4"/>
          <a:srcRect t="3638" b="8489"/>
          <a:stretch/>
        </p:blipFill>
        <p:spPr>
          <a:xfrm>
            <a:off x="711201" y="838199"/>
            <a:ext cx="5389033" cy="4486275"/>
          </a:xfrm>
          <a:prstGeom prst="rect">
            <a:avLst/>
          </a:prstGeom>
        </p:spPr>
      </p:pic>
      <p:sp>
        <p:nvSpPr>
          <p:cNvPr id="8" name="Rounded Rectangular Callout 7"/>
          <p:cNvSpPr/>
          <p:nvPr/>
        </p:nvSpPr>
        <p:spPr>
          <a:xfrm>
            <a:off x="6705600" y="5486400"/>
            <a:ext cx="5080000" cy="609600"/>
          </a:xfrm>
          <a:prstGeom prst="wedgeRoundRectCallout">
            <a:avLst>
              <a:gd name="adj1" fmla="val 14741"/>
              <a:gd name="adj2" fmla="val 48791"/>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err="1">
                <a:solidFill>
                  <a:schemeClr val="tx1"/>
                </a:solidFill>
                <a:effectLst>
                  <a:glow rad="228600">
                    <a:schemeClr val="accent2">
                      <a:satMod val="175000"/>
                      <a:alpha val="40000"/>
                    </a:schemeClr>
                  </a:glow>
                </a:effectLst>
                <a:latin typeface="NikoshBAN" pitchFamily="2" charset="0"/>
                <a:cs typeface="NikoshBAN" pitchFamily="2" charset="0"/>
              </a:rPr>
              <a:t>আর্সেনিক</a:t>
            </a:r>
            <a:r>
              <a:rPr lang="bn-BD" sz="2800" b="1" dirty="0">
                <a:solidFill>
                  <a:schemeClr val="tx1"/>
                </a:solidFill>
                <a:effectLst>
                  <a:glow rad="228600">
                    <a:schemeClr val="accent2">
                      <a:satMod val="175000"/>
                      <a:alpha val="40000"/>
                    </a:schemeClr>
                  </a:glow>
                </a:effectLst>
                <a:latin typeface="NikoshBAN" pitchFamily="2" charset="0"/>
                <a:cs typeface="NikoshBAN" pitchFamily="2" charset="0"/>
              </a:rPr>
              <a:t> চিহ্নিত করণ </a:t>
            </a:r>
            <a:endParaRPr lang="en-US" sz="2800" b="1" dirty="0">
              <a:solidFill>
                <a:schemeClr val="tx1"/>
              </a:solidFill>
              <a:effectLst>
                <a:glow rad="228600">
                  <a:schemeClr val="accent2">
                    <a:satMod val="175000"/>
                    <a:alpha val="40000"/>
                  </a:schemeClr>
                </a:glow>
              </a:effectLst>
              <a:latin typeface="NikoshBAN" pitchFamily="2" charset="0"/>
              <a:cs typeface="NikoshBAN" pitchFamily="2" charset="0"/>
            </a:endParaRPr>
          </a:p>
        </p:txBody>
      </p:sp>
      <p:sp>
        <p:nvSpPr>
          <p:cNvPr id="9" name="Rounded Rectangular Callout 8"/>
          <p:cNvSpPr/>
          <p:nvPr/>
        </p:nvSpPr>
        <p:spPr>
          <a:xfrm>
            <a:off x="1219200" y="5526739"/>
            <a:ext cx="5080000" cy="609600"/>
          </a:xfrm>
          <a:prstGeom prst="wedgeRoundRectCallout">
            <a:avLst>
              <a:gd name="adj1" fmla="val 14741"/>
              <a:gd name="adj2" fmla="val 48791"/>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effectLst>
                  <a:glow rad="228600">
                    <a:schemeClr val="accent2">
                      <a:satMod val="175000"/>
                      <a:alpha val="40000"/>
                    </a:schemeClr>
                  </a:glow>
                </a:effectLst>
                <a:latin typeface="NikoshBAN" pitchFamily="2" charset="0"/>
                <a:cs typeface="NikoshBAN" pitchFamily="2" charset="0"/>
              </a:rPr>
              <a:t>শীতার্তদের বস্ত্র দান </a:t>
            </a:r>
            <a:endParaRPr lang="en-US" sz="2800" b="1" dirty="0">
              <a:solidFill>
                <a:schemeClr val="tx1"/>
              </a:solidFill>
              <a:effectLst>
                <a:glow rad="228600">
                  <a:schemeClr val="accent2">
                    <a:satMod val="175000"/>
                    <a:alpha val="40000"/>
                  </a:schemeClr>
                </a:glow>
              </a:effectLst>
              <a:latin typeface="NikoshBAN" pitchFamily="2" charset="0"/>
              <a:cs typeface="NikoshBAN" pitchFamily="2" charset="0"/>
            </a:endParaRPr>
          </a:p>
        </p:txBody>
      </p:sp>
      <p:sp>
        <p:nvSpPr>
          <p:cNvPr id="11" name="Rounded Rectangular Callout 10"/>
          <p:cNvSpPr/>
          <p:nvPr/>
        </p:nvSpPr>
        <p:spPr>
          <a:xfrm>
            <a:off x="3940387" y="5643278"/>
            <a:ext cx="4336203" cy="609600"/>
          </a:xfrm>
          <a:prstGeom prst="wedgeRoundRectCallout">
            <a:avLst>
              <a:gd name="adj1" fmla="val 14741"/>
              <a:gd name="adj2" fmla="val 48791"/>
              <a:gd name="adj3" fmla="val 16667"/>
            </a:avLst>
          </a:prstGeom>
          <a:solidFill>
            <a:schemeClr val="accent6">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effectLst>
                  <a:glow rad="228600">
                    <a:schemeClr val="accent2">
                      <a:satMod val="175000"/>
                      <a:alpha val="40000"/>
                    </a:schemeClr>
                  </a:glow>
                </a:effectLst>
                <a:latin typeface="NikoshBAN" pitchFamily="2" charset="0"/>
                <a:cs typeface="NikoshBAN" pitchFamily="2" charset="0"/>
              </a:rPr>
              <a:t>উক্ত</a:t>
            </a:r>
            <a:r>
              <a:rPr lang="en-US" sz="2800" b="1" dirty="0" smtClean="0">
                <a:solidFill>
                  <a:schemeClr val="tx1"/>
                </a:solidFill>
                <a:effectLst>
                  <a:glow rad="228600">
                    <a:schemeClr val="accent2">
                      <a:satMod val="175000"/>
                      <a:alpha val="40000"/>
                    </a:schemeClr>
                  </a:glow>
                </a:effectLst>
                <a:latin typeface="NikoshBAN" pitchFamily="2" charset="0"/>
                <a:cs typeface="NikoshBAN" pitchFamily="2" charset="0"/>
              </a:rPr>
              <a:t> </a:t>
            </a:r>
            <a:r>
              <a:rPr lang="en-US" sz="2800" b="1" dirty="0" err="1" smtClean="0">
                <a:solidFill>
                  <a:schemeClr val="tx1"/>
                </a:solidFill>
                <a:effectLst>
                  <a:glow rad="228600">
                    <a:schemeClr val="accent2">
                      <a:satMod val="175000"/>
                      <a:alpha val="40000"/>
                    </a:schemeClr>
                  </a:glow>
                </a:effectLst>
                <a:latin typeface="NikoshBAN" pitchFamily="2" charset="0"/>
                <a:cs typeface="NikoshBAN" pitchFamily="2" charset="0"/>
              </a:rPr>
              <a:t>কাজ</a:t>
            </a:r>
            <a:r>
              <a:rPr lang="en-US" sz="2800" b="1" dirty="0" smtClean="0">
                <a:solidFill>
                  <a:schemeClr val="tx1"/>
                </a:solidFill>
                <a:effectLst>
                  <a:glow rad="228600">
                    <a:schemeClr val="accent2">
                      <a:satMod val="175000"/>
                      <a:alpha val="40000"/>
                    </a:schemeClr>
                  </a:glow>
                </a:effectLst>
                <a:latin typeface="NikoshBAN" pitchFamily="2" charset="0"/>
                <a:cs typeface="NikoshBAN" pitchFamily="2" charset="0"/>
              </a:rPr>
              <a:t> </a:t>
            </a:r>
            <a:r>
              <a:rPr lang="en-US" sz="2800" b="1" dirty="0" err="1" smtClean="0">
                <a:solidFill>
                  <a:schemeClr val="tx1"/>
                </a:solidFill>
                <a:effectLst>
                  <a:glow rad="228600">
                    <a:schemeClr val="accent2">
                      <a:satMod val="175000"/>
                      <a:alpha val="40000"/>
                    </a:schemeClr>
                  </a:glow>
                </a:effectLst>
                <a:latin typeface="NikoshBAN" pitchFamily="2" charset="0"/>
                <a:cs typeface="NikoshBAN" pitchFamily="2" charset="0"/>
              </a:rPr>
              <a:t>কোন</a:t>
            </a:r>
            <a:r>
              <a:rPr lang="en-US" sz="2800" b="1" dirty="0" smtClean="0">
                <a:solidFill>
                  <a:schemeClr val="tx1"/>
                </a:solidFill>
                <a:effectLst>
                  <a:glow rad="228600">
                    <a:schemeClr val="accent2">
                      <a:satMod val="175000"/>
                      <a:alpha val="40000"/>
                    </a:schemeClr>
                  </a:glow>
                </a:effectLst>
                <a:latin typeface="NikoshBAN" pitchFamily="2" charset="0"/>
                <a:cs typeface="NikoshBAN" pitchFamily="2" charset="0"/>
              </a:rPr>
              <a:t>  </a:t>
            </a:r>
            <a:r>
              <a:rPr lang="en-US" sz="2800" b="1" dirty="0" err="1" smtClean="0">
                <a:solidFill>
                  <a:schemeClr val="tx1"/>
                </a:solidFill>
                <a:effectLst>
                  <a:glow rad="228600">
                    <a:schemeClr val="accent2">
                      <a:satMod val="175000"/>
                      <a:alpha val="40000"/>
                    </a:schemeClr>
                  </a:glow>
                </a:effectLst>
                <a:latin typeface="NikoshBAN" pitchFamily="2" charset="0"/>
                <a:cs typeface="NikoshBAN" pitchFamily="2" charset="0"/>
              </a:rPr>
              <a:t>ধরণের</a:t>
            </a:r>
            <a:r>
              <a:rPr lang="en-US" sz="2800" b="1" dirty="0" smtClean="0">
                <a:solidFill>
                  <a:schemeClr val="tx1"/>
                </a:solidFill>
                <a:effectLst>
                  <a:glow rad="228600">
                    <a:schemeClr val="accent2">
                      <a:satMod val="175000"/>
                      <a:alpha val="40000"/>
                    </a:schemeClr>
                  </a:glow>
                </a:effectLst>
                <a:latin typeface="NikoshBAN" pitchFamily="2" charset="0"/>
                <a:cs typeface="NikoshBAN" pitchFamily="2" charset="0"/>
              </a:rPr>
              <a:t> </a:t>
            </a:r>
            <a:r>
              <a:rPr lang="bn-BD" sz="2800" b="1" dirty="0" smtClean="0">
                <a:solidFill>
                  <a:schemeClr val="tx1"/>
                </a:solidFill>
                <a:effectLst>
                  <a:glow rad="228600">
                    <a:schemeClr val="accent2">
                      <a:satMod val="175000"/>
                      <a:alpha val="40000"/>
                    </a:schemeClr>
                  </a:glow>
                </a:effectLst>
                <a:latin typeface="NikoshBAN" pitchFamily="2" charset="0"/>
                <a:cs typeface="NikoshBAN" pitchFamily="2" charset="0"/>
              </a:rPr>
              <a:t> </a:t>
            </a:r>
            <a:endParaRPr lang="en-US" sz="2800" b="1" dirty="0">
              <a:solidFill>
                <a:schemeClr val="tx1"/>
              </a:solidFill>
              <a:effectLst>
                <a:glow rad="228600">
                  <a:schemeClr val="accent2">
                    <a:satMod val="175000"/>
                    <a:alpha val="40000"/>
                  </a:schemeClr>
                </a:glow>
              </a:effectLst>
              <a:latin typeface="NikoshBAN" pitchFamily="2" charset="0"/>
              <a:cs typeface="NikoshBAN" pitchFamily="2" charset="0"/>
            </a:endParaRPr>
          </a:p>
        </p:txBody>
      </p:sp>
      <p:sp>
        <p:nvSpPr>
          <p:cNvPr id="12" name="Rounded Rectangular Callout 11"/>
          <p:cNvSpPr/>
          <p:nvPr/>
        </p:nvSpPr>
        <p:spPr>
          <a:xfrm>
            <a:off x="5563129" y="5602036"/>
            <a:ext cx="2925022" cy="609600"/>
          </a:xfrm>
          <a:prstGeom prst="wedgeRoundRectCallout">
            <a:avLst>
              <a:gd name="adj1" fmla="val 14741"/>
              <a:gd name="adj2" fmla="val 48791"/>
              <a:gd name="adj3" fmla="val 16667"/>
            </a:avLst>
          </a:prstGeom>
          <a:solidFill>
            <a:schemeClr val="accent5">
              <a:lumMod val="40000"/>
              <a:lumOff val="6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effectLst>
                  <a:glow rad="228600">
                    <a:schemeClr val="accent2">
                      <a:satMod val="175000"/>
                      <a:alpha val="40000"/>
                    </a:schemeClr>
                  </a:glow>
                </a:effectLst>
                <a:latin typeface="NikoshBAN" pitchFamily="2" charset="0"/>
                <a:cs typeface="NikoshBAN" pitchFamily="2" charset="0"/>
              </a:rPr>
              <a:t>মানব সেবামুলক</a:t>
            </a:r>
            <a:r>
              <a:rPr lang="en-US" sz="2800" b="1" dirty="0" smtClean="0">
                <a:solidFill>
                  <a:schemeClr val="tx1"/>
                </a:solidFill>
                <a:effectLst>
                  <a:glow rad="228600">
                    <a:schemeClr val="accent2">
                      <a:satMod val="175000"/>
                      <a:alpha val="40000"/>
                    </a:schemeClr>
                  </a:glow>
                </a:effectLst>
                <a:latin typeface="NikoshBAN" pitchFamily="2" charset="0"/>
                <a:cs typeface="NikoshBAN" pitchFamily="2" charset="0"/>
              </a:rPr>
              <a:t> </a:t>
            </a:r>
            <a:r>
              <a:rPr lang="bn-BD" sz="2800" b="1" dirty="0" smtClean="0">
                <a:solidFill>
                  <a:schemeClr val="tx1"/>
                </a:solidFill>
                <a:effectLst>
                  <a:glow rad="228600">
                    <a:schemeClr val="accent2">
                      <a:satMod val="175000"/>
                      <a:alpha val="40000"/>
                    </a:schemeClr>
                  </a:glow>
                </a:effectLst>
                <a:latin typeface="NikoshBAN" pitchFamily="2" charset="0"/>
                <a:cs typeface="NikoshBAN" pitchFamily="2" charset="0"/>
              </a:rPr>
              <a:t> </a:t>
            </a:r>
            <a:endParaRPr lang="en-US" sz="2800" b="1" dirty="0">
              <a:solidFill>
                <a:schemeClr val="tx1"/>
              </a:solidFill>
              <a:effectLst>
                <a:glow rad="228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399793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356350"/>
            <a:ext cx="2844800" cy="365125"/>
          </a:xfrm>
          <a:prstGeom prst="rect">
            <a:avLst/>
          </a:prstGeom>
          <a:noFill/>
        </p:spPr>
        <p:txBody>
          <a:bodyPr/>
          <a:lstStyle/>
          <a:p>
            <a:fld id="{9475E4D5-CA15-48A5-8463-303984C79516}" type="datetime8">
              <a:rPr lang="en-US" smtClean="0"/>
              <a:pPr/>
              <a:t>3/25/2020 6:27 AM</a:t>
            </a:fld>
            <a:endParaRPr lang="en-US"/>
          </a:p>
        </p:txBody>
      </p:sp>
      <p:sp>
        <p:nvSpPr>
          <p:cNvPr id="3" name="Slide Number Placeholder 2"/>
          <p:cNvSpPr>
            <a:spLocks noGrp="1"/>
          </p:cNvSpPr>
          <p:nvPr>
            <p:ph type="sldNum" sz="quarter" idx="4294967295"/>
          </p:nvPr>
        </p:nvSpPr>
        <p:spPr>
          <a:xfrm>
            <a:off x="9347200" y="6356350"/>
            <a:ext cx="2844800" cy="365125"/>
          </a:xfrm>
          <a:prstGeom prst="rect">
            <a:avLst/>
          </a:prstGeom>
          <a:noFill/>
        </p:spPr>
        <p:txBody>
          <a:bodyPr/>
          <a:lstStyle/>
          <a:p>
            <a:fld id="{B6F15528-21DE-4FAA-801E-634DDDAF4B2B}" type="slidenum">
              <a:rPr lang="en-US" smtClean="0"/>
              <a:pPr/>
              <a:t>5</a:t>
            </a:fld>
            <a:endParaRPr lang="en-US"/>
          </a:p>
        </p:txBody>
      </p:sp>
      <p:sp>
        <p:nvSpPr>
          <p:cNvPr id="5" name="Rectangle 4"/>
          <p:cNvSpPr/>
          <p:nvPr/>
        </p:nvSpPr>
        <p:spPr>
          <a:xfrm>
            <a:off x="2743200" y="692765"/>
            <a:ext cx="7213600" cy="990600"/>
          </a:xfrm>
          <a:prstGeom prst="rect">
            <a:avLst/>
          </a:prstGeom>
          <a:noFill/>
          <a:ln>
            <a:noFill/>
          </a:ln>
          <a:effectLst>
            <a:innerShdw blurRad="114300">
              <a:prstClr val="black"/>
            </a:inn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BD" sz="4400" b="1" dirty="0">
                <a:solidFill>
                  <a:schemeClr val="tx1"/>
                </a:solidFill>
                <a:effectLst>
                  <a:glow rad="101600">
                    <a:schemeClr val="accent3">
                      <a:satMod val="175000"/>
                      <a:alpha val="40000"/>
                    </a:schemeClr>
                  </a:glow>
                </a:effectLst>
                <a:latin typeface="NikoshBAN" pitchFamily="2" charset="0"/>
                <a:cs typeface="NikoshBAN" pitchFamily="2" charset="0"/>
              </a:rPr>
              <a:t>আজকের পাঠের বিষয়  </a:t>
            </a:r>
            <a:endParaRPr lang="en-US" sz="4400" b="1" dirty="0">
              <a:solidFill>
                <a:schemeClr val="tx1"/>
              </a:solidFill>
              <a:effectLst>
                <a:glow rad="101600">
                  <a:schemeClr val="accent3">
                    <a:satMod val="175000"/>
                    <a:alpha val="40000"/>
                  </a:schemeClr>
                </a:glow>
              </a:effectLst>
              <a:latin typeface="NikoshBAN" pitchFamily="2" charset="0"/>
              <a:cs typeface="NikoshBAN" pitchFamily="2" charset="0"/>
            </a:endParaRPr>
          </a:p>
        </p:txBody>
      </p:sp>
      <p:sp>
        <p:nvSpPr>
          <p:cNvPr id="6" name="TextBox 5"/>
          <p:cNvSpPr txBox="1"/>
          <p:nvPr/>
        </p:nvSpPr>
        <p:spPr>
          <a:xfrm>
            <a:off x="2743200" y="2445365"/>
            <a:ext cx="5283200" cy="3046988"/>
          </a:xfrm>
          <a:prstGeom prst="rect">
            <a:avLst/>
          </a:prstGeom>
          <a:noFill/>
        </p:spPr>
        <p:txBody>
          <a:bodyPr wrap="square" rtlCol="0">
            <a:spAutoFit/>
          </a:bodyPr>
          <a:lstStyle/>
          <a:p>
            <a:pPr algn="ctr"/>
            <a:r>
              <a:rPr lang="bn-BD" sz="7200" b="1" dirty="0" smtClean="0">
                <a:latin typeface="NikoshBAN" pitchFamily="2" charset="0"/>
                <a:cs typeface="NikoshBAN" pitchFamily="2" charset="0"/>
              </a:rPr>
              <a:t>মানবসেবা</a:t>
            </a:r>
            <a:endParaRPr lang="en-US" sz="7200" b="1" dirty="0" smtClean="0">
              <a:latin typeface="NikoshBAN" pitchFamily="2" charset="0"/>
              <a:cs typeface="NikoshBAN" pitchFamily="2" charset="0"/>
            </a:endParaRPr>
          </a:p>
          <a:p>
            <a:pPr algn="ctr"/>
            <a:r>
              <a:rPr lang="bn-BD" sz="3200" b="1" dirty="0" smtClean="0">
                <a:latin typeface="NikoshBAN" pitchFamily="2" charset="0"/>
                <a:cs typeface="NikoshBAN" pitchFamily="2" charset="0"/>
              </a:rPr>
              <a:t>অধ্যায় – ০৪</a:t>
            </a:r>
          </a:p>
          <a:p>
            <a:pPr algn="ctr"/>
            <a:r>
              <a:rPr lang="bn-BD" sz="3200" b="1" dirty="0" smtClean="0">
                <a:latin typeface="NikoshBAN" pitchFamily="2" charset="0"/>
                <a:cs typeface="NikoshBAN" pitchFamily="2" charset="0"/>
              </a:rPr>
              <a:t>পাঠ   -   ০৫</a:t>
            </a:r>
            <a:endParaRPr lang="en-US" sz="3200" b="1" dirty="0" smtClean="0">
              <a:latin typeface="NikoshBAN" pitchFamily="2" charset="0"/>
              <a:cs typeface="NikoshBAN" pitchFamily="2" charset="0"/>
            </a:endParaRPr>
          </a:p>
          <a:p>
            <a:pPr algn="ctr"/>
            <a:r>
              <a:rPr lang="bn-BD" sz="3200" b="1" dirty="0" smtClean="0">
                <a:latin typeface="NikoshBAN" pitchFamily="2" charset="0"/>
                <a:cs typeface="NikoshBAN" pitchFamily="2" charset="0"/>
              </a:rPr>
              <a:t>পৃষ্ঠ – ১২২ - ১২৩  </a:t>
            </a:r>
            <a:endParaRPr lang="en-US" sz="3200" b="1" dirty="0" smtClean="0">
              <a:latin typeface="NikoshBAN" pitchFamily="2" charset="0"/>
              <a:cs typeface="NikoshBAN" pitchFamily="2" charset="0"/>
            </a:endParaRPr>
          </a:p>
          <a:p>
            <a:pPr algn="ct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2077179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356350"/>
            <a:ext cx="2844800" cy="365125"/>
          </a:xfrm>
          <a:prstGeom prst="rect">
            <a:avLst/>
          </a:prstGeom>
        </p:spPr>
        <p:txBody>
          <a:bodyPr/>
          <a:lstStyle/>
          <a:p>
            <a:fld id="{9475E4D5-CA15-48A5-8463-303984C79516}" type="datetime8">
              <a:rPr lang="en-US" smtClean="0"/>
              <a:pPr/>
              <a:t>3/25/2020 6:27 AM</a:t>
            </a:fld>
            <a:endParaRPr lang="en-US"/>
          </a:p>
        </p:txBody>
      </p:sp>
      <p:sp>
        <p:nvSpPr>
          <p:cNvPr id="3" name="Slide Number Placeholder 2"/>
          <p:cNvSpPr>
            <a:spLocks noGrp="1"/>
          </p:cNvSpPr>
          <p:nvPr>
            <p:ph type="sldNum" sz="quarter" idx="4294967295"/>
          </p:nvPr>
        </p:nvSpPr>
        <p:spPr>
          <a:xfrm>
            <a:off x="9347200" y="6356350"/>
            <a:ext cx="2844800" cy="365125"/>
          </a:xfrm>
          <a:prstGeom prst="rect">
            <a:avLst/>
          </a:prstGeom>
        </p:spPr>
        <p:txBody>
          <a:bodyPr/>
          <a:lstStyle/>
          <a:p>
            <a:fld id="{B6F15528-21DE-4FAA-801E-634DDDAF4B2B}" type="slidenum">
              <a:rPr lang="en-US" smtClean="0"/>
              <a:pPr/>
              <a:t>6</a:t>
            </a:fld>
            <a:endParaRPr lang="en-US"/>
          </a:p>
        </p:txBody>
      </p:sp>
      <p:sp>
        <p:nvSpPr>
          <p:cNvPr id="5" name="Title 4"/>
          <p:cNvSpPr txBox="1">
            <a:spLocks/>
          </p:cNvSpPr>
          <p:nvPr/>
        </p:nvSpPr>
        <p:spPr>
          <a:xfrm>
            <a:off x="4721353" y="332160"/>
            <a:ext cx="2827601" cy="990600"/>
          </a:xfrm>
          <a:prstGeom prst="rect">
            <a:avLst/>
          </a:prstGeom>
          <a:blipFill>
            <a:blip r:embed="rId3"/>
            <a:tile tx="0" ty="0" sx="100000" sy="100000" flip="none" algn="tl"/>
          </a:blipFill>
          <a:ln w="19050" cap="flat" cmpd="sng" algn="ctr">
            <a:noFill/>
            <a:prstDash val="solid"/>
          </a:ln>
          <a:effectLst>
            <a:innerShdw blurRad="114300">
              <a:prstClr val="black"/>
            </a:inn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bn-BD" sz="5400" b="1" smtClean="0">
                <a:ln w="9525">
                  <a:solidFill>
                    <a:schemeClr val="bg1"/>
                  </a:solidFill>
                  <a:prstDash val="solid"/>
                </a:ln>
                <a:solidFill>
                  <a:schemeClr val="tx1"/>
                </a:solidFill>
                <a:effectLst>
                  <a:glow rad="101600">
                    <a:srgbClr val="FF0000">
                      <a:alpha val="60000"/>
                    </a:srgbClr>
                  </a:glow>
                  <a:outerShdw blurRad="12700" dist="38100" dir="2700000" algn="tl" rotWithShape="0">
                    <a:schemeClr val="bg1">
                      <a:lumMod val="50000"/>
                    </a:schemeClr>
                  </a:outerShdw>
                </a:effectLst>
                <a:latin typeface="NikoshBAN" pitchFamily="2" charset="0"/>
                <a:cs typeface="NikoshBAN" pitchFamily="2" charset="0"/>
              </a:rPr>
              <a:t>শিখনফল</a:t>
            </a:r>
            <a:endParaRPr lang="en-US" sz="5400" b="1" dirty="0">
              <a:ln w="9525">
                <a:solidFill>
                  <a:schemeClr val="bg1"/>
                </a:solidFill>
                <a:prstDash val="solid"/>
              </a:ln>
              <a:solidFill>
                <a:schemeClr val="tx1"/>
              </a:solidFill>
              <a:effectLst>
                <a:glow rad="101600">
                  <a:srgbClr val="FF0000">
                    <a:alpha val="60000"/>
                  </a:srgbClr>
                </a:glow>
                <a:outerShdw blurRad="12700" dist="38100" dir="2700000" algn="tl" rotWithShape="0">
                  <a:schemeClr val="bg1">
                    <a:lumMod val="50000"/>
                  </a:schemeClr>
                </a:outerShdw>
              </a:effectLst>
              <a:latin typeface="NikoshBAN" pitchFamily="2" charset="0"/>
              <a:cs typeface="NikoshBAN" pitchFamily="2" charset="0"/>
            </a:endParaRPr>
          </a:p>
        </p:txBody>
      </p:sp>
      <p:sp>
        <p:nvSpPr>
          <p:cNvPr id="9" name="Rectangle 8"/>
          <p:cNvSpPr/>
          <p:nvPr/>
        </p:nvSpPr>
        <p:spPr>
          <a:xfrm>
            <a:off x="300460" y="1322760"/>
            <a:ext cx="4070345" cy="646331"/>
          </a:xfrm>
          <a:prstGeom prst="rect">
            <a:avLst/>
          </a:prstGeom>
        </p:spPr>
        <p:txBody>
          <a:bodyPr wrap="none">
            <a:spAutoFit/>
          </a:bodyPr>
          <a:lstStyle/>
          <a:p>
            <a:r>
              <a:rPr lang="bn-BD" sz="3600" b="1" dirty="0">
                <a:effectLst>
                  <a:glow rad="228600">
                    <a:schemeClr val="accent1">
                      <a:satMod val="175000"/>
                      <a:alpha val="40000"/>
                    </a:schemeClr>
                  </a:glow>
                </a:effectLst>
                <a:latin typeface="NikoshBAN" panose="02000000000000000000" pitchFamily="2" charset="0"/>
                <a:cs typeface="NikoshBAN" panose="02000000000000000000" pitchFamily="2" charset="0"/>
              </a:rPr>
              <a:t>এই পাঠ শেষে শিক্ষার্থীরা</a:t>
            </a:r>
            <a:r>
              <a:rPr lang="bn-BD" sz="3600" b="1"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endParaRPr lang="en-US" sz="3600" b="1" dirty="0">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4" name="Rectangle 3"/>
          <p:cNvSpPr/>
          <p:nvPr/>
        </p:nvSpPr>
        <p:spPr>
          <a:xfrm>
            <a:off x="385517" y="2312908"/>
            <a:ext cx="7040710" cy="1323439"/>
          </a:xfrm>
          <a:prstGeom prst="rect">
            <a:avLst/>
          </a:prstGeom>
        </p:spPr>
        <p:txBody>
          <a:bodyPr wrap="none">
            <a:spAutoFit/>
          </a:bodyPr>
          <a:lstStyle/>
          <a:p>
            <a:pPr marL="742950" indent="-742950">
              <a:buFont typeface="+mj-lt"/>
              <a:buAutoNum type="arabicPeriod"/>
            </a:pPr>
            <a:r>
              <a:rPr lang="bn-BD" sz="4000" b="1" dirty="0">
                <a:ln w="0"/>
                <a:effectLst>
                  <a:glow rad="101600">
                    <a:srgbClr val="00B050">
                      <a:alpha val="60000"/>
                    </a:srgbClr>
                  </a:glow>
                  <a:outerShdw blurRad="38100" dist="19050" dir="2700000" algn="tl" rotWithShape="0">
                    <a:schemeClr val="dk1">
                      <a:alpha val="40000"/>
                    </a:schemeClr>
                  </a:outerShdw>
                </a:effectLst>
                <a:latin typeface="NikoshBAN" pitchFamily="2" charset="0"/>
                <a:cs typeface="NikoshBAN" pitchFamily="2" charset="0"/>
              </a:rPr>
              <a:t>মানবসেবার পরিচিতি বলতে পারবে </a:t>
            </a:r>
            <a:r>
              <a:rPr lang="bn-BD" sz="4000" b="1" dirty="0" smtClean="0">
                <a:ln w="0"/>
                <a:effectLst>
                  <a:glow rad="101600">
                    <a:srgbClr val="00B050">
                      <a:alpha val="60000"/>
                    </a:srgbClr>
                  </a:glow>
                  <a:outerShdw blurRad="38100" dist="19050" dir="2700000" algn="tl" rotWithShape="0">
                    <a:schemeClr val="dk1">
                      <a:alpha val="40000"/>
                    </a:schemeClr>
                  </a:outerShdw>
                </a:effectLst>
                <a:latin typeface="NikoshBAN" pitchFamily="2" charset="0"/>
                <a:cs typeface="NikoshBAN" pitchFamily="2" charset="0"/>
              </a:rPr>
              <a:t>।</a:t>
            </a:r>
            <a:endParaRPr lang="bn-IN" sz="4000" b="1" dirty="0" smtClean="0">
              <a:ln w="0"/>
              <a:effectLst>
                <a:glow rad="101600">
                  <a:srgbClr val="00B050">
                    <a:alpha val="60000"/>
                  </a:srgbClr>
                </a:glow>
                <a:outerShdw blurRad="38100" dist="19050" dir="2700000" algn="tl" rotWithShape="0">
                  <a:schemeClr val="dk1">
                    <a:alpha val="40000"/>
                  </a:schemeClr>
                </a:outerShdw>
              </a:effectLst>
              <a:latin typeface="NikoshBAN" pitchFamily="2" charset="0"/>
              <a:cs typeface="NikoshBAN" pitchFamily="2" charset="0"/>
            </a:endParaRPr>
          </a:p>
          <a:p>
            <a:pPr marL="742950" indent="-742950">
              <a:buFont typeface="+mj-lt"/>
              <a:buAutoNum type="arabicPeriod"/>
            </a:pPr>
            <a:r>
              <a:rPr lang="bn-BD" sz="4000" dirty="0">
                <a:ln w="0"/>
                <a:effectLst>
                  <a:glow rad="101600">
                    <a:srgbClr val="00B050">
                      <a:alpha val="60000"/>
                    </a:srgbClr>
                  </a:glow>
                  <a:outerShdw blurRad="38100" dist="19050" dir="2700000" algn="tl" rotWithShape="0">
                    <a:schemeClr val="dk1">
                      <a:alpha val="40000"/>
                    </a:schemeClr>
                  </a:outerShdw>
                </a:effectLst>
                <a:latin typeface="NikoshBAN" pitchFamily="2" charset="0"/>
                <a:cs typeface="NikoshBAN" pitchFamily="2" charset="0"/>
              </a:rPr>
              <a:t>মানবসেবার গুরুত্ব  বর্ণনা করতে পারবে</a:t>
            </a:r>
            <a:r>
              <a:rPr lang="bn-BD" sz="4000" dirty="0" smtClean="0">
                <a:ln w="0"/>
                <a:effectLst>
                  <a:glow rad="101600">
                    <a:srgbClr val="00B050">
                      <a:alpha val="60000"/>
                    </a:srgbClr>
                  </a:glow>
                  <a:outerShdw blurRad="38100" dist="19050" dir="2700000" algn="tl" rotWithShape="0">
                    <a:schemeClr val="dk1">
                      <a:alpha val="40000"/>
                    </a:schemeClr>
                  </a:outerShdw>
                </a:effectLst>
                <a:latin typeface="NikoshBAN" pitchFamily="2" charset="0"/>
                <a:cs typeface="NikoshBAN" pitchFamily="2" charset="0"/>
              </a:rPr>
              <a:t>।</a:t>
            </a:r>
            <a:endParaRPr lang="bn-BD" sz="4000" dirty="0">
              <a:ln w="0"/>
              <a:effectLst>
                <a:glow rad="101600">
                  <a:srgbClr val="00B050">
                    <a:alpha val="60000"/>
                  </a:srgbClr>
                </a:glow>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87376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356350"/>
            <a:ext cx="2844800" cy="365125"/>
          </a:xfrm>
          <a:prstGeom prst="rect">
            <a:avLst/>
          </a:prstGeom>
        </p:spPr>
        <p:txBody>
          <a:bodyPr/>
          <a:lstStyle/>
          <a:p>
            <a:fld id="{9475E4D5-CA15-48A5-8463-303984C79516}" type="datetime8">
              <a:rPr lang="en-US" smtClean="0"/>
              <a:pPr/>
              <a:t>3/25/2020 6:27 AM</a:t>
            </a:fld>
            <a:endParaRPr lang="en-US"/>
          </a:p>
        </p:txBody>
      </p:sp>
      <p:sp>
        <p:nvSpPr>
          <p:cNvPr id="3" name="Slide Number Placeholder 2"/>
          <p:cNvSpPr>
            <a:spLocks noGrp="1"/>
          </p:cNvSpPr>
          <p:nvPr>
            <p:ph type="sldNum" sz="quarter" idx="4294967295"/>
          </p:nvPr>
        </p:nvSpPr>
        <p:spPr>
          <a:xfrm>
            <a:off x="9347200" y="6356350"/>
            <a:ext cx="2844800" cy="365125"/>
          </a:xfrm>
          <a:prstGeom prst="rect">
            <a:avLst/>
          </a:prstGeom>
        </p:spPr>
        <p:txBody>
          <a:bodyPr/>
          <a:lstStyle/>
          <a:p>
            <a:fld id="{B6F15528-21DE-4FAA-801E-634DDDAF4B2B}" type="slidenum">
              <a:rPr lang="en-US" smtClean="0"/>
              <a:pPr/>
              <a:t>7</a:t>
            </a:fld>
            <a:endParaRPr lang="en-US"/>
          </a:p>
        </p:txBody>
      </p:sp>
      <p:sp>
        <p:nvSpPr>
          <p:cNvPr id="5" name="Title 1"/>
          <p:cNvSpPr txBox="1">
            <a:spLocks/>
          </p:cNvSpPr>
          <p:nvPr/>
        </p:nvSpPr>
        <p:spPr>
          <a:xfrm>
            <a:off x="4581692" y="274320"/>
            <a:ext cx="3439160" cy="533400"/>
          </a:xfrm>
          <a:prstGeom prst="rect">
            <a:avLst/>
          </a:prstGeom>
          <a:solidFill>
            <a:schemeClr val="accent5">
              <a:lumMod val="40000"/>
              <a:lumOff val="60000"/>
            </a:schemeClr>
          </a:solidFill>
        </p:spPr>
        <p:txBody>
          <a:bodyPr>
            <a:normAutofit fontScale="92500" lnSpcReduction="2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bn-BD" b="1" dirty="0" smtClean="0">
                <a:solidFill>
                  <a:schemeClr val="tx1"/>
                </a:solidFill>
                <a:latin typeface="NikoshBAN" pitchFamily="2" charset="0"/>
                <a:cs typeface="NikoshBAN" pitchFamily="2" charset="0"/>
              </a:rPr>
              <a:t>মানবসেবার পরিচিতি</a:t>
            </a:r>
            <a:endParaRPr lang="en-US" sz="1800" b="1" dirty="0">
              <a:solidFill>
                <a:schemeClr val="tx1"/>
              </a:solidFill>
              <a:latin typeface="NikoshBAN" pitchFamily="2" charset="0"/>
              <a:cs typeface="NikoshBAN" pitchFamily="2" charset="0"/>
            </a:endParaRPr>
          </a:p>
        </p:txBody>
      </p:sp>
      <p:sp>
        <p:nvSpPr>
          <p:cNvPr id="6" name="Content Placeholder 2"/>
          <p:cNvSpPr txBox="1">
            <a:spLocks/>
          </p:cNvSpPr>
          <p:nvPr/>
        </p:nvSpPr>
        <p:spPr>
          <a:xfrm>
            <a:off x="356944" y="5063490"/>
            <a:ext cx="11277600" cy="1455420"/>
          </a:xfrm>
          <a:prstGeom prst="rect">
            <a:avLst/>
          </a:prstGeom>
          <a:solidFill>
            <a:schemeClr val="accent6">
              <a:lumMod val="40000"/>
              <a:lumOff val="60000"/>
            </a:schemeClr>
          </a:solidFill>
        </p:spPr>
        <p:txBody>
          <a:bodyPr>
            <a:no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algn="ctr">
              <a:buFont typeface="Wingdings" pitchFamily="2" charset="2"/>
              <a:buChar char="§"/>
            </a:pPr>
            <a:r>
              <a:rPr lang="bn-BD" sz="4000" b="1" dirty="0" smtClean="0">
                <a:solidFill>
                  <a:schemeClr val="tx1"/>
                </a:solidFill>
                <a:latin typeface="NikoshBAN" pitchFamily="2" charset="0"/>
                <a:cs typeface="NikoshBAN" pitchFamily="2" charset="0"/>
              </a:rPr>
              <a:t>পরিভাষায় -জাতি ধর্ম বর্ণ নির্বিশেষে সকল মানুষের সেবা করাকে মানবসেবা বলা হয়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812" y="1066800"/>
            <a:ext cx="3662040" cy="2514600"/>
          </a:xfrm>
          <a:prstGeom prst="rect">
            <a:avLst/>
          </a:prstGeom>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320" y="1143000"/>
            <a:ext cx="3751729" cy="2362200"/>
          </a:xfrm>
          <a:prstGeom prst="rect">
            <a:avLst/>
          </a:prstGeom>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0852" y="974972"/>
            <a:ext cx="3334292" cy="2524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416560" y="3610511"/>
            <a:ext cx="11206914" cy="1323439"/>
          </a:xfrm>
          <a:prstGeom prst="rect">
            <a:avLst/>
          </a:prstGeom>
          <a:solidFill>
            <a:schemeClr val="accent5">
              <a:lumMod val="40000"/>
              <a:lumOff val="60000"/>
            </a:schemeClr>
          </a:solidFill>
        </p:spPr>
        <p:txBody>
          <a:bodyPr wrap="none">
            <a:spAutoFit/>
          </a:bodyPr>
          <a:lstStyle/>
          <a:p>
            <a:pPr>
              <a:buFont typeface="Wingdings" pitchFamily="2" charset="2"/>
              <a:buChar char="§"/>
            </a:pPr>
            <a:r>
              <a:rPr lang="bn-BD" sz="4000" b="1" dirty="0">
                <a:latin typeface="NikoshBAN" pitchFamily="2" charset="0"/>
                <a:cs typeface="NikoshBAN" pitchFamily="2" charset="0"/>
              </a:rPr>
              <a:t>মানবসেবা অর্থ মানুষের সেবা করা , পরিচর্যাকরা, যত্ননেয়া, </a:t>
            </a:r>
            <a:r>
              <a:rPr lang="bn-BD" sz="4000" b="1" dirty="0" smtClean="0">
                <a:latin typeface="NikoshBAN" pitchFamily="2" charset="0"/>
                <a:cs typeface="NikoshBAN" pitchFamily="2" charset="0"/>
              </a:rPr>
              <a:t>সাহায্যকরা</a:t>
            </a:r>
            <a:endParaRPr lang="bn-IN" sz="4000" b="1" dirty="0" smtClean="0">
              <a:latin typeface="NikoshBAN" pitchFamily="2" charset="0"/>
              <a:cs typeface="NikoshBAN" pitchFamily="2" charset="0"/>
            </a:endParaRPr>
          </a:p>
          <a:p>
            <a:pPr algn="ctr"/>
            <a:r>
              <a:rPr lang="bn-BD" sz="4000" b="1" dirty="0" smtClean="0">
                <a:latin typeface="NikoshBAN" pitchFamily="2" charset="0"/>
                <a:cs typeface="NikoshBAN" pitchFamily="2" charset="0"/>
              </a:rPr>
              <a:t> </a:t>
            </a:r>
            <a:r>
              <a:rPr lang="bn-BD" sz="4000" b="1" dirty="0">
                <a:latin typeface="NikoshBAN" pitchFamily="2" charset="0"/>
                <a:cs typeface="NikoshBAN" pitchFamily="2" charset="0"/>
              </a:rPr>
              <a:t>ইত্যাদি । </a:t>
            </a:r>
          </a:p>
        </p:txBody>
      </p:sp>
      <p:sp>
        <p:nvSpPr>
          <p:cNvPr id="11" name="Content Placeholder 2"/>
          <p:cNvSpPr txBox="1">
            <a:spLocks/>
          </p:cNvSpPr>
          <p:nvPr/>
        </p:nvSpPr>
        <p:spPr>
          <a:xfrm>
            <a:off x="466016" y="5063490"/>
            <a:ext cx="11277600" cy="1455420"/>
          </a:xfrm>
          <a:prstGeom prst="rect">
            <a:avLst/>
          </a:prstGeom>
          <a:solidFill>
            <a:schemeClr val="accent3">
              <a:lumMod val="60000"/>
              <a:lumOff val="40000"/>
            </a:schemeClr>
          </a:solidFill>
        </p:spPr>
        <p:txBody>
          <a:bodyPr>
            <a:no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lgn="ctr">
              <a:buNone/>
            </a:pPr>
            <a:r>
              <a:rPr lang="en-US" sz="2800" b="1" dirty="0" err="1" smtClean="0">
                <a:solidFill>
                  <a:srgbClr val="002060"/>
                </a:solidFill>
                <a:latin typeface="NikoshBAN" pitchFamily="2" charset="0"/>
                <a:cs typeface="NikoshBAN" pitchFamily="2" charset="0"/>
              </a:rPr>
              <a:t>আল্লাহ</a:t>
            </a:r>
            <a:r>
              <a:rPr lang="en-US" sz="2800" b="1" dirty="0" smtClean="0">
                <a:solidFill>
                  <a:srgbClr val="002060"/>
                </a:solidFill>
                <a:latin typeface="NikoshBAN" pitchFamily="2" charset="0"/>
                <a:cs typeface="NikoshBAN" pitchFamily="2" charset="0"/>
              </a:rPr>
              <a:t> </a:t>
            </a:r>
            <a:r>
              <a:rPr lang="en-US" sz="2800" b="1" dirty="0" err="1" smtClean="0">
                <a:solidFill>
                  <a:srgbClr val="002060"/>
                </a:solidFill>
                <a:latin typeface="NikoshBAN" pitchFamily="2" charset="0"/>
                <a:cs typeface="NikoshBAN" pitchFamily="2" charset="0"/>
              </a:rPr>
              <a:t>তায়ালা</a:t>
            </a:r>
            <a:r>
              <a:rPr lang="en-US" sz="2800" b="1" dirty="0" smtClean="0">
                <a:solidFill>
                  <a:srgbClr val="002060"/>
                </a:solidFill>
                <a:latin typeface="NikoshBAN" pitchFamily="2" charset="0"/>
                <a:cs typeface="NikoshBAN" pitchFamily="2" charset="0"/>
              </a:rPr>
              <a:t> </a:t>
            </a:r>
            <a:r>
              <a:rPr lang="en-US" sz="2800" b="1" dirty="0" err="1" smtClean="0">
                <a:solidFill>
                  <a:srgbClr val="002060"/>
                </a:solidFill>
                <a:latin typeface="NikoshBAN" pitchFamily="2" charset="0"/>
                <a:cs typeface="NikoshBAN" pitchFamily="2" charset="0"/>
              </a:rPr>
              <a:t>বলেন</a:t>
            </a:r>
            <a:r>
              <a:rPr lang="en-US" sz="2800" b="1" dirty="0" smtClean="0">
                <a:solidFill>
                  <a:srgbClr val="002060"/>
                </a:solidFill>
                <a:latin typeface="NikoshBAN" pitchFamily="2" charset="0"/>
                <a:cs typeface="NikoshBAN" pitchFamily="2" charset="0"/>
              </a:rPr>
              <a:t>-</a:t>
            </a:r>
            <a:r>
              <a:rPr lang="bn-BD" sz="3600" b="1" dirty="0">
                <a:solidFill>
                  <a:schemeClr val="tx1"/>
                </a:solidFill>
                <a:latin typeface="NikoshBAN" pitchFamily="2" charset="0"/>
                <a:cs typeface="NikoshBAN" pitchFamily="2" charset="0"/>
              </a:rPr>
              <a:t>তোমরাই সর্বোত্তমজাতি যাদেরকে মানবকল্যানের জন্য সৃষ্টি করা হয়েছে , তোমাদের কাজ হল মানুষকে ভালকাজের আদেশ করা ,এবং খারাপ কাজ হতে বিরত রাখা</a:t>
            </a:r>
            <a:r>
              <a:rPr lang="bn-BD" sz="3200" b="1" dirty="0">
                <a:solidFill>
                  <a:schemeClr val="tx1"/>
                </a:solidFill>
                <a:latin typeface="NikoshBAN" pitchFamily="2" charset="0"/>
                <a:cs typeface="NikoshBAN" pitchFamily="2" charset="0"/>
              </a:rPr>
              <a:t> </a:t>
            </a:r>
            <a:r>
              <a:rPr lang="bn-BD" sz="2400" b="1" dirty="0">
                <a:solidFill>
                  <a:schemeClr val="tx1"/>
                </a:solidFill>
                <a:latin typeface="NikoshBAN" pitchFamily="2" charset="0"/>
                <a:cs typeface="NikoshBAN" pitchFamily="2" charset="0"/>
              </a:rPr>
              <a:t>(সূরা আল বাকারা ) </a:t>
            </a:r>
            <a:endParaRPr lang="en-US" sz="3200" b="1" dirty="0">
              <a:solidFill>
                <a:schemeClr val="tx1"/>
              </a:solidFill>
              <a:latin typeface="NikoshBAN" pitchFamily="2" charset="0"/>
              <a:cs typeface="NikoshBAN" pitchFamily="2" charset="0"/>
            </a:endParaRPr>
          </a:p>
          <a:p>
            <a:pPr marL="34290" indent="0" algn="ctr">
              <a:buNone/>
            </a:pPr>
            <a:r>
              <a:rPr lang="bn-BD" sz="3600" b="1" dirty="0" smtClean="0">
                <a:solidFill>
                  <a:schemeClr val="tx1"/>
                </a:solidFill>
                <a:latin typeface="NikoshBAN" pitchFamily="2" charset="0"/>
                <a:cs typeface="NikoshBAN" pitchFamily="2" charset="0"/>
              </a:rPr>
              <a:t>।</a:t>
            </a:r>
          </a:p>
        </p:txBody>
      </p:sp>
    </p:spTree>
    <p:extLst>
      <p:ext uri="{BB962C8B-B14F-4D97-AF65-F5344CB8AC3E}">
        <p14:creationId xmlns:p14="http://schemas.microsoft.com/office/powerpoint/2010/main" val="329799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iterate type="lt">
                                    <p:tmPct val="0"/>
                                  </p:iterate>
                                  <p:childTnLst>
                                    <p:animEffect transition="out" filter="barn(inVertical)">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1"/>
                                        </p:tgtEl>
                                        <p:attrNameLst>
                                          <p:attrName>ppt_y</p:attrName>
                                        </p:attrNameLst>
                                      </p:cBhvr>
                                      <p:tavLst>
                                        <p:tav tm="0">
                                          <p:val>
                                            <p:strVal val="#ppt_y"/>
                                          </p:val>
                                        </p:tav>
                                        <p:tav tm="100000">
                                          <p:val>
                                            <p:strVal val="#ppt_y"/>
                                          </p:val>
                                        </p:tav>
                                      </p:tavLst>
                                    </p:anim>
                                    <p:anim calcmode="lin" valueType="num">
                                      <p:cBhvr>
                                        <p:cTn id="4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95723" y="4814041"/>
            <a:ext cx="8137077" cy="1265622"/>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3600" b="1" dirty="0" smtClean="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মানবসেবা মুলক কাজের সাতটি উদহারণ </a:t>
            </a:r>
            <a:r>
              <a:rPr lang="bn-BD" sz="3600" b="1" dirty="0" smtClean="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600" b="1" dirty="0" smtClean="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লেখ ।</a:t>
            </a:r>
            <a:endPar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88" r="4557" b="39687"/>
          <a:stretch/>
        </p:blipFill>
        <p:spPr>
          <a:xfrm>
            <a:off x="8432800" y="1676401"/>
            <a:ext cx="3523397" cy="3243943"/>
          </a:xfrm>
          <a:prstGeom prst="rect">
            <a:avLst/>
          </a:prstGeom>
          <a:noFill/>
        </p:spPr>
      </p:pic>
      <p:sp>
        <p:nvSpPr>
          <p:cNvPr id="5" name="Flowchart: Terminator 4"/>
          <p:cNvSpPr/>
          <p:nvPr/>
        </p:nvSpPr>
        <p:spPr>
          <a:xfrm>
            <a:off x="3451860" y="255241"/>
            <a:ext cx="3246120" cy="723919"/>
          </a:xfrm>
          <a:prstGeom prst="flowChartTerminator">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4800" b="1" dirty="0" smtClean="0">
                <a:ln w="11430"/>
                <a:solidFill>
                  <a:schemeClr val="tx1"/>
                </a:soli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একক কাজ</a:t>
            </a:r>
            <a:endParaRPr lang="en-US" sz="4800" b="1" dirty="0">
              <a:ln w="11430"/>
              <a:solidFill>
                <a:schemeClr val="tx1"/>
              </a:soli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323389" y="1417321"/>
            <a:ext cx="4206951" cy="3090094"/>
          </a:xfrm>
          <a:prstGeom prst="rect">
            <a:avLst/>
          </a:prstGeom>
        </p:spPr>
      </p:pic>
    </p:spTree>
    <p:extLst>
      <p:ext uri="{BB962C8B-B14F-4D97-AF65-F5344CB8AC3E}">
        <p14:creationId xmlns:p14="http://schemas.microsoft.com/office/powerpoint/2010/main" val="4280832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81692" y="274320"/>
            <a:ext cx="3439160" cy="533400"/>
          </a:xfrm>
          <a:prstGeom prst="rect">
            <a:avLst/>
          </a:prstGeom>
          <a:solidFill>
            <a:schemeClr val="accent6">
              <a:lumMod val="40000"/>
              <a:lumOff val="60000"/>
            </a:schemeClr>
          </a:solidFill>
        </p:spPr>
        <p:txBody>
          <a:bodyPr>
            <a:normAutofit fontScale="92500" lnSpcReduction="2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bn-BD" b="1" dirty="0" smtClean="0">
                <a:solidFill>
                  <a:schemeClr val="tx1"/>
                </a:solidFill>
                <a:latin typeface="NikoshBAN" pitchFamily="2" charset="0"/>
                <a:cs typeface="NikoshBAN" pitchFamily="2" charset="0"/>
              </a:rPr>
              <a:t>মানবসেবার </a:t>
            </a:r>
            <a:r>
              <a:rPr lang="bn-IN" b="1" dirty="0" smtClean="0">
                <a:solidFill>
                  <a:schemeClr val="tx1"/>
                </a:solidFill>
                <a:latin typeface="NikoshBAN" pitchFamily="2" charset="0"/>
                <a:cs typeface="NikoshBAN" pitchFamily="2" charset="0"/>
              </a:rPr>
              <a:t>গুরুত্ব</a:t>
            </a:r>
            <a:endParaRPr lang="en-US" sz="1800" b="1" dirty="0">
              <a:solidFill>
                <a:schemeClr val="tx1"/>
              </a:solidFill>
              <a:latin typeface="NikoshBAN" pitchFamily="2" charset="0"/>
              <a:cs typeface="NikoshBAN" pitchFamily="2" charset="0"/>
            </a:endParaRPr>
          </a:p>
        </p:txBody>
      </p:sp>
      <p:sp>
        <p:nvSpPr>
          <p:cNvPr id="3" name="Rectangle 2"/>
          <p:cNvSpPr/>
          <p:nvPr/>
        </p:nvSpPr>
        <p:spPr>
          <a:xfrm>
            <a:off x="381000" y="882133"/>
            <a:ext cx="10963258" cy="707886"/>
          </a:xfrm>
          <a:prstGeom prst="rect">
            <a:avLst/>
          </a:prstGeom>
          <a:solidFill>
            <a:schemeClr val="accent5">
              <a:lumMod val="40000"/>
              <a:lumOff val="60000"/>
            </a:schemeClr>
          </a:solidFill>
        </p:spPr>
        <p:txBody>
          <a:bodyPr wrap="none">
            <a:spAutoFit/>
          </a:bodyPr>
          <a:lstStyle/>
          <a:p>
            <a:pPr marL="571500" indent="-571500">
              <a:buFont typeface="Wingdings" pitchFamily="2" charset="2"/>
              <a:buChar char="q"/>
            </a:pPr>
            <a:r>
              <a:rPr lang="bn-IN" sz="4000" b="1" dirty="0" smtClean="0">
                <a:latin typeface="NikoshBAN" pitchFamily="2" charset="0"/>
                <a:cs typeface="NikoshBAN" pitchFamily="2" charset="0"/>
              </a:rPr>
              <a:t>মানবসেবা উন্নত চরিত্রের পরিচায়ক ও বিশেষ মর্যাদার অধিকারী </a:t>
            </a:r>
            <a:r>
              <a:rPr lang="bn-BD" sz="4000" b="1" dirty="0" smtClean="0">
                <a:latin typeface="NikoshBAN" pitchFamily="2" charset="0"/>
                <a:cs typeface="NikoshBAN" pitchFamily="2" charset="0"/>
              </a:rPr>
              <a:t>। </a:t>
            </a:r>
            <a:endParaRPr lang="bn-BD" sz="4000" b="1" dirty="0">
              <a:latin typeface="NikoshBAN" pitchFamily="2" charset="0"/>
              <a:cs typeface="NikoshBAN" pitchFamily="2" charset="0"/>
            </a:endParaRPr>
          </a:p>
        </p:txBody>
      </p:sp>
      <p:sp>
        <p:nvSpPr>
          <p:cNvPr id="4" name="Rectangle 3"/>
          <p:cNvSpPr/>
          <p:nvPr/>
        </p:nvSpPr>
        <p:spPr>
          <a:xfrm>
            <a:off x="381000" y="4269776"/>
            <a:ext cx="11216640" cy="1200329"/>
          </a:xfrm>
          <a:prstGeom prst="rect">
            <a:avLst/>
          </a:prstGeom>
          <a:noFill/>
        </p:spPr>
        <p:txBody>
          <a:bodyPr wrap="square">
            <a:spAutoFit/>
          </a:bodyPr>
          <a:lstStyle/>
          <a:p>
            <a:pPr algn="ctr"/>
            <a:r>
              <a:rPr lang="bn-IN" sz="3600" b="1" dirty="0" smtClean="0">
                <a:latin typeface="NikoshBAN" pitchFamily="2" charset="0"/>
                <a:cs typeface="NikoshBAN" pitchFamily="2" charset="0"/>
              </a:rPr>
              <a:t>যে ব্যক্তি মানবসেবা করেন সমাজের মহৎ প্রাণ ও উন্নত চরিত্রের অধিকারী</a:t>
            </a:r>
            <a:r>
              <a:rPr lang="bn-BD" sz="3600" b="1" dirty="0" smtClean="0">
                <a:latin typeface="NikoshBAN" pitchFamily="2" charset="0"/>
                <a:cs typeface="NikoshBAN" pitchFamily="2" charset="0"/>
              </a:rPr>
              <a:t>।</a:t>
            </a:r>
            <a:r>
              <a:rPr lang="bn-IN" sz="3600" b="1" dirty="0">
                <a:latin typeface="NikoshBAN" pitchFamily="2" charset="0"/>
                <a:cs typeface="NikoshBAN" pitchFamily="2" charset="0"/>
              </a:rPr>
              <a:t> </a:t>
            </a:r>
            <a:r>
              <a:rPr lang="bn-IN" sz="3600" b="1" dirty="0" smtClean="0">
                <a:latin typeface="NikoshBAN" pitchFamily="2" charset="0"/>
                <a:cs typeface="NikoshBAN" pitchFamily="2" charset="0"/>
              </a:rPr>
              <a:t>আল্লাহ তাকে সাহায্য করেন। </a:t>
            </a:r>
            <a:r>
              <a:rPr lang="bn-IN" sz="3200" b="1" dirty="0" smtClean="0">
                <a:solidFill>
                  <a:srgbClr val="002060"/>
                </a:solidFill>
                <a:latin typeface="NikoshBAN" pitchFamily="2" charset="0"/>
                <a:cs typeface="NikoshBAN" pitchFamily="2" charset="0"/>
              </a:rPr>
              <a:t>মহানবী সাঃ বলেন-</a:t>
            </a:r>
            <a:r>
              <a:rPr lang="bn-BD" sz="3200" b="1" dirty="0" smtClean="0">
                <a:solidFill>
                  <a:srgbClr val="002060"/>
                </a:solidFill>
                <a:latin typeface="NikoshBAN" pitchFamily="2" charset="0"/>
                <a:cs typeface="NikoshBAN" pitchFamily="2" charset="0"/>
              </a:rPr>
              <a:t> </a:t>
            </a:r>
            <a:endParaRPr lang="bn-BD" sz="3600" b="1" dirty="0">
              <a:solidFill>
                <a:srgbClr val="002060"/>
              </a:solidFill>
              <a:latin typeface="NikoshBAN" pitchFamily="2" charset="0"/>
              <a:cs typeface="NikoshBAN"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9119" b="9907"/>
          <a:stretch/>
        </p:blipFill>
        <p:spPr>
          <a:xfrm>
            <a:off x="3002280" y="5333776"/>
            <a:ext cx="5839399" cy="777241"/>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13627" b="64998"/>
          <a:stretch/>
        </p:blipFill>
        <p:spPr>
          <a:xfrm>
            <a:off x="4259507" y="5111704"/>
            <a:ext cx="5219503" cy="908927"/>
          </a:xfrm>
          <a:prstGeom prst="rect">
            <a:avLst/>
          </a:prstGeom>
        </p:spPr>
      </p:pic>
      <p:sp>
        <p:nvSpPr>
          <p:cNvPr id="7" name="Rectangle 6"/>
          <p:cNvSpPr/>
          <p:nvPr/>
        </p:nvSpPr>
        <p:spPr>
          <a:xfrm>
            <a:off x="254309" y="5243001"/>
            <a:ext cx="11216640" cy="646331"/>
          </a:xfrm>
          <a:prstGeom prst="rect">
            <a:avLst/>
          </a:prstGeom>
          <a:solidFill>
            <a:schemeClr val="accent6">
              <a:lumMod val="40000"/>
              <a:lumOff val="60000"/>
            </a:schemeClr>
          </a:solidFill>
        </p:spPr>
        <p:txBody>
          <a:bodyPr wrap="square">
            <a:spAutoFit/>
          </a:bodyPr>
          <a:lstStyle/>
          <a:p>
            <a:pPr algn="ctr"/>
            <a:r>
              <a:rPr lang="bn-IN" sz="3600" b="1" dirty="0" smtClean="0">
                <a:latin typeface="NikoshBAN" pitchFamily="2" charset="0"/>
                <a:cs typeface="NikoshBAN" pitchFamily="2" charset="0"/>
              </a:rPr>
              <a:t>যে ব্যক্তি মানুষের প্রতি দয়া করেনা ,আল্লাহ তার প্রতি দয়া করেনা।’ </a:t>
            </a:r>
            <a:r>
              <a:rPr lang="bn-IN" sz="3600" b="1" dirty="0" smtClean="0">
                <a:solidFill>
                  <a:srgbClr val="002060"/>
                </a:solidFill>
                <a:latin typeface="NikoshBAN" pitchFamily="2" charset="0"/>
                <a:cs typeface="NikoshBAN" pitchFamily="2" charset="0"/>
              </a:rPr>
              <a:t>(বোখারী)</a:t>
            </a:r>
          </a:p>
        </p:txBody>
      </p:sp>
      <p:sp>
        <p:nvSpPr>
          <p:cNvPr id="8" name="Rectangle 7"/>
          <p:cNvSpPr/>
          <p:nvPr/>
        </p:nvSpPr>
        <p:spPr>
          <a:xfrm>
            <a:off x="381000" y="5197722"/>
            <a:ext cx="11216640" cy="1200329"/>
          </a:xfrm>
          <a:prstGeom prst="rect">
            <a:avLst/>
          </a:prstGeom>
          <a:solidFill>
            <a:schemeClr val="accent2">
              <a:lumMod val="60000"/>
              <a:lumOff val="40000"/>
            </a:schemeClr>
          </a:solidFill>
        </p:spPr>
        <p:txBody>
          <a:bodyPr wrap="square">
            <a:spAutoFit/>
          </a:bodyPr>
          <a:lstStyle/>
          <a:p>
            <a:pPr algn="ctr"/>
            <a:r>
              <a:rPr lang="bn-IN" sz="3600" b="1" dirty="0" smtClean="0">
                <a:solidFill>
                  <a:srgbClr val="002060"/>
                </a:solidFill>
                <a:latin typeface="NikoshBAN" pitchFamily="2" charset="0"/>
                <a:cs typeface="NikoshBAN" pitchFamily="2" charset="0"/>
              </a:rPr>
              <a:t>রাসুল সাঃআরও বলেন- </a:t>
            </a:r>
            <a:r>
              <a:rPr lang="bn-BD" sz="3600" b="1" dirty="0">
                <a:latin typeface="NikoshBAN" pitchFamily="2" charset="0"/>
                <a:cs typeface="NikoshBAN" pitchFamily="2" charset="0"/>
              </a:rPr>
              <a:t>“তোমরা পৃথিবীবাসীর প্রতি অনুগ্রহ কর, তাহলে যিনি আসমানে আছেন তিনি তোমাদের প্রতি দয়া করবেন।</a:t>
            </a:r>
            <a:r>
              <a:rPr lang="bn-BD" sz="3200" b="1" dirty="0">
                <a:latin typeface="NikoshBAN" pitchFamily="2" charset="0"/>
                <a:cs typeface="NikoshBAN" pitchFamily="2" charset="0"/>
              </a:rPr>
              <a:t> </a:t>
            </a:r>
            <a:r>
              <a:rPr lang="bn-BD" sz="2800" b="1" dirty="0">
                <a:solidFill>
                  <a:srgbClr val="7030A0"/>
                </a:solidFill>
                <a:latin typeface="NikoshBAN" pitchFamily="2" charset="0"/>
                <a:cs typeface="NikoshBAN" pitchFamily="2" charset="0"/>
              </a:rPr>
              <a:t>তিরমিযি </a:t>
            </a:r>
            <a:endParaRPr lang="en-US" sz="2800" b="1" dirty="0">
              <a:solidFill>
                <a:srgbClr val="7030A0"/>
              </a:solidFill>
              <a:latin typeface="NikoshBAN" pitchFamily="2" charset="0"/>
              <a:cs typeface="NikoshBAN" pitchFamily="2" charset="0"/>
            </a:endParaRPr>
          </a:p>
        </p:txBody>
      </p:sp>
      <p:pic>
        <p:nvPicPr>
          <p:cNvPr id="9" name="Picture 8" descr="C:\Users\Computer City\Pictures\BLOK POST\20770378_1609126439160154_8631297730576809608_n.jpg"/>
          <p:cNvPicPr>
            <a:picLocks noChangeAspect="1" noChangeArrowheads="1"/>
          </p:cNvPicPr>
          <p:nvPr/>
        </p:nvPicPr>
        <p:blipFill rotWithShape="1">
          <a:blip r:embed="rId3">
            <a:extLst>
              <a:ext uri="{28A0092B-C50C-407E-A947-70E740481C1C}">
                <a14:useLocalDpi xmlns:a14="http://schemas.microsoft.com/office/drawing/2010/main" val="0"/>
              </a:ext>
            </a:extLst>
          </a:blip>
          <a:srcRect t="19170" r="6039"/>
          <a:stretch/>
        </p:blipFill>
        <p:spPr bwMode="auto">
          <a:xfrm>
            <a:off x="3468888" y="1830424"/>
            <a:ext cx="3450950" cy="24191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19726"/>
          <a:stretch/>
        </p:blipFill>
        <p:spPr>
          <a:xfrm>
            <a:off x="6980798" y="1825427"/>
            <a:ext cx="2497064" cy="2424112"/>
          </a:xfrm>
          <a:prstGeom prst="rect">
            <a:avLst/>
          </a:prstGeom>
        </p:spPr>
      </p:pic>
      <p:pic>
        <p:nvPicPr>
          <p:cNvPr id="11" name="Picture 2" descr="C:\Users\Computer City\Pictures\20841978_10207474521420842_5562833777699379828_n.jpg"/>
          <p:cNvPicPr>
            <a:picLocks noChangeAspect="1" noChangeArrowheads="1"/>
          </p:cNvPicPr>
          <p:nvPr/>
        </p:nvPicPr>
        <p:blipFill rotWithShape="1">
          <a:blip r:embed="rId5">
            <a:extLst>
              <a:ext uri="{28A0092B-C50C-407E-A947-70E740481C1C}">
                <a14:useLocalDpi xmlns:a14="http://schemas.microsoft.com/office/drawing/2010/main" val="0"/>
              </a:ext>
            </a:extLst>
          </a:blip>
          <a:srcRect l="31785" r="21015"/>
          <a:stretch/>
        </p:blipFill>
        <p:spPr bwMode="auto">
          <a:xfrm>
            <a:off x="9509760" y="1830424"/>
            <a:ext cx="2636520" cy="24393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390" y="1825427"/>
            <a:ext cx="3232149" cy="24241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927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iterate type="lt">
                                    <p:tmPct val="0"/>
                                  </p:iterate>
                                  <p:childTnLst>
                                    <p:animEffect transition="out" filter="barn(inVertical)">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nodeType="clickEffect">
                                  <p:stCondLst>
                                    <p:cond delay="0"/>
                                  </p:stCondLst>
                                  <p:childTnLst>
                                    <p:animEffect transition="out" filter="barn(inVertical)">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xit" presetSubtype="21" fill="hold" grpId="1" nodeType="clickEffect">
                                  <p:stCondLst>
                                    <p:cond delay="0"/>
                                  </p:stCondLst>
                                  <p:childTnLst>
                                    <p:animEffect transition="out" filter="barn(inVertical)">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0-#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xit" presetSubtype="21" fill="hold" nodeType="clickEffect">
                                  <p:stCondLst>
                                    <p:cond delay="0"/>
                                  </p:stCondLst>
                                  <p:childTnLst>
                                    <p:animEffect transition="out" filter="barn(inVertical)">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8"/>
                                        </p:tgtEl>
                                        <p:attrNameLst>
                                          <p:attrName>style.visibility</p:attrName>
                                        </p:attrNameLst>
                                      </p:cBhvr>
                                      <p:to>
                                        <p:strVal val="visible"/>
                                      </p:to>
                                    </p:set>
                                    <p:anim calcmode="lin" valueType="num">
                                      <p:cBhvr>
                                        <p:cTn id="7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8"/>
                                        </p:tgtEl>
                                        <p:attrNameLst>
                                          <p:attrName>ppt_y</p:attrName>
                                        </p:attrNameLst>
                                      </p:cBhvr>
                                      <p:tavLst>
                                        <p:tav tm="0">
                                          <p:val>
                                            <p:strVal val="#ppt_y"/>
                                          </p:val>
                                        </p:tav>
                                        <p:tav tm="100000">
                                          <p:val>
                                            <p:strVal val="#ppt_y"/>
                                          </p:val>
                                        </p:tav>
                                      </p:tavLst>
                                    </p:anim>
                                    <p:anim calcmode="lin" valueType="num">
                                      <p:cBhvr>
                                        <p:cTn id="8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7" grpId="0" animBg="1"/>
      <p:bldP spid="7" grpId="1"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2884</TotalTime>
  <Words>695</Words>
  <Application>Microsoft Office PowerPoint</Application>
  <PresentationFormat>Custom</PresentationFormat>
  <Paragraphs>119</Paragraphs>
  <Slides>18</Slides>
  <Notes>11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ctg</cp:lastModifiedBy>
  <cp:revision>381</cp:revision>
  <dcterms:created xsi:type="dcterms:W3CDTF">2013-12-14T06:41:16Z</dcterms:created>
  <dcterms:modified xsi:type="dcterms:W3CDTF">2020-03-25T01:37:41Z</dcterms:modified>
</cp:coreProperties>
</file>