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56" r:id="rId3"/>
    <p:sldId id="258" r:id="rId4"/>
    <p:sldId id="261" r:id="rId5"/>
    <p:sldId id="262" r:id="rId6"/>
    <p:sldId id="260" r:id="rId7"/>
    <p:sldId id="277" r:id="rId8"/>
    <p:sldId id="285" r:id="rId9"/>
    <p:sldId id="292" r:id="rId10"/>
    <p:sldId id="286" r:id="rId11"/>
    <p:sldId id="287" r:id="rId12"/>
    <p:sldId id="291" r:id="rId13"/>
    <p:sldId id="288" r:id="rId14"/>
    <p:sldId id="293" r:id="rId15"/>
    <p:sldId id="294" r:id="rId16"/>
    <p:sldId id="295" r:id="rId17"/>
    <p:sldId id="296" r:id="rId18"/>
    <p:sldId id="297" r:id="rId19"/>
    <p:sldId id="272" r:id="rId20"/>
    <p:sldId id="289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17A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5F264-30A7-420C-B5F5-916F2D02816B}" type="datetimeFigureOut">
              <a:rPr lang="en-US" smtClean="0"/>
              <a:t>2020-08-11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ED88B-9B1D-42DE-AA4E-0F38186AF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01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ED88B-9B1D-42DE-AA4E-0F38186AF9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06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ED88B-9B1D-42DE-AA4E-0F38186AF9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1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C7382-AEF0-4C0F-8050-0DF4FD9EB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DA253-9855-4194-9F76-816428431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3F52C-A263-4EE7-954E-6D0896594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8D10-4991-4189-97F5-1F6687D088A9}" type="datetimeFigureOut">
              <a:rPr lang="en-US" smtClean="0"/>
              <a:t>2020-08-11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C5CD4-A39A-4207-83B2-EE02433E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D8968-2B65-4650-9460-4C2D217C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CE-AF6C-4522-B5F5-BAEFB7AF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8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5F5FD-2190-43C2-860E-FE8BB3B17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505D3-31A7-417D-858D-6802ECE5E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40533-BC27-4980-96BC-8325B7309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8D10-4991-4189-97F5-1F6687D088A9}" type="datetimeFigureOut">
              <a:rPr lang="en-US" smtClean="0"/>
              <a:t>2020-08-11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49BF-948E-40D4-B3AA-FFB4A6E74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ABC20-7D4A-4541-837D-8B084E92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CE-AF6C-4522-B5F5-BAEFB7AF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58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E6CCCD-CDC1-4E97-9C69-CB2CE1803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BE0E50-F037-445A-8F30-AE2477E80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84EA0-9ADD-48D0-BCE9-3F9DA156E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8D10-4991-4189-97F5-1F6687D088A9}" type="datetimeFigureOut">
              <a:rPr lang="en-US" smtClean="0"/>
              <a:t>2020-08-11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016B4-2D0B-467F-AA8E-F1A630C4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E8AB4-80E7-4020-BF98-ACFBE7209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CE-AF6C-4522-B5F5-BAEFB7AF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9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2AF02-EFA9-4070-AC55-2237EB149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23C71-861A-41DD-AE60-7CFE1B44F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FF86A-684E-4B4E-B4D7-EAD1CEF27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8D10-4991-4189-97F5-1F6687D088A9}" type="datetimeFigureOut">
              <a:rPr lang="en-US" smtClean="0"/>
              <a:t>2020-08-11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133DB-B6FE-4F04-9E19-9F9916D0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6016C-746D-4EC4-8B44-82AF3464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CE-AF6C-4522-B5F5-BAEFB7AF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C670-DDFD-4AF1-A1ED-037B1565F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BF44F-5574-403B-9CA1-9CE280F09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E896D-70ED-44E0-B8D8-B7050733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8D10-4991-4189-97F5-1F6687D088A9}" type="datetimeFigureOut">
              <a:rPr lang="en-US" smtClean="0"/>
              <a:t>2020-08-11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0F235-D7F7-4C16-8DF1-E322B7AA6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1921E-37BE-4DB1-B054-055CA615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CE-AF6C-4522-B5F5-BAEFB7AF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1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3582-B15C-48C8-AD62-88D9DD975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DB553-5A4A-4337-8919-CF79A591C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3475A-7456-4B3A-B883-71C583AF4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44065-0991-4FD7-85DA-29F0EBECB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8D10-4991-4189-97F5-1F6687D088A9}" type="datetimeFigureOut">
              <a:rPr lang="en-US" smtClean="0"/>
              <a:t>2020-08-11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7FC8E-E8EE-4946-BB98-14C13542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0DBEB-9FA4-48D5-8AB4-93ED1AEF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CE-AF6C-4522-B5F5-BAEFB7AF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4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6A164-E068-4218-BE38-2A6700DDA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50258-DB28-4552-9BD0-EB4BCF5C8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01C694-2B43-48E4-9664-4F39B17E0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8892F9-20FC-4B4F-BB1B-76E0F17E6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7A37A-F2DC-476F-AB01-E47BC7171E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D8081C-86CB-4250-AD71-F6852225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8D10-4991-4189-97F5-1F6687D088A9}" type="datetimeFigureOut">
              <a:rPr lang="en-US" smtClean="0"/>
              <a:t>2020-08-11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8AB128-66F4-4F87-A30E-C2B2A339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E907BF-2DB9-4825-95EA-BAA6F651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CE-AF6C-4522-B5F5-BAEFB7AF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25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5EE4B-9EDA-4076-93D1-397458B80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8FE786-5796-438C-A68D-F3C1C2B23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8D10-4991-4189-97F5-1F6687D088A9}" type="datetimeFigureOut">
              <a:rPr lang="en-US" smtClean="0"/>
              <a:t>2020-08-11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A9BD22-6874-4A44-BBC6-2ED98A4A5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0207A-7BC0-465A-952F-D131D5FFA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CE-AF6C-4522-B5F5-BAEFB7AF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7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3CF55-4960-4436-9584-17C18696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8D10-4991-4189-97F5-1F6687D088A9}" type="datetimeFigureOut">
              <a:rPr lang="en-US" smtClean="0"/>
              <a:t>2020-08-11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1C0551-3AE3-4083-84DD-7624CBFF1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9606B-ABE6-4F2D-B673-F1DFA42A8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CE-AF6C-4522-B5F5-BAEFB7AF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8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D1386-BF72-4F7D-96E8-E8C847A05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70D47-E1CA-4E21-8C41-1C1A53BBD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DE42B-188D-490E-9B63-A481C1A0F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298D0-AD3B-4F75-B1DC-190376D19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8D10-4991-4189-97F5-1F6687D088A9}" type="datetimeFigureOut">
              <a:rPr lang="en-US" smtClean="0"/>
              <a:t>2020-08-11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BB52D-4A95-4790-A5AF-A73B7E046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A95AC-3E9B-4C5A-BACC-24815138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CE-AF6C-4522-B5F5-BAEFB7AF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7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39A73-189A-4FC5-AA7F-358EEA65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10E504-5426-468E-8ECC-044A86FB81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EFFC5-D5C5-4CFC-9BAE-B34C07202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0468C-FBB2-40FD-97F6-B51C45525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8D10-4991-4189-97F5-1F6687D088A9}" type="datetimeFigureOut">
              <a:rPr lang="en-US" smtClean="0"/>
              <a:t>2020-08-11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ADBBD-E25E-49B6-A688-E2D165E15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D6DF4-5605-47DC-BEA4-1A9D8252F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51CE-AF6C-4522-B5F5-BAEFB7AF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43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4CBD6-96C4-4A0A-89B9-A19208BC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CC65B-7C60-4F51-BE6A-9485C01FA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A8FCF-79A3-4EF9-AECB-1AC7DB30A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98D10-4991-4189-97F5-1F6687D088A9}" type="datetimeFigureOut">
              <a:rPr lang="en-US" smtClean="0"/>
              <a:t>2020-08-11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3D202-7C3D-4DC0-B1CC-158C7755A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41D44-D3DF-4437-909F-DD433AA80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351CE-AF6C-4522-B5F5-BAEFB7AF1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4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eb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0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C8A8AAB-6F71-4C7D-81EE-5CCB6C0038C7}"/>
              </a:ext>
            </a:extLst>
          </p:cNvPr>
          <p:cNvSpPr/>
          <p:nvPr/>
        </p:nvSpPr>
        <p:spPr>
          <a:xfrm>
            <a:off x="0" y="2"/>
            <a:ext cx="12192000" cy="6723088"/>
          </a:xfrm>
          <a:prstGeom prst="frame">
            <a:avLst>
              <a:gd name="adj1" fmla="val 3486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C4C8C0-92EF-4BCA-A717-A5C61E622ACD}"/>
              </a:ext>
            </a:extLst>
          </p:cNvPr>
          <p:cNvSpPr/>
          <p:nvPr/>
        </p:nvSpPr>
        <p:spPr>
          <a:xfrm>
            <a:off x="254833" y="164893"/>
            <a:ext cx="11692325" cy="6340838"/>
          </a:xfrm>
          <a:prstGeom prst="rect">
            <a:avLst/>
          </a:prstGeom>
          <a:noFill/>
          <a:ln w="57150">
            <a:solidFill>
              <a:srgbClr val="2C1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7BC6CF-E4CD-4BE9-8549-C3CD995392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5"/>
          <a:stretch/>
        </p:blipFill>
        <p:spPr>
          <a:xfrm rot="10800000">
            <a:off x="7748010" y="238346"/>
            <a:ext cx="4199148" cy="62673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0D8104-67EA-48D7-82D4-C340959E73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" b="3779"/>
          <a:stretch/>
        </p:blipFill>
        <p:spPr>
          <a:xfrm>
            <a:off x="254833" y="238346"/>
            <a:ext cx="4407108" cy="62673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C88A5E-7CFD-4FE4-B477-119915A9C67F}"/>
              </a:ext>
            </a:extLst>
          </p:cNvPr>
          <p:cNvSpPr/>
          <p:nvPr/>
        </p:nvSpPr>
        <p:spPr>
          <a:xfrm>
            <a:off x="254833" y="238345"/>
            <a:ext cx="11682333" cy="6267384"/>
          </a:xfrm>
          <a:prstGeom prst="rect">
            <a:avLst/>
          </a:prstGeom>
          <a:noFill/>
          <a:ln w="57150">
            <a:solidFill>
              <a:srgbClr val="2C1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Dear Students, </a:t>
            </a:r>
            <a:r>
              <a:rPr lang="en-US" sz="1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Welcome 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To</a:t>
            </a:r>
            <a:endParaRPr lang="en-US" sz="9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  <a:p>
            <a:pPr algn="ctr"/>
            <a:r>
              <a:rPr lang="en-US" sz="9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My Presentation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AE7FF7-0BD9-41C9-A0FB-619E3ACDB8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960" y="3335312"/>
            <a:ext cx="3024489" cy="2405302"/>
          </a:xfrm>
          <a:prstGeom prst="rect">
            <a:avLst/>
          </a:prstGeom>
        </p:spPr>
      </p:pic>
      <p:pic>
        <p:nvPicPr>
          <p:cNvPr id="9" name="Picture 3" descr="I:\01. High School\Content Class\Gif File\I Lave you feroz.gif">
            <a:extLst>
              <a:ext uri="{FF2B5EF4-FFF2-40B4-BE49-F238E27FC236}">
                <a16:creationId xmlns:a16="http://schemas.microsoft.com/office/drawing/2014/main" id="{2D9A6132-3E30-4FB9-BA86-B571C79DA9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35723" y="1301361"/>
            <a:ext cx="2397954" cy="4558352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02C51A-AC24-4372-BFCF-34A0575145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24" y="3177153"/>
            <a:ext cx="2397955" cy="20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0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8B49216-3145-4FD8-BCD0-2A6E04CC46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D87497-1C0F-47FE-95E6-0002326E8AD8}"/>
              </a:ext>
            </a:extLst>
          </p:cNvPr>
          <p:cNvSpPr/>
          <p:nvPr/>
        </p:nvSpPr>
        <p:spPr>
          <a:xfrm>
            <a:off x="2533330" y="291782"/>
            <a:ext cx="6670631" cy="4822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sentences.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DE15A4-8049-421A-8F83-39DB73625963}"/>
              </a:ext>
            </a:extLst>
          </p:cNvPr>
          <p:cNvSpPr/>
          <p:nvPr/>
        </p:nvSpPr>
        <p:spPr>
          <a:xfrm>
            <a:off x="419725" y="953951"/>
            <a:ext cx="11242623" cy="6666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Q: No sooner had he (see) the police than he (run) away.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50C7C9-0367-4841-ADE9-92294A9DC834}"/>
              </a:ext>
            </a:extLst>
          </p:cNvPr>
          <p:cNvSpPr/>
          <p:nvPr/>
        </p:nvSpPr>
        <p:spPr>
          <a:xfrm>
            <a:off x="419726" y="1617141"/>
            <a:ext cx="11242622" cy="6666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Neg: No sooner had he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seen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police than he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away.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BCEF17-88A4-489E-9DD4-AE73D7AC8001}"/>
              </a:ext>
            </a:extLst>
          </p:cNvPr>
          <p:cNvSpPr/>
          <p:nvPr/>
        </p:nvSpPr>
        <p:spPr>
          <a:xfrm>
            <a:off x="419725" y="2392813"/>
            <a:ext cx="11242622" cy="154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Note: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 sooner had---- than, scarcely had---- when, hardly had ---- before </a:t>
            </a:r>
            <a:r>
              <a:rPr lang="as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থ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া</a:t>
            </a:r>
            <a:r>
              <a:rPr lang="as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ল</a:t>
            </a:r>
            <a:r>
              <a:rPr lang="as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ে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প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্</a:t>
            </a:r>
            <a:r>
              <a:rPr lang="as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র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থ</a:t>
            </a:r>
            <a:r>
              <a:rPr lang="as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ম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s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ব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্</a:t>
            </a:r>
            <a:r>
              <a:rPr lang="as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র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া</a:t>
            </a:r>
            <a:r>
              <a:rPr lang="as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ে</a:t>
            </a:r>
            <a:r>
              <a:rPr lang="as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ট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ে</a:t>
            </a:r>
            <a:r>
              <a:rPr lang="as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র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  <a:r>
              <a:rPr lang="as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ে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past participle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এবং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২য়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ব্রাকেটের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Verb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কে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past form </a:t>
            </a:r>
            <a:r>
              <a:rPr lang="as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ক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র</a:t>
            </a:r>
            <a:r>
              <a:rPr lang="as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ত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ে </a:t>
            </a:r>
            <a:r>
              <a:rPr lang="as-I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হ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য়।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6E0547-B0E2-475A-AC14-5DCA7C122F3D}"/>
              </a:ext>
            </a:extLst>
          </p:cNvPr>
          <p:cNvSpPr txBox="1"/>
          <p:nvPr/>
        </p:nvSpPr>
        <p:spPr>
          <a:xfrm>
            <a:off x="419725" y="3968175"/>
            <a:ext cx="21136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Example: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7BC366-B59E-43A0-8E06-E85BA2AFA1F9}"/>
              </a:ext>
            </a:extLst>
          </p:cNvPr>
          <p:cNvSpPr/>
          <p:nvPr/>
        </p:nvSpPr>
        <p:spPr>
          <a:xfrm>
            <a:off x="2398427" y="4034577"/>
            <a:ext cx="9263920" cy="1034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Q: No sooner had the teacher (enter) the class room  than the students (stand) up.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D76A08-2292-4F15-BB1B-0E582FB548EE}"/>
              </a:ext>
            </a:extLst>
          </p:cNvPr>
          <p:cNvSpPr/>
          <p:nvPr/>
        </p:nvSpPr>
        <p:spPr>
          <a:xfrm>
            <a:off x="474689" y="5182561"/>
            <a:ext cx="11187658" cy="10344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A: No sooner had the teacher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entered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class room  than the students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stood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up.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842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89BF9EC-6579-4178-BD62-770FC9CB6B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1F376E-53C9-44AD-B923-405EE9633B05}"/>
              </a:ext>
            </a:extLst>
          </p:cNvPr>
          <p:cNvSpPr/>
          <p:nvPr/>
        </p:nvSpPr>
        <p:spPr>
          <a:xfrm>
            <a:off x="2608290" y="280982"/>
            <a:ext cx="8139648" cy="457200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Look at the pictures and the sentences.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0FEB01-0FF7-4670-8430-C3009DAA704F}"/>
              </a:ext>
            </a:extLst>
          </p:cNvPr>
          <p:cNvSpPr/>
          <p:nvPr/>
        </p:nvSpPr>
        <p:spPr>
          <a:xfrm>
            <a:off x="333201" y="4603288"/>
            <a:ext cx="1166654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Note: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Before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মানে হল "আগে" । এর আগে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verb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past perfect tense(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had+verb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past participle)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বসে।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আবার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after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মানে হল "পরে" । এরপরে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past perfect tense (had + verb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past participle)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বসে ।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া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ৎ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Past Perfect tense “before”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ূ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্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ে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া “after”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ে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892573-D603-4FB9-A802-C5A5185819CD}"/>
              </a:ext>
            </a:extLst>
          </p:cNvPr>
          <p:cNvSpPr/>
          <p:nvPr/>
        </p:nvSpPr>
        <p:spPr>
          <a:xfrm>
            <a:off x="554637" y="2748676"/>
            <a:ext cx="112576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The patient had died before the doctor came.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ডাক্তার আসার আগে রোগীটি মারা গেল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The patient died after the doctor had come.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ডাক্তার আসার পরে রোগীটি মারা গেল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A3326A-EB70-4CD5-9049-74B6BF317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290" y="830280"/>
            <a:ext cx="3807500" cy="19700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25180A-1E61-4D16-90CE-9E36452F64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1" t="13532" r="38518" b="11671"/>
          <a:stretch/>
        </p:blipFill>
        <p:spPr>
          <a:xfrm>
            <a:off x="333200" y="251002"/>
            <a:ext cx="2162651" cy="2566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12758E-9542-4BB8-BB2A-C4313329D1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423" y="856443"/>
            <a:ext cx="2675748" cy="2004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2B4BE5-C621-43AD-A70C-AD0FDC0528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90" y="854971"/>
            <a:ext cx="2780680" cy="1972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398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22A376D-1DC5-44C3-B28B-77130617BE77}"/>
              </a:ext>
            </a:extLst>
          </p:cNvPr>
          <p:cNvSpPr/>
          <p:nvPr/>
        </p:nvSpPr>
        <p:spPr>
          <a:xfrm>
            <a:off x="0" y="-1499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FBE653-8844-49CC-8D99-BBE34FDFFA5A}"/>
              </a:ext>
            </a:extLst>
          </p:cNvPr>
          <p:cNvSpPr/>
          <p:nvPr/>
        </p:nvSpPr>
        <p:spPr>
          <a:xfrm>
            <a:off x="419724" y="3916772"/>
            <a:ext cx="11352553" cy="2677656"/>
          </a:xfrm>
          <a:prstGeom prst="rect">
            <a:avLst/>
          </a:prstGeom>
          <a:ln w="381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Rule: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োন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Sentence -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ূ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ে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since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for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Sentence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Present Perfect Continuous Tense-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থাকে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Structure: Subject +have been/has been+ V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+ for/since + time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EA612E-DE07-4AFE-A718-20C835A7C83F}"/>
              </a:ext>
            </a:extLst>
          </p:cNvPr>
          <p:cNvSpPr/>
          <p:nvPr/>
        </p:nvSpPr>
        <p:spPr>
          <a:xfrm>
            <a:off x="3383860" y="799704"/>
            <a:ext cx="6559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Q:It (to rain) since morning.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D485AA-1F91-4BE1-8689-535BB3A4E980}"/>
              </a:ext>
            </a:extLst>
          </p:cNvPr>
          <p:cNvSpPr/>
          <p:nvPr/>
        </p:nvSpPr>
        <p:spPr>
          <a:xfrm>
            <a:off x="3428830" y="1217911"/>
            <a:ext cx="8343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A: It </a:t>
            </a:r>
            <a:r>
              <a:rPr lang="en-US" sz="3600" dirty="0">
                <a:solidFill>
                  <a:srgbClr val="C0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has been raining </a:t>
            </a:r>
            <a:r>
              <a:rPr lang="en-US" sz="3600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since morning.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D46927-DFD8-48DC-BABF-06134443D33A}"/>
              </a:ext>
            </a:extLst>
          </p:cNvPr>
          <p:cNvSpPr/>
          <p:nvPr/>
        </p:nvSpPr>
        <p:spPr>
          <a:xfrm>
            <a:off x="2879552" y="201242"/>
            <a:ext cx="8992152" cy="6440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the sentences.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AEF8D9-24E7-41F1-83C2-2419D71A88A4}"/>
              </a:ext>
            </a:extLst>
          </p:cNvPr>
          <p:cNvSpPr/>
          <p:nvPr/>
        </p:nvSpPr>
        <p:spPr>
          <a:xfrm>
            <a:off x="353617" y="2888712"/>
            <a:ext cx="8565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Q: They (read) the book for two hours.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04B8B9-0599-4F84-A79A-11B417350721}"/>
              </a:ext>
            </a:extLst>
          </p:cNvPr>
          <p:cNvSpPr/>
          <p:nvPr/>
        </p:nvSpPr>
        <p:spPr>
          <a:xfrm>
            <a:off x="374752" y="3333627"/>
            <a:ext cx="11352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A: They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have been reading </a:t>
            </a:r>
            <a:r>
              <a:rPr lang="en-US" sz="3600" b="1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the book for two hours.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3DB547-81B3-4EEC-922B-BD36398F3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165"/>
            <a:ext cx="3792511" cy="32958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A90D48-5A89-4312-93B6-4834C183F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244" y="1779372"/>
            <a:ext cx="3003034" cy="171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4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39D8BC2-6FF0-48B6-B4F5-7A94413DFB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8D9894-A8C1-4044-9D55-86A248F1C0B1}"/>
              </a:ext>
            </a:extLst>
          </p:cNvPr>
          <p:cNvSpPr/>
          <p:nvPr/>
        </p:nvSpPr>
        <p:spPr>
          <a:xfrm>
            <a:off x="584615" y="4114800"/>
            <a:ext cx="11063433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en-US" sz="4000" b="1" u="sng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Note: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Since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Sentence -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Conjunction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ৃ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 ,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Sentence-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প্রথম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Present Perfect Tense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Present Indefinite Tense 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since-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অংশটি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Past Indefinite Tense-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06784D-58FF-4A56-BBD7-F789F5C66D64}"/>
              </a:ext>
            </a:extLst>
          </p:cNvPr>
          <p:cNvSpPr/>
          <p:nvPr/>
        </p:nvSpPr>
        <p:spPr>
          <a:xfrm>
            <a:off x="584615" y="2813447"/>
            <a:ext cx="11212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Q:Three years (passed) since I (leave) the village.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E96ECB-CB9A-46F0-B580-4AECFBB00106}"/>
              </a:ext>
            </a:extLst>
          </p:cNvPr>
          <p:cNvSpPr/>
          <p:nvPr/>
        </p:nvSpPr>
        <p:spPr>
          <a:xfrm>
            <a:off x="364844" y="3450366"/>
            <a:ext cx="11707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A: Three years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have passed</a:t>
            </a:r>
            <a:r>
              <a:rPr lang="en-US" sz="3600" b="1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 since he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left </a:t>
            </a:r>
            <a:r>
              <a:rPr lang="en-US" sz="3600" b="1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 the village.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2E9739-C6B5-4C61-8F3C-F73CFE0E868A}"/>
              </a:ext>
            </a:extLst>
          </p:cNvPr>
          <p:cNvSpPr/>
          <p:nvPr/>
        </p:nvSpPr>
        <p:spPr>
          <a:xfrm>
            <a:off x="2581437" y="383013"/>
            <a:ext cx="7767786" cy="4822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the  sentences.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5C56AF-A901-42F6-8475-820BD3793B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2" t="4075" r="50000" b="4909"/>
          <a:stretch/>
        </p:blipFill>
        <p:spPr>
          <a:xfrm>
            <a:off x="209863" y="275819"/>
            <a:ext cx="2218538" cy="26654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320DEE-A56C-424E-A03A-8FAFFD3BC246}"/>
              </a:ext>
            </a:extLst>
          </p:cNvPr>
          <p:cNvSpPr/>
          <p:nvPr/>
        </p:nvSpPr>
        <p:spPr>
          <a:xfrm>
            <a:off x="2169511" y="972495"/>
            <a:ext cx="9774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Q: It (be) five  years since I (loss) my father.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B66D70-F542-4D33-B905-50B2DF38C32E}"/>
              </a:ext>
            </a:extLst>
          </p:cNvPr>
          <p:cNvSpPr/>
          <p:nvPr/>
        </p:nvSpPr>
        <p:spPr>
          <a:xfrm>
            <a:off x="2293495" y="1603083"/>
            <a:ext cx="9503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A: It 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has been </a:t>
            </a:r>
            <a:r>
              <a:rPr lang="en-US" sz="3200" b="1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five  years since I 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lost</a:t>
            </a:r>
            <a:r>
              <a:rPr lang="en-US" sz="3200" b="1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 my father.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808F09-99D1-4424-A746-E0D3CCDFA6D0}"/>
              </a:ext>
            </a:extLst>
          </p:cNvPr>
          <p:cNvSpPr/>
          <p:nvPr/>
        </p:nvSpPr>
        <p:spPr>
          <a:xfrm>
            <a:off x="2360948" y="2074663"/>
            <a:ext cx="95037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Or, It 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is </a:t>
            </a:r>
            <a:r>
              <a:rPr lang="en-US" sz="3200" b="1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five  years since I 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lost</a:t>
            </a:r>
            <a:r>
              <a:rPr lang="en-US" sz="3200" b="1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 my father.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53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1" animBg="1"/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ADECB0-D8DB-48F0-ACBD-38F0DE45C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29" y="217646"/>
            <a:ext cx="2733209" cy="2569146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451D457C-5D9E-4AFD-8509-9F7A1746A7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CF432B-4297-46CB-A6F5-C4D161534245}"/>
              </a:ext>
            </a:extLst>
          </p:cNvPr>
          <p:cNvSpPr/>
          <p:nvPr/>
        </p:nvSpPr>
        <p:spPr>
          <a:xfrm>
            <a:off x="564282" y="3983796"/>
            <a:ext cx="11063433" cy="19389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en-US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Note: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Sentence-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If 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Conditional clause 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ি 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Present Indefinite Tense 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clause 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  Future Tense-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 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DAF64C-B7B1-46EB-94D3-9FA07885C912}"/>
              </a:ext>
            </a:extLst>
          </p:cNvPr>
          <p:cNvSpPr/>
          <p:nvPr/>
        </p:nvSpPr>
        <p:spPr>
          <a:xfrm>
            <a:off x="1815030" y="345671"/>
            <a:ext cx="7463881" cy="4822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&amp; the sentences.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AD441A-F95E-4FB2-A726-A997FD8969F7}"/>
              </a:ext>
            </a:extLst>
          </p:cNvPr>
          <p:cNvSpPr/>
          <p:nvPr/>
        </p:nvSpPr>
        <p:spPr>
          <a:xfrm>
            <a:off x="691700" y="2522686"/>
            <a:ext cx="10431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(b) You will catch cold , if you play in the rain .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779CAE-6076-4222-8515-BA085400840B}"/>
              </a:ext>
            </a:extLst>
          </p:cNvPr>
          <p:cNvSpPr/>
          <p:nvPr/>
        </p:nvSpPr>
        <p:spPr>
          <a:xfrm>
            <a:off x="839449" y="1069103"/>
            <a:ext cx="79557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(a) If he wants , I shall help him.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10" name="Up Arrow Callout 10">
            <a:extLst>
              <a:ext uri="{FF2B5EF4-FFF2-40B4-BE49-F238E27FC236}">
                <a16:creationId xmlns:a16="http://schemas.microsoft.com/office/drawing/2014/main" id="{5E945678-6C6F-48E7-BB93-7C0EDB656AE6}"/>
              </a:ext>
            </a:extLst>
          </p:cNvPr>
          <p:cNvSpPr/>
          <p:nvPr/>
        </p:nvSpPr>
        <p:spPr>
          <a:xfrm>
            <a:off x="839448" y="1611437"/>
            <a:ext cx="4172507" cy="89582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Present Indefinite</a:t>
            </a:r>
          </a:p>
        </p:txBody>
      </p:sp>
      <p:sp>
        <p:nvSpPr>
          <p:cNvPr id="12" name="Up Arrow Callout 13">
            <a:extLst>
              <a:ext uri="{FF2B5EF4-FFF2-40B4-BE49-F238E27FC236}">
                <a16:creationId xmlns:a16="http://schemas.microsoft.com/office/drawing/2014/main" id="{461CCA1A-2D6D-44B8-BA64-157B16CB4A39}"/>
              </a:ext>
            </a:extLst>
          </p:cNvPr>
          <p:cNvSpPr/>
          <p:nvPr/>
        </p:nvSpPr>
        <p:spPr>
          <a:xfrm>
            <a:off x="5151867" y="1610666"/>
            <a:ext cx="3767283" cy="895826"/>
          </a:xfrm>
          <a:prstGeom prst="upArrowCallou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Future Indefinite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4B2DFB85-173D-42B4-8CBA-65F32D8DE8E3}"/>
              </a:ext>
            </a:extLst>
          </p:cNvPr>
          <p:cNvSpPr/>
          <p:nvPr/>
        </p:nvSpPr>
        <p:spPr>
          <a:xfrm>
            <a:off x="2056878" y="1157091"/>
            <a:ext cx="2125377" cy="510002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Callout 13">
            <a:extLst>
              <a:ext uri="{FF2B5EF4-FFF2-40B4-BE49-F238E27FC236}">
                <a16:creationId xmlns:a16="http://schemas.microsoft.com/office/drawing/2014/main" id="{D1752893-8C06-4CA7-9C4E-7EA7B3336362}"/>
              </a:ext>
            </a:extLst>
          </p:cNvPr>
          <p:cNvSpPr/>
          <p:nvPr/>
        </p:nvSpPr>
        <p:spPr>
          <a:xfrm>
            <a:off x="1324624" y="3117950"/>
            <a:ext cx="3767283" cy="895826"/>
          </a:xfrm>
          <a:prstGeom prst="upArrowCallou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Future Indefinite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Up Arrow Callout 10">
            <a:extLst>
              <a:ext uri="{FF2B5EF4-FFF2-40B4-BE49-F238E27FC236}">
                <a16:creationId xmlns:a16="http://schemas.microsoft.com/office/drawing/2014/main" id="{F427B747-BFBA-4897-8929-9636C6AD9A25}"/>
              </a:ext>
            </a:extLst>
          </p:cNvPr>
          <p:cNvSpPr/>
          <p:nvPr/>
        </p:nvSpPr>
        <p:spPr>
          <a:xfrm>
            <a:off x="6209849" y="3072980"/>
            <a:ext cx="4172507" cy="89582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Present Indefinite</a:t>
            </a: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13B6942D-D4B3-44A1-A167-31B5D3D9C223}"/>
              </a:ext>
            </a:extLst>
          </p:cNvPr>
          <p:cNvSpPr/>
          <p:nvPr/>
        </p:nvSpPr>
        <p:spPr>
          <a:xfrm>
            <a:off x="4667386" y="1114621"/>
            <a:ext cx="3342361" cy="55523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DD42B6-22CA-4E0A-B15F-0E5FACBF1DC0}"/>
              </a:ext>
            </a:extLst>
          </p:cNvPr>
          <p:cNvSpPr txBox="1"/>
          <p:nvPr/>
        </p:nvSpPr>
        <p:spPr>
          <a:xfrm>
            <a:off x="564282" y="5925481"/>
            <a:ext cx="11063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Example: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you work hard, you will shine in life.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97D7570-8E85-43B0-86AF-44FE843BB2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07" y="242464"/>
            <a:ext cx="1606604" cy="966473"/>
          </a:xfrm>
          <a:prstGeom prst="rect">
            <a:avLst/>
          </a:prstGeom>
        </p:spPr>
      </p:pic>
      <p:sp>
        <p:nvSpPr>
          <p:cNvPr id="20" name="Rounded Rectangle 20">
            <a:extLst>
              <a:ext uri="{FF2B5EF4-FFF2-40B4-BE49-F238E27FC236}">
                <a16:creationId xmlns:a16="http://schemas.microsoft.com/office/drawing/2014/main" id="{581FB315-2DB2-4034-BED4-A64479CF6CD4}"/>
              </a:ext>
            </a:extLst>
          </p:cNvPr>
          <p:cNvSpPr/>
          <p:nvPr/>
        </p:nvSpPr>
        <p:spPr>
          <a:xfrm>
            <a:off x="1472262" y="2595297"/>
            <a:ext cx="4183926" cy="510002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737362F-AB2F-4CA1-9811-49E1034538C0}"/>
              </a:ext>
            </a:extLst>
          </p:cNvPr>
          <p:cNvSpPr/>
          <p:nvPr/>
        </p:nvSpPr>
        <p:spPr>
          <a:xfrm>
            <a:off x="6347889" y="2611859"/>
            <a:ext cx="4262165" cy="510002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0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682C377-AD0A-406F-B7C1-43472053F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19" y="236097"/>
            <a:ext cx="2487643" cy="1330453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3088F7BB-5DB7-4662-B04C-D20775D9EA6F}"/>
              </a:ext>
            </a:extLst>
          </p:cNvPr>
          <p:cNvSpPr/>
          <p:nvPr/>
        </p:nvSpPr>
        <p:spPr>
          <a:xfrm>
            <a:off x="0" y="-8871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7CF130-0A4F-4C73-8C33-941D27556B74}"/>
              </a:ext>
            </a:extLst>
          </p:cNvPr>
          <p:cNvSpPr/>
          <p:nvPr/>
        </p:nvSpPr>
        <p:spPr>
          <a:xfrm>
            <a:off x="329784" y="3552491"/>
            <a:ext cx="11467475" cy="255454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Note: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Sentence-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If 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Conditional clause 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ি 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Past  Indefinite Tense 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clause 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ে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Subject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would/should/could/might 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verb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Predent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form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C72A1D-7ADD-4F40-8CD7-64B1B461BD4B}"/>
              </a:ext>
            </a:extLst>
          </p:cNvPr>
          <p:cNvSpPr/>
          <p:nvPr/>
        </p:nvSpPr>
        <p:spPr>
          <a:xfrm>
            <a:off x="1851822" y="291182"/>
            <a:ext cx="7450393" cy="4822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&amp; the sentences.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F5991C-BE79-4313-9976-2FE5359EEC23}"/>
              </a:ext>
            </a:extLst>
          </p:cNvPr>
          <p:cNvSpPr/>
          <p:nvPr/>
        </p:nvSpPr>
        <p:spPr>
          <a:xfrm>
            <a:off x="691700" y="2282846"/>
            <a:ext cx="9471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(b) I would fly in the sky , if I were a bird.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C4EB59-639E-4C32-95D8-3E9D34C2C459}"/>
              </a:ext>
            </a:extLst>
          </p:cNvPr>
          <p:cNvSpPr/>
          <p:nvPr/>
        </p:nvSpPr>
        <p:spPr>
          <a:xfrm>
            <a:off x="654489" y="920219"/>
            <a:ext cx="1007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(a) If he came to me , I would help him.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7" name="Up Arrow Callout 10">
            <a:extLst>
              <a:ext uri="{FF2B5EF4-FFF2-40B4-BE49-F238E27FC236}">
                <a16:creationId xmlns:a16="http://schemas.microsoft.com/office/drawing/2014/main" id="{7C556F4C-21B1-456C-8C72-315FE9AAAEF9}"/>
              </a:ext>
            </a:extLst>
          </p:cNvPr>
          <p:cNvSpPr/>
          <p:nvPr/>
        </p:nvSpPr>
        <p:spPr>
          <a:xfrm>
            <a:off x="1234606" y="1445776"/>
            <a:ext cx="3687331" cy="89582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Past Indefinite</a:t>
            </a:r>
          </a:p>
        </p:txBody>
      </p:sp>
      <p:sp>
        <p:nvSpPr>
          <p:cNvPr id="8" name="Up Arrow Callout 13">
            <a:extLst>
              <a:ext uri="{FF2B5EF4-FFF2-40B4-BE49-F238E27FC236}">
                <a16:creationId xmlns:a16="http://schemas.microsoft.com/office/drawing/2014/main" id="{DA3F568F-2A44-4E35-984E-92F1DF01E8C5}"/>
              </a:ext>
            </a:extLst>
          </p:cNvPr>
          <p:cNvSpPr/>
          <p:nvPr/>
        </p:nvSpPr>
        <p:spPr>
          <a:xfrm>
            <a:off x="5142726" y="1434914"/>
            <a:ext cx="4049133" cy="895826"/>
          </a:xfrm>
          <a:prstGeom prst="upArrowCallou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Future In the Past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Up Arrow Callout 13">
            <a:extLst>
              <a:ext uri="{FF2B5EF4-FFF2-40B4-BE49-F238E27FC236}">
                <a16:creationId xmlns:a16="http://schemas.microsoft.com/office/drawing/2014/main" id="{C9E31F2B-0A50-4908-B989-83D59E95B7E0}"/>
              </a:ext>
            </a:extLst>
          </p:cNvPr>
          <p:cNvSpPr/>
          <p:nvPr/>
        </p:nvSpPr>
        <p:spPr>
          <a:xfrm>
            <a:off x="1198777" y="2761543"/>
            <a:ext cx="3908120" cy="895826"/>
          </a:xfrm>
          <a:prstGeom prst="upArrowCallou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Future In the Past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Up Arrow Callout 10">
            <a:extLst>
              <a:ext uri="{FF2B5EF4-FFF2-40B4-BE49-F238E27FC236}">
                <a16:creationId xmlns:a16="http://schemas.microsoft.com/office/drawing/2014/main" id="{C82AFC0D-BE24-494C-BEEB-A3EBAB7DB31D}"/>
              </a:ext>
            </a:extLst>
          </p:cNvPr>
          <p:cNvSpPr/>
          <p:nvPr/>
        </p:nvSpPr>
        <p:spPr>
          <a:xfrm>
            <a:off x="6095998" y="2730547"/>
            <a:ext cx="4172507" cy="89582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Past Indefinite</a:t>
            </a:r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A8AE7B71-410B-4966-9E75-B0892A26535A}"/>
              </a:ext>
            </a:extLst>
          </p:cNvPr>
          <p:cNvSpPr/>
          <p:nvPr/>
        </p:nvSpPr>
        <p:spPr>
          <a:xfrm>
            <a:off x="6701612" y="2341506"/>
            <a:ext cx="3165198" cy="55523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3FC1BF4F-0169-48C7-ADD2-68B4CD8FB856}"/>
              </a:ext>
            </a:extLst>
          </p:cNvPr>
          <p:cNvSpPr/>
          <p:nvPr/>
        </p:nvSpPr>
        <p:spPr>
          <a:xfrm>
            <a:off x="5424576" y="946251"/>
            <a:ext cx="3767283" cy="55523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97AE18-F22F-4B80-91D3-E53FEABE8F87}"/>
              </a:ext>
            </a:extLst>
          </p:cNvPr>
          <p:cNvSpPr txBox="1"/>
          <p:nvPr/>
        </p:nvSpPr>
        <p:spPr>
          <a:xfrm>
            <a:off x="329784" y="5985441"/>
            <a:ext cx="1146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Rounded MT Bold" panose="020F0704030504030204" pitchFamily="34" charset="0"/>
              </a:rPr>
              <a:t>Example: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I saw him, I would talk to him. </a:t>
            </a: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0B396218-4B87-4A11-8E4D-797E0EE751A5}"/>
              </a:ext>
            </a:extLst>
          </p:cNvPr>
          <p:cNvSpPr/>
          <p:nvPr/>
        </p:nvSpPr>
        <p:spPr>
          <a:xfrm>
            <a:off x="1851822" y="954894"/>
            <a:ext cx="3357892" cy="55523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20">
            <a:extLst>
              <a:ext uri="{FF2B5EF4-FFF2-40B4-BE49-F238E27FC236}">
                <a16:creationId xmlns:a16="http://schemas.microsoft.com/office/drawing/2014/main" id="{021B5DFE-34E2-4E0B-A42C-50433DEAC8E1}"/>
              </a:ext>
            </a:extLst>
          </p:cNvPr>
          <p:cNvSpPr/>
          <p:nvPr/>
        </p:nvSpPr>
        <p:spPr>
          <a:xfrm>
            <a:off x="1421544" y="2377237"/>
            <a:ext cx="4588368" cy="55523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ED0C56C-A800-4E5F-8CBC-86E529EADB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31" y="1240877"/>
            <a:ext cx="3767283" cy="293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138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F3FCCF8-47D9-466A-8299-6220B45A5F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9EA9BF-B0FB-4D78-BC80-5999D9E8CA12}"/>
              </a:ext>
            </a:extLst>
          </p:cNvPr>
          <p:cNvSpPr/>
          <p:nvPr/>
        </p:nvSpPr>
        <p:spPr>
          <a:xfrm>
            <a:off x="419726" y="3683996"/>
            <a:ext cx="11377534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US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Note:</a:t>
            </a:r>
            <a:r>
              <a:rPr lang="en-US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If 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clause 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ি 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Past Perfect Tense 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clause 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Perfect Conditional 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থ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ৎ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Sub + would have /could have/ should have/might have + V3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40C538-6ABF-4859-8463-F2A5E1E11E3F}"/>
              </a:ext>
            </a:extLst>
          </p:cNvPr>
          <p:cNvSpPr/>
          <p:nvPr/>
        </p:nvSpPr>
        <p:spPr>
          <a:xfrm>
            <a:off x="2994453" y="275684"/>
            <a:ext cx="6670631" cy="4822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sentences.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706E35-7F9E-437F-96F6-A91B46003E14}"/>
              </a:ext>
            </a:extLst>
          </p:cNvPr>
          <p:cNvSpPr/>
          <p:nvPr/>
        </p:nvSpPr>
        <p:spPr>
          <a:xfrm>
            <a:off x="691700" y="2312826"/>
            <a:ext cx="10808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(b) I could have met him  if he had been here .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71A5BC-3540-48E8-8EC3-FE286EE2A74B}"/>
              </a:ext>
            </a:extLst>
          </p:cNvPr>
          <p:cNvSpPr/>
          <p:nvPr/>
        </p:nvSpPr>
        <p:spPr>
          <a:xfrm>
            <a:off x="419725" y="889222"/>
            <a:ext cx="11377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(a) If she had tried , she would have succeeded.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7" name="Up Arrow Callout 10">
            <a:extLst>
              <a:ext uri="{FF2B5EF4-FFF2-40B4-BE49-F238E27FC236}">
                <a16:creationId xmlns:a16="http://schemas.microsoft.com/office/drawing/2014/main" id="{B1E94D72-F4E7-45D6-ADA5-947F9A2BD27D}"/>
              </a:ext>
            </a:extLst>
          </p:cNvPr>
          <p:cNvSpPr/>
          <p:nvPr/>
        </p:nvSpPr>
        <p:spPr>
          <a:xfrm>
            <a:off x="839448" y="1446547"/>
            <a:ext cx="4172507" cy="89582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Past Perfect</a:t>
            </a:r>
          </a:p>
        </p:txBody>
      </p:sp>
      <p:sp>
        <p:nvSpPr>
          <p:cNvPr id="8" name="Up Arrow Callout 13">
            <a:extLst>
              <a:ext uri="{FF2B5EF4-FFF2-40B4-BE49-F238E27FC236}">
                <a16:creationId xmlns:a16="http://schemas.microsoft.com/office/drawing/2014/main" id="{8C427D04-23D3-4AFD-B762-2699B7C19139}"/>
              </a:ext>
            </a:extLst>
          </p:cNvPr>
          <p:cNvSpPr/>
          <p:nvPr/>
        </p:nvSpPr>
        <p:spPr>
          <a:xfrm>
            <a:off x="5151867" y="1445776"/>
            <a:ext cx="5408214" cy="895826"/>
          </a:xfrm>
          <a:prstGeom prst="upArrowCallou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Perfect Conditional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Up Arrow Callout 13">
            <a:extLst>
              <a:ext uri="{FF2B5EF4-FFF2-40B4-BE49-F238E27FC236}">
                <a16:creationId xmlns:a16="http://schemas.microsoft.com/office/drawing/2014/main" id="{8B018641-9953-4BDD-ABDB-54CEFD6CFA46}"/>
              </a:ext>
            </a:extLst>
          </p:cNvPr>
          <p:cNvSpPr/>
          <p:nvPr/>
        </p:nvSpPr>
        <p:spPr>
          <a:xfrm>
            <a:off x="504322" y="2848130"/>
            <a:ext cx="5081282" cy="895826"/>
          </a:xfrm>
          <a:prstGeom prst="upArrowCallou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Perfect Conditional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Up Arrow Callout 10">
            <a:extLst>
              <a:ext uri="{FF2B5EF4-FFF2-40B4-BE49-F238E27FC236}">
                <a16:creationId xmlns:a16="http://schemas.microsoft.com/office/drawing/2014/main" id="{912B32CC-545E-452F-AB1E-0F8E49864A1B}"/>
              </a:ext>
            </a:extLst>
          </p:cNvPr>
          <p:cNvSpPr/>
          <p:nvPr/>
        </p:nvSpPr>
        <p:spPr>
          <a:xfrm>
            <a:off x="6329769" y="2848130"/>
            <a:ext cx="4172507" cy="89582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Past Perfect</a:t>
            </a:r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2987E031-3E00-4EDA-8109-A1C833944473}"/>
              </a:ext>
            </a:extLst>
          </p:cNvPr>
          <p:cNvSpPr/>
          <p:nvPr/>
        </p:nvSpPr>
        <p:spPr>
          <a:xfrm>
            <a:off x="6606398" y="2377930"/>
            <a:ext cx="4101426" cy="55523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9F7BFB01-AA0E-45A4-BA66-2D0C6F22A796}"/>
              </a:ext>
            </a:extLst>
          </p:cNvPr>
          <p:cNvSpPr/>
          <p:nvPr/>
        </p:nvSpPr>
        <p:spPr>
          <a:xfrm>
            <a:off x="4869349" y="906870"/>
            <a:ext cx="6378272" cy="537587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6ABC0C-4527-4675-BE1B-05EC3A637FFC}"/>
              </a:ext>
            </a:extLst>
          </p:cNvPr>
          <p:cNvSpPr txBox="1"/>
          <p:nvPr/>
        </p:nvSpPr>
        <p:spPr>
          <a:xfrm>
            <a:off x="250182" y="5535741"/>
            <a:ext cx="11522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Example: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If I had seen him, I might have told him                 the news. </a:t>
            </a:r>
          </a:p>
        </p:txBody>
      </p:sp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29422BAA-9347-40BA-80D7-78A8D2570EBE}"/>
              </a:ext>
            </a:extLst>
          </p:cNvPr>
          <p:cNvSpPr/>
          <p:nvPr/>
        </p:nvSpPr>
        <p:spPr>
          <a:xfrm>
            <a:off x="1631919" y="906870"/>
            <a:ext cx="3015031" cy="55523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20">
            <a:extLst>
              <a:ext uri="{FF2B5EF4-FFF2-40B4-BE49-F238E27FC236}">
                <a16:creationId xmlns:a16="http://schemas.microsoft.com/office/drawing/2014/main" id="{9684A67E-6B75-4453-88F1-B1AD21A0C511}"/>
              </a:ext>
            </a:extLst>
          </p:cNvPr>
          <p:cNvSpPr/>
          <p:nvPr/>
        </p:nvSpPr>
        <p:spPr>
          <a:xfrm>
            <a:off x="1484177" y="2396656"/>
            <a:ext cx="4640044" cy="55523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3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07D7D3-2216-4AC2-BA43-85FEF8BB2C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0"/>
          <a:stretch/>
        </p:blipFill>
        <p:spPr>
          <a:xfrm>
            <a:off x="8981481" y="288472"/>
            <a:ext cx="2788583" cy="3272518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4CF9DD20-22D2-42F0-B139-4AA82010F54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CC312A-EBCE-4A83-9EE0-9AABF66648E9}"/>
              </a:ext>
            </a:extLst>
          </p:cNvPr>
          <p:cNvSpPr/>
          <p:nvPr/>
        </p:nvSpPr>
        <p:spPr>
          <a:xfrm>
            <a:off x="584615" y="3859970"/>
            <a:ext cx="11063433" cy="255454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en-US" sz="4000" b="1" u="sng" dirty="0">
                <a:solidFill>
                  <a:srgbClr val="002060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Note: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Modal Auxiliaries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 Shall, will, should, would, can, could, may, might, must, need, dare, used to, ought to, have to, has to, had to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ইত্যাদির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পরে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মূল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verb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Present form </a:t>
            </a:r>
            <a:r>
              <a:rPr lang="as-IN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য়।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F5B55C-BADD-4A9D-ACA2-0FE7941B9199}"/>
              </a:ext>
            </a:extLst>
          </p:cNvPr>
          <p:cNvSpPr/>
          <p:nvPr/>
        </p:nvSpPr>
        <p:spPr>
          <a:xfrm>
            <a:off x="1124254" y="291182"/>
            <a:ext cx="8534415" cy="4822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&amp; the  sentences.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D8F593-76F5-4FB9-957F-01DD5015D305}"/>
              </a:ext>
            </a:extLst>
          </p:cNvPr>
          <p:cNvSpPr/>
          <p:nvPr/>
        </p:nvSpPr>
        <p:spPr>
          <a:xfrm>
            <a:off x="2413414" y="3136329"/>
            <a:ext cx="97742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4000" b="1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We should  respect our teachers.</a:t>
            </a:r>
            <a:endParaRPr lang="en-US" sz="4000" b="1" dirty="0">
              <a:latin typeface="Arial Rounded MT Bold" panose="020F07040305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237A1D-72B1-4FC2-BABD-6C2F463B2096}"/>
              </a:ext>
            </a:extLst>
          </p:cNvPr>
          <p:cNvSpPr/>
          <p:nvPr/>
        </p:nvSpPr>
        <p:spPr>
          <a:xfrm>
            <a:off x="2562625" y="874410"/>
            <a:ext cx="8919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 Rounded MT Bold" panose="020F0704030504030204" pitchFamily="34" charset="0"/>
                <a:ea typeface="Times New Roman" panose="02020603050405020304" pitchFamily="18" charset="0"/>
              </a:rPr>
              <a:t>You may  come tomorrow.</a:t>
            </a:r>
            <a:endParaRPr lang="en-US" sz="4000" b="1" dirty="0">
              <a:latin typeface="Arial Rounded MT Bold" panose="020F0704030504030204" pitchFamily="34" charset="0"/>
            </a:endParaRPr>
          </a:p>
        </p:txBody>
      </p:sp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725B968B-3021-42F0-9D77-68D8A9552132}"/>
              </a:ext>
            </a:extLst>
          </p:cNvPr>
          <p:cNvSpPr/>
          <p:nvPr/>
        </p:nvSpPr>
        <p:spPr>
          <a:xfrm>
            <a:off x="5321502" y="3170599"/>
            <a:ext cx="2068644" cy="61098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0">
            <a:extLst>
              <a:ext uri="{FF2B5EF4-FFF2-40B4-BE49-F238E27FC236}">
                <a16:creationId xmlns:a16="http://schemas.microsoft.com/office/drawing/2014/main" id="{F1FB0A1E-177A-4E35-AC19-C03DDF86DEF1}"/>
              </a:ext>
            </a:extLst>
          </p:cNvPr>
          <p:cNvSpPr/>
          <p:nvPr/>
        </p:nvSpPr>
        <p:spPr>
          <a:xfrm>
            <a:off x="3622614" y="974712"/>
            <a:ext cx="1129262" cy="547623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5921259A-F494-48FB-8DAC-FA3856558D00}"/>
              </a:ext>
            </a:extLst>
          </p:cNvPr>
          <p:cNvSpPr/>
          <p:nvPr/>
        </p:nvSpPr>
        <p:spPr>
          <a:xfrm>
            <a:off x="3452728" y="3185107"/>
            <a:ext cx="1783828" cy="61098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E96B29DE-EA82-4149-91F1-32556911F5B2}"/>
              </a:ext>
            </a:extLst>
          </p:cNvPr>
          <p:cNvSpPr/>
          <p:nvPr/>
        </p:nvSpPr>
        <p:spPr>
          <a:xfrm>
            <a:off x="4871800" y="943030"/>
            <a:ext cx="1484024" cy="61098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C91270-FB03-47FE-8B04-26753645ADE7}"/>
              </a:ext>
            </a:extLst>
          </p:cNvPr>
          <p:cNvSpPr/>
          <p:nvPr/>
        </p:nvSpPr>
        <p:spPr>
          <a:xfrm>
            <a:off x="1124254" y="1931578"/>
            <a:ext cx="3627621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</a:rPr>
              <a:t>Modal Auxiliary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C68850-99A3-4936-86BF-54AEA536AEC2}"/>
              </a:ext>
            </a:extLst>
          </p:cNvPr>
          <p:cNvSpPr/>
          <p:nvPr/>
        </p:nvSpPr>
        <p:spPr>
          <a:xfrm>
            <a:off x="4931761" y="1955422"/>
            <a:ext cx="1597378" cy="70788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/>
              </a:rPr>
              <a:t>Verb</a:t>
            </a:r>
            <a:r>
              <a:rPr lang="en-US" sz="3200" b="1" dirty="0">
                <a:ln/>
              </a:rPr>
              <a:t>1</a:t>
            </a:r>
          </a:p>
        </p:txBody>
      </p:sp>
      <p:sp>
        <p:nvSpPr>
          <p:cNvPr id="18" name="Up Arrow 10">
            <a:extLst>
              <a:ext uri="{FF2B5EF4-FFF2-40B4-BE49-F238E27FC236}">
                <a16:creationId xmlns:a16="http://schemas.microsoft.com/office/drawing/2014/main" id="{B2E45F49-B88B-49CF-9F06-ED905B87D273}"/>
              </a:ext>
            </a:extLst>
          </p:cNvPr>
          <p:cNvSpPr/>
          <p:nvPr/>
        </p:nvSpPr>
        <p:spPr>
          <a:xfrm>
            <a:off x="3659103" y="1522802"/>
            <a:ext cx="636115" cy="338767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1">
            <a:extLst>
              <a:ext uri="{FF2B5EF4-FFF2-40B4-BE49-F238E27FC236}">
                <a16:creationId xmlns:a16="http://schemas.microsoft.com/office/drawing/2014/main" id="{F07C5E91-E344-470B-81D7-C44BC2D320E2}"/>
              </a:ext>
            </a:extLst>
          </p:cNvPr>
          <p:cNvSpPr/>
          <p:nvPr/>
        </p:nvSpPr>
        <p:spPr>
          <a:xfrm>
            <a:off x="5346388" y="1522803"/>
            <a:ext cx="636115" cy="345338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0">
            <a:extLst>
              <a:ext uri="{FF2B5EF4-FFF2-40B4-BE49-F238E27FC236}">
                <a16:creationId xmlns:a16="http://schemas.microsoft.com/office/drawing/2014/main" id="{68EA0EFF-E2BD-4EA5-96F7-5C86049AB858}"/>
              </a:ext>
            </a:extLst>
          </p:cNvPr>
          <p:cNvSpPr/>
          <p:nvPr/>
        </p:nvSpPr>
        <p:spPr>
          <a:xfrm rot="10800000">
            <a:off x="3746602" y="2705048"/>
            <a:ext cx="636115" cy="434027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10">
            <a:extLst>
              <a:ext uri="{FF2B5EF4-FFF2-40B4-BE49-F238E27FC236}">
                <a16:creationId xmlns:a16="http://schemas.microsoft.com/office/drawing/2014/main" id="{4F4E9138-1021-43E0-B54E-7116171FECD7}"/>
              </a:ext>
            </a:extLst>
          </p:cNvPr>
          <p:cNvSpPr/>
          <p:nvPr/>
        </p:nvSpPr>
        <p:spPr>
          <a:xfrm rot="10800000">
            <a:off x="5412392" y="2735748"/>
            <a:ext cx="636115" cy="434027"/>
          </a:xfrm>
          <a:prstGeom prst="upArrow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2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1E70450-B27D-43BA-9495-2EEADDFDD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339" y="151650"/>
            <a:ext cx="1909922" cy="15080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33FEC2-F527-4A20-87C7-5A19538E64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48" y="151650"/>
            <a:ext cx="1909922" cy="1508010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7DE41D9C-7253-48EA-878A-8FD41FE965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19ED22-F8AA-4058-9F5C-A0C9A3BDDE75}"/>
              </a:ext>
            </a:extLst>
          </p:cNvPr>
          <p:cNvSpPr txBox="1"/>
          <p:nvPr/>
        </p:nvSpPr>
        <p:spPr>
          <a:xfrm>
            <a:off x="537625" y="1488595"/>
            <a:ext cx="11105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Complete the following text using right forms of verbs.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5CD9C7-C013-42EC-8258-BE305DB89828}"/>
              </a:ext>
            </a:extLst>
          </p:cNvPr>
          <p:cNvSpPr txBox="1"/>
          <p:nvPr/>
        </p:nvSpPr>
        <p:spPr>
          <a:xfrm>
            <a:off x="3904938" y="537895"/>
            <a:ext cx="4063584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Pair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86EEC6-3ADC-48E1-86F3-99096512C5CD}"/>
              </a:ext>
            </a:extLst>
          </p:cNvPr>
          <p:cNvSpPr txBox="1"/>
          <p:nvPr/>
        </p:nvSpPr>
        <p:spPr>
          <a:xfrm>
            <a:off x="294806" y="3475891"/>
            <a:ext cx="116023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Education (a) ----- the backbone of a nation. No nation can (b) ------------ without it.  It (c) ---------------------- to light that (d) ------------- the darkness of mind. It (e) ---------------- the power that (f) ------------------ our souls. But in our country most of the people do not (g) ------------ education. They (h) ------ not have access to education because of poverty.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EEF063-E890-4F76-A791-EEB5227DE97C}"/>
              </a:ext>
            </a:extLst>
          </p:cNvPr>
          <p:cNvSpPr txBox="1"/>
          <p:nvPr/>
        </p:nvSpPr>
        <p:spPr>
          <a:xfrm>
            <a:off x="3322092" y="4765314"/>
            <a:ext cx="2496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enlightens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8212EA-C8F5-4C97-8E96-208B83E64A1A}"/>
              </a:ext>
            </a:extLst>
          </p:cNvPr>
          <p:cNvSpPr txBox="1"/>
          <p:nvPr/>
        </p:nvSpPr>
        <p:spPr>
          <a:xfrm>
            <a:off x="6304081" y="3798882"/>
            <a:ext cx="2669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is compared</a:t>
            </a:r>
            <a:endParaRPr lang="en-US" sz="32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B2A8F7-D6A6-4645-88CA-C9FF92AEA47C}"/>
              </a:ext>
            </a:extLst>
          </p:cNvPr>
          <p:cNvSpPr txBox="1"/>
          <p:nvPr/>
        </p:nvSpPr>
        <p:spPr>
          <a:xfrm>
            <a:off x="6372953" y="5263820"/>
            <a:ext cx="1226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have</a:t>
            </a:r>
            <a:endParaRPr lang="en-US" sz="32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8AE01A-13FE-4F23-A34E-5C4BBC1832F8}"/>
              </a:ext>
            </a:extLst>
          </p:cNvPr>
          <p:cNvSpPr txBox="1"/>
          <p:nvPr/>
        </p:nvSpPr>
        <p:spPr>
          <a:xfrm>
            <a:off x="8788528" y="4305072"/>
            <a:ext cx="1924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is called</a:t>
            </a:r>
            <a:endParaRPr lang="en-US" sz="32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B7E8DE-0D2B-4729-82DF-946ED90AA09E}"/>
              </a:ext>
            </a:extLst>
          </p:cNvPr>
          <p:cNvSpPr txBox="1"/>
          <p:nvPr/>
        </p:nvSpPr>
        <p:spPr>
          <a:xfrm>
            <a:off x="969356" y="4305072"/>
            <a:ext cx="1953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removes</a:t>
            </a:r>
            <a:endParaRPr lang="en-US" sz="32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A8F726-840A-4784-80F4-B3F2D9870DF1}"/>
              </a:ext>
            </a:extLst>
          </p:cNvPr>
          <p:cNvSpPr txBox="1"/>
          <p:nvPr/>
        </p:nvSpPr>
        <p:spPr>
          <a:xfrm>
            <a:off x="403704" y="5749008"/>
            <a:ext cx="714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7B5A04-E426-4D44-BF7C-299B66F2BC92}"/>
              </a:ext>
            </a:extLst>
          </p:cNvPr>
          <p:cNvSpPr txBox="1"/>
          <p:nvPr/>
        </p:nvSpPr>
        <p:spPr>
          <a:xfrm>
            <a:off x="851097" y="3798882"/>
            <a:ext cx="2088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prosper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AFC996-557D-4500-AA94-557350F0A9A3}"/>
              </a:ext>
            </a:extLst>
          </p:cNvPr>
          <p:cNvSpPr txBox="1"/>
          <p:nvPr/>
        </p:nvSpPr>
        <p:spPr>
          <a:xfrm>
            <a:off x="3107350" y="3322048"/>
            <a:ext cx="654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is</a:t>
            </a:r>
            <a:endParaRPr lang="en-US" sz="32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BA11A318-1F07-4678-9DF5-61C5184B1A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880469"/>
              </p:ext>
            </p:extLst>
          </p:nvPr>
        </p:nvGraphicFramePr>
        <p:xfrm>
          <a:off x="543349" y="2165850"/>
          <a:ext cx="10737580" cy="1158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84395">
                  <a:extLst>
                    <a:ext uri="{9D8B030D-6E8A-4147-A177-3AD203B41FA5}">
                      <a16:colId xmlns:a16="http://schemas.microsoft.com/office/drawing/2014/main" val="648947673"/>
                    </a:ext>
                  </a:extLst>
                </a:gridCol>
                <a:gridCol w="2684395">
                  <a:extLst>
                    <a:ext uri="{9D8B030D-6E8A-4147-A177-3AD203B41FA5}">
                      <a16:colId xmlns:a16="http://schemas.microsoft.com/office/drawing/2014/main" val="3514581303"/>
                    </a:ext>
                  </a:extLst>
                </a:gridCol>
                <a:gridCol w="2684395">
                  <a:extLst>
                    <a:ext uri="{9D8B030D-6E8A-4147-A177-3AD203B41FA5}">
                      <a16:colId xmlns:a16="http://schemas.microsoft.com/office/drawing/2014/main" val="535987690"/>
                    </a:ext>
                  </a:extLst>
                </a:gridCol>
                <a:gridCol w="2684395">
                  <a:extLst>
                    <a:ext uri="{9D8B030D-6E8A-4147-A177-3AD203B41FA5}">
                      <a16:colId xmlns:a16="http://schemas.microsoft.com/office/drawing/2014/main" val="1324158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compare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have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remove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9323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Rounded MT Bold" panose="020F0704030504030204" pitchFamily="34" charset="0"/>
                        </a:rPr>
                        <a:t>enlighten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Rounded MT Bold" panose="020F0704030504030204" pitchFamily="34" charset="0"/>
                        </a:rPr>
                        <a:t>prosper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Rounded MT Bold" panose="020F0704030504030204" pitchFamily="34" charset="0"/>
                        </a:rPr>
                        <a:t>call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 Rounded MT Bold" panose="020F0704030504030204" pitchFamily="34" charset="0"/>
                        </a:rPr>
                        <a:t>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2997429"/>
                  </a:ext>
                </a:extLst>
              </a:tr>
            </a:tbl>
          </a:graphicData>
        </a:graphic>
      </p:graphicFrame>
      <p:sp>
        <p:nvSpPr>
          <p:cNvPr id="25" name="L-Shape 24">
            <a:extLst>
              <a:ext uri="{FF2B5EF4-FFF2-40B4-BE49-F238E27FC236}">
                <a16:creationId xmlns:a16="http://schemas.microsoft.com/office/drawing/2014/main" id="{C5F1C1B6-2D39-44F4-8093-97A2985AE58D}"/>
              </a:ext>
            </a:extLst>
          </p:cNvPr>
          <p:cNvSpPr/>
          <p:nvPr/>
        </p:nvSpPr>
        <p:spPr>
          <a:xfrm rot="19428586">
            <a:off x="4397138" y="2687373"/>
            <a:ext cx="557978" cy="231680"/>
          </a:xfrm>
          <a:prstGeom prst="corne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L-Shape 25">
            <a:extLst>
              <a:ext uri="{FF2B5EF4-FFF2-40B4-BE49-F238E27FC236}">
                <a16:creationId xmlns:a16="http://schemas.microsoft.com/office/drawing/2014/main" id="{B81543D9-E9FF-439D-914D-FBCCD2F03AF9}"/>
              </a:ext>
            </a:extLst>
          </p:cNvPr>
          <p:cNvSpPr/>
          <p:nvPr/>
        </p:nvSpPr>
        <p:spPr>
          <a:xfrm rot="19428586">
            <a:off x="1667258" y="2597304"/>
            <a:ext cx="557978" cy="231680"/>
          </a:xfrm>
          <a:prstGeom prst="corne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L-Shape 26">
            <a:extLst>
              <a:ext uri="{FF2B5EF4-FFF2-40B4-BE49-F238E27FC236}">
                <a16:creationId xmlns:a16="http://schemas.microsoft.com/office/drawing/2014/main" id="{5737B2B1-F8F7-4C31-A398-FB01338DC12F}"/>
              </a:ext>
            </a:extLst>
          </p:cNvPr>
          <p:cNvSpPr/>
          <p:nvPr/>
        </p:nvSpPr>
        <p:spPr>
          <a:xfrm rot="19428586">
            <a:off x="1819065" y="2085984"/>
            <a:ext cx="557978" cy="231680"/>
          </a:xfrm>
          <a:prstGeom prst="corne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L-Shape 27">
            <a:extLst>
              <a:ext uri="{FF2B5EF4-FFF2-40B4-BE49-F238E27FC236}">
                <a16:creationId xmlns:a16="http://schemas.microsoft.com/office/drawing/2014/main" id="{B7760DE2-E6A9-47F2-A4A7-283CD575BD03}"/>
              </a:ext>
            </a:extLst>
          </p:cNvPr>
          <p:cNvSpPr/>
          <p:nvPr/>
        </p:nvSpPr>
        <p:spPr>
          <a:xfrm rot="19428586">
            <a:off x="4458600" y="2050010"/>
            <a:ext cx="557978" cy="231680"/>
          </a:xfrm>
          <a:prstGeom prst="corne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L-Shape 28">
            <a:extLst>
              <a:ext uri="{FF2B5EF4-FFF2-40B4-BE49-F238E27FC236}">
                <a16:creationId xmlns:a16="http://schemas.microsoft.com/office/drawing/2014/main" id="{DC560FBC-FD3D-46B8-A30C-5EF09DC492BF}"/>
              </a:ext>
            </a:extLst>
          </p:cNvPr>
          <p:cNvSpPr/>
          <p:nvPr/>
        </p:nvSpPr>
        <p:spPr>
          <a:xfrm rot="19428586">
            <a:off x="7562332" y="2210626"/>
            <a:ext cx="557978" cy="231680"/>
          </a:xfrm>
          <a:prstGeom prst="corne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L-Shape 29">
            <a:extLst>
              <a:ext uri="{FF2B5EF4-FFF2-40B4-BE49-F238E27FC236}">
                <a16:creationId xmlns:a16="http://schemas.microsoft.com/office/drawing/2014/main" id="{BB7EA05D-3A3D-49AA-93C3-449529EA5DDB}"/>
              </a:ext>
            </a:extLst>
          </p:cNvPr>
          <p:cNvSpPr/>
          <p:nvPr/>
        </p:nvSpPr>
        <p:spPr>
          <a:xfrm rot="19428586">
            <a:off x="7653312" y="2853862"/>
            <a:ext cx="557978" cy="231680"/>
          </a:xfrm>
          <a:prstGeom prst="corne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L-Shape 30">
            <a:extLst>
              <a:ext uri="{FF2B5EF4-FFF2-40B4-BE49-F238E27FC236}">
                <a16:creationId xmlns:a16="http://schemas.microsoft.com/office/drawing/2014/main" id="{490BCEE1-432B-4D5A-B173-07F75410D9CF}"/>
              </a:ext>
            </a:extLst>
          </p:cNvPr>
          <p:cNvSpPr/>
          <p:nvPr/>
        </p:nvSpPr>
        <p:spPr>
          <a:xfrm rot="19428586">
            <a:off x="9875562" y="2622541"/>
            <a:ext cx="557978" cy="231680"/>
          </a:xfrm>
          <a:prstGeom prst="corne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L-Shape 31">
            <a:extLst>
              <a:ext uri="{FF2B5EF4-FFF2-40B4-BE49-F238E27FC236}">
                <a16:creationId xmlns:a16="http://schemas.microsoft.com/office/drawing/2014/main" id="{35D88D3E-6911-452E-9ECF-B9E47B49DBE8}"/>
              </a:ext>
            </a:extLst>
          </p:cNvPr>
          <p:cNvSpPr/>
          <p:nvPr/>
        </p:nvSpPr>
        <p:spPr>
          <a:xfrm rot="19428586">
            <a:off x="9737672" y="2094126"/>
            <a:ext cx="557978" cy="231680"/>
          </a:xfrm>
          <a:prstGeom prst="corne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25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7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41E248E-06C0-4195-BA95-047E8F77E2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FE8EA8-5D54-49AD-9BA4-25AC098FD107}"/>
              </a:ext>
            </a:extLst>
          </p:cNvPr>
          <p:cNvSpPr/>
          <p:nvPr/>
        </p:nvSpPr>
        <p:spPr>
          <a:xfrm>
            <a:off x="464210" y="1266863"/>
            <a:ext cx="11263578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1. The man ---------- (die) last night.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150318-70FE-495D-B3E1-ACC09E8DE49F}"/>
              </a:ext>
            </a:extLst>
          </p:cNvPr>
          <p:cNvSpPr/>
          <p:nvPr/>
        </p:nvSpPr>
        <p:spPr>
          <a:xfrm>
            <a:off x="464210" y="2046288"/>
            <a:ext cx="11263578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2. They ------ (not go) to school </a:t>
            </a:r>
            <a:r>
              <a:rPr lang="en-US" sz="4000" b="1" dirty="0" err="1">
                <a:solidFill>
                  <a:schemeClr val="tx1"/>
                </a:solidFill>
                <a:latin typeface="Arial Rounded MT Bold" panose="020F0704030504030204" pitchFamily="34" charset="0"/>
              </a:rPr>
              <a:t>yestreday</a:t>
            </a:r>
            <a:r>
              <a:rPr lang="en-US" sz="4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6CE74E-D33D-423D-B45D-3D1FA9941122}"/>
              </a:ext>
            </a:extLst>
          </p:cNvPr>
          <p:cNvSpPr/>
          <p:nvPr/>
        </p:nvSpPr>
        <p:spPr>
          <a:xfrm>
            <a:off x="2293495" y="328344"/>
            <a:ext cx="7135317" cy="845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Evaluation (Orally)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3075A8-19AD-4B22-A3DC-458A4665AFF3}"/>
              </a:ext>
            </a:extLst>
          </p:cNvPr>
          <p:cNvSpPr/>
          <p:nvPr/>
        </p:nvSpPr>
        <p:spPr>
          <a:xfrm>
            <a:off x="464209" y="2760405"/>
            <a:ext cx="11263579" cy="11324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3. If he works hard, he will -----------(prosper) in life</a:t>
            </a:r>
            <a:r>
              <a:rPr lang="en-US" sz="32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C74A10-4A2E-4D95-A639-77789EB9189A}"/>
              </a:ext>
            </a:extLst>
          </p:cNvPr>
          <p:cNvSpPr/>
          <p:nvPr/>
        </p:nvSpPr>
        <p:spPr>
          <a:xfrm>
            <a:off x="464210" y="3923316"/>
            <a:ext cx="11392524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4. It may  ------(rain) today.</a:t>
            </a:r>
            <a:endParaRPr lang="en-US" sz="32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1E2C19-6D73-4249-9CA5-5C036CC669EE}"/>
              </a:ext>
            </a:extLst>
          </p:cNvPr>
          <p:cNvSpPr/>
          <p:nvPr/>
        </p:nvSpPr>
        <p:spPr>
          <a:xfrm>
            <a:off x="3317102" y="1267614"/>
            <a:ext cx="3053722" cy="589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died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039D5-2D88-416B-A741-31D28332A45D}"/>
              </a:ext>
            </a:extLst>
          </p:cNvPr>
          <p:cNvSpPr/>
          <p:nvPr/>
        </p:nvSpPr>
        <p:spPr>
          <a:xfrm>
            <a:off x="2443239" y="2007772"/>
            <a:ext cx="3088131" cy="589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did not go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F68467-BE1C-41D6-A963-E5A81D4FA16C}"/>
              </a:ext>
            </a:extLst>
          </p:cNvPr>
          <p:cNvSpPr/>
          <p:nvPr/>
        </p:nvSpPr>
        <p:spPr>
          <a:xfrm>
            <a:off x="7105095" y="2721851"/>
            <a:ext cx="4167750" cy="589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prosper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E8811E-7151-484A-A01C-3B89D5637A38}"/>
              </a:ext>
            </a:extLst>
          </p:cNvPr>
          <p:cNvSpPr/>
          <p:nvPr/>
        </p:nvSpPr>
        <p:spPr>
          <a:xfrm>
            <a:off x="2773100" y="3900749"/>
            <a:ext cx="2428407" cy="589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rain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961813-B523-4854-973D-C171473EFF14}"/>
              </a:ext>
            </a:extLst>
          </p:cNvPr>
          <p:cNvSpPr/>
          <p:nvPr/>
        </p:nvSpPr>
        <p:spPr>
          <a:xfrm>
            <a:off x="374753" y="5828964"/>
            <a:ext cx="11481981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6.He reached the station after the train---(leave).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58A25F-1261-4F36-B91C-B5AFE7CE6D7E}"/>
              </a:ext>
            </a:extLst>
          </p:cNvPr>
          <p:cNvSpPr/>
          <p:nvPr/>
        </p:nvSpPr>
        <p:spPr>
          <a:xfrm>
            <a:off x="9548734" y="5822323"/>
            <a:ext cx="2058403" cy="589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had left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C77DB4-EA42-488A-A101-BE34B471015A}"/>
              </a:ext>
            </a:extLst>
          </p:cNvPr>
          <p:cNvSpPr/>
          <p:nvPr/>
        </p:nvSpPr>
        <p:spPr>
          <a:xfrm>
            <a:off x="464694" y="4475138"/>
            <a:ext cx="11392525" cy="12225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5. If I --- (be) an MP of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Ishwarganj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I would help the poor.</a:t>
            </a:r>
            <a:endParaRPr lang="en-US" sz="3200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D486E2-21BF-4BEA-98D7-8ACAC41E4681}"/>
              </a:ext>
            </a:extLst>
          </p:cNvPr>
          <p:cNvSpPr/>
          <p:nvPr/>
        </p:nvSpPr>
        <p:spPr>
          <a:xfrm>
            <a:off x="1891430" y="4487189"/>
            <a:ext cx="1706210" cy="589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were</a:t>
            </a:r>
          </a:p>
        </p:txBody>
      </p:sp>
    </p:spTree>
    <p:extLst>
      <p:ext uri="{BB962C8B-B14F-4D97-AF65-F5344CB8AC3E}">
        <p14:creationId xmlns:p14="http://schemas.microsoft.com/office/powerpoint/2010/main" val="1800376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007FCB1D-66AE-4E4A-BC3F-A6FFA61FD4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F30FE8-6C27-4CE4-B02F-150064929061}"/>
              </a:ext>
            </a:extLst>
          </p:cNvPr>
          <p:cNvSpPr txBox="1"/>
          <p:nvPr/>
        </p:nvSpPr>
        <p:spPr>
          <a:xfrm>
            <a:off x="3867462" y="1120323"/>
            <a:ext cx="6925454" cy="341632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Habibur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Rahman</a:t>
            </a:r>
          </a:p>
          <a:p>
            <a:pPr algn="ctr"/>
            <a:r>
              <a:rPr lang="en-US" sz="36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Asst. Teacher</a:t>
            </a:r>
          </a:p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Barohit</a:t>
            </a:r>
            <a:r>
              <a:rPr lang="en-US" sz="40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High School</a:t>
            </a: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Ishwargonj</a:t>
            </a:r>
            <a:r>
              <a:rPr lang="en-US" sz="3200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Mymensingh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Contact No:  01724102270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Email: habibur.dcd6@ gmail.com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ABE8DC-E1C7-472F-919C-FB121E235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0" y="1218096"/>
            <a:ext cx="2728208" cy="2964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43F335C-2536-4B92-A69C-6BAF7622F7D3}"/>
              </a:ext>
            </a:extLst>
          </p:cNvPr>
          <p:cNvSpPr txBox="1"/>
          <p:nvPr/>
        </p:nvSpPr>
        <p:spPr>
          <a:xfrm>
            <a:off x="3867462" y="4581643"/>
            <a:ext cx="6925454" cy="200054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Class : Six / Seven / Eight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Topic: Right Forms of Verbs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English Grammar &amp; Composition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Date:11/08/2020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44ADF7-6509-4A41-A921-6726B0E4CE70}"/>
              </a:ext>
            </a:extLst>
          </p:cNvPr>
          <p:cNvSpPr/>
          <p:nvPr/>
        </p:nvSpPr>
        <p:spPr>
          <a:xfrm>
            <a:off x="4212235" y="259347"/>
            <a:ext cx="3342807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rgbClr val="7030A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Identity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57A492-88EC-411C-8C28-106178097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45" y="4322513"/>
            <a:ext cx="2060538" cy="2245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789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2744336-F741-4F25-ABC6-D12B39F39D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88900C-3CF5-4B20-A6B2-88BD63E8E8DB}"/>
              </a:ext>
            </a:extLst>
          </p:cNvPr>
          <p:cNvSpPr txBox="1"/>
          <p:nvPr/>
        </p:nvSpPr>
        <p:spPr>
          <a:xfrm>
            <a:off x="944380" y="3765807"/>
            <a:ext cx="105680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Recall these rules and practice more and more. 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EF53F1-5BC7-4B4A-A6FC-E036F2277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18" y="405270"/>
            <a:ext cx="4618715" cy="33605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28714B-D3FB-469D-A18B-76F6ADFF9E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784" y="396601"/>
            <a:ext cx="5181338" cy="33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7F3CD3-1236-48F3-B851-F5E81108E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79" y="1547112"/>
            <a:ext cx="3927423" cy="2080502"/>
          </a:xfrm>
          <a:prstGeom prst="rect">
            <a:avLst/>
          </a:prstGeom>
          <a:ln>
            <a:solidFill>
              <a:srgbClr val="6600FF"/>
            </a:solidFill>
          </a:ln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6758B9F9-6B2B-452C-B836-731509EE59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20A895-4275-4D72-993C-C01C3EE52AAF}"/>
              </a:ext>
            </a:extLst>
          </p:cNvPr>
          <p:cNvSpPr txBox="1"/>
          <p:nvPr/>
        </p:nvSpPr>
        <p:spPr>
          <a:xfrm>
            <a:off x="387410" y="5063002"/>
            <a:ext cx="11289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Allah Hafez.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0ED08C-2A12-4037-91EC-8DCA992B32C9}"/>
              </a:ext>
            </a:extLst>
          </p:cNvPr>
          <p:cNvSpPr txBox="1"/>
          <p:nvPr/>
        </p:nvSpPr>
        <p:spPr>
          <a:xfrm>
            <a:off x="984851" y="3423810"/>
            <a:ext cx="10452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Stay Home; Stay Safe.</a:t>
            </a:r>
          </a:p>
          <a:p>
            <a:pPr algn="ctr"/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Good  wishes for all of you.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8A306F-5B17-4CE2-B739-60FF16321DCD}"/>
              </a:ext>
            </a:extLst>
          </p:cNvPr>
          <p:cNvSpPr txBox="1"/>
          <p:nvPr/>
        </p:nvSpPr>
        <p:spPr>
          <a:xfrm>
            <a:off x="478588" y="266924"/>
            <a:ext cx="11289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Thank you everybody.</a:t>
            </a:r>
          </a:p>
        </p:txBody>
      </p:sp>
    </p:spTree>
    <p:extLst>
      <p:ext uri="{BB962C8B-B14F-4D97-AF65-F5344CB8AC3E}">
        <p14:creationId xmlns:p14="http://schemas.microsoft.com/office/powerpoint/2010/main" val="15631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F9A60E-49EF-4464-97FB-25C98B0A4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60" y="464695"/>
            <a:ext cx="5653258" cy="3233284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D81FCFFE-698C-4090-8FAC-B303015AA0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D1CBD3-4BD9-4119-9462-58D405F39E71}"/>
              </a:ext>
            </a:extLst>
          </p:cNvPr>
          <p:cNvSpPr/>
          <p:nvPr/>
        </p:nvSpPr>
        <p:spPr>
          <a:xfrm>
            <a:off x="312113" y="232690"/>
            <a:ext cx="11515126" cy="6666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Look at the pictures and the sentences.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B7176BE-37E9-4099-A3F1-D26CD190C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83" y="3851120"/>
            <a:ext cx="113125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They went to Cox’s Bazar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sea-beach yesterday. 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889699-CF9A-4AD7-95FA-3BD0132EAF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79" y="961839"/>
            <a:ext cx="4876800" cy="2299057"/>
          </a:xfrm>
          <a:prstGeom prst="rect">
            <a:avLst/>
          </a:prstGeom>
        </p:spPr>
      </p:pic>
      <p:sp>
        <p:nvSpPr>
          <p:cNvPr id="14" name="Rounded Rectangle 20">
            <a:extLst>
              <a:ext uri="{FF2B5EF4-FFF2-40B4-BE49-F238E27FC236}">
                <a16:creationId xmlns:a16="http://schemas.microsoft.com/office/drawing/2014/main" id="{CEDA14FB-1F4C-4672-AFA8-F6DB090683B9}"/>
              </a:ext>
            </a:extLst>
          </p:cNvPr>
          <p:cNvSpPr/>
          <p:nvPr/>
        </p:nvSpPr>
        <p:spPr>
          <a:xfrm>
            <a:off x="1663911" y="3890505"/>
            <a:ext cx="1229192" cy="61098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19C381-D8B8-458C-9A31-B3E8C7FE9BD7}"/>
              </a:ext>
            </a:extLst>
          </p:cNvPr>
          <p:cNvSpPr/>
          <p:nvPr/>
        </p:nvSpPr>
        <p:spPr>
          <a:xfrm>
            <a:off x="2660131" y="5381420"/>
            <a:ext cx="55925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anose="020F0704030504030204" pitchFamily="34" charset="0"/>
              </a:rPr>
              <a:t>Verbs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4B8504-C695-4C29-A8EF-F2DC7F5D22B9}"/>
              </a:ext>
            </a:extLst>
          </p:cNvPr>
          <p:cNvSpPr txBox="1"/>
          <p:nvPr/>
        </p:nvSpPr>
        <p:spPr>
          <a:xfrm>
            <a:off x="470849" y="4648646"/>
            <a:ext cx="10966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is the parts of speech of the words in the boxes?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5D8E6E4-9541-4022-8892-68654FBFB0B5}"/>
              </a:ext>
            </a:extLst>
          </p:cNvPr>
          <p:cNvSpPr/>
          <p:nvPr/>
        </p:nvSpPr>
        <p:spPr>
          <a:xfrm>
            <a:off x="380909" y="3208092"/>
            <a:ext cx="7942106" cy="666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The earth moves round the sun.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8" name="Rounded Rectangle 20">
            <a:extLst>
              <a:ext uri="{FF2B5EF4-FFF2-40B4-BE49-F238E27FC236}">
                <a16:creationId xmlns:a16="http://schemas.microsoft.com/office/drawing/2014/main" id="{0F77EEBB-D44A-4ACD-8314-FE31E8A6FA64}"/>
              </a:ext>
            </a:extLst>
          </p:cNvPr>
          <p:cNvSpPr/>
          <p:nvPr/>
        </p:nvSpPr>
        <p:spPr>
          <a:xfrm>
            <a:off x="3029173" y="3261858"/>
            <a:ext cx="1693888" cy="61098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92FAF-909C-48AD-9382-7FD152D60B2B}"/>
              </a:ext>
            </a:extLst>
          </p:cNvPr>
          <p:cNvSpPr txBox="1"/>
          <p:nvPr/>
        </p:nvSpPr>
        <p:spPr>
          <a:xfrm>
            <a:off x="2660131" y="1752025"/>
            <a:ext cx="95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Sun</a:t>
            </a:r>
          </a:p>
        </p:txBody>
      </p:sp>
    </p:spTree>
    <p:extLst>
      <p:ext uri="{BB962C8B-B14F-4D97-AF65-F5344CB8AC3E}">
        <p14:creationId xmlns:p14="http://schemas.microsoft.com/office/powerpoint/2010/main" val="116826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55C9BC9-F559-4D4C-B2E3-47232783E6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wn Ribbon 3">
            <a:extLst>
              <a:ext uri="{FF2B5EF4-FFF2-40B4-BE49-F238E27FC236}">
                <a16:creationId xmlns:a16="http://schemas.microsoft.com/office/drawing/2014/main" id="{A5CC3053-C095-43C6-80DF-2132E3382AC4}"/>
              </a:ext>
            </a:extLst>
          </p:cNvPr>
          <p:cNvSpPr/>
          <p:nvPr/>
        </p:nvSpPr>
        <p:spPr>
          <a:xfrm>
            <a:off x="542441" y="1423753"/>
            <a:ext cx="11003796" cy="1778758"/>
          </a:xfrm>
          <a:prstGeom prst="ribbon">
            <a:avLst>
              <a:gd name="adj1" fmla="val 26992"/>
              <a:gd name="adj2" fmla="val 72353"/>
            </a:avLst>
          </a:prstGeom>
          <a:noFill/>
          <a:ln w="127000" cap="sq" cmpd="dbl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Andalus" pitchFamily="18" charset="-78"/>
              </a:rPr>
              <a:t>Our Today’s lesson is-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F32EBF96-60EE-4585-AA49-8C0C1785B2A4}"/>
              </a:ext>
            </a:extLst>
          </p:cNvPr>
          <p:cNvSpPr/>
          <p:nvPr/>
        </p:nvSpPr>
        <p:spPr>
          <a:xfrm>
            <a:off x="1240341" y="3429000"/>
            <a:ext cx="9996406" cy="2761343"/>
          </a:xfrm>
          <a:prstGeom prst="roundRect">
            <a:avLst/>
          </a:prstGeom>
          <a:noFill/>
          <a:ln w="127000" cmpd="dbl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002060"/>
                </a:solidFill>
                <a:latin typeface="Arial Rounded MT Bold" panose="020F0704030504030204" pitchFamily="34" charset="0"/>
              </a:rPr>
              <a:t>Right forms of verbs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55F563-FFCE-4D57-955F-E2EFE8BD4DDB}"/>
              </a:ext>
            </a:extLst>
          </p:cNvPr>
          <p:cNvSpPr txBox="1"/>
          <p:nvPr/>
        </p:nvSpPr>
        <p:spPr>
          <a:xfrm>
            <a:off x="930852" y="378447"/>
            <a:ext cx="10615385" cy="212365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002060"/>
                </a:solidFill>
                <a:latin typeface="Arial Rounded MT Bold" panose="020F0704030504030204" pitchFamily="34" charset="0"/>
              </a:rPr>
              <a:t>Can you tell what may be our today’s lesson?</a:t>
            </a:r>
          </a:p>
        </p:txBody>
      </p:sp>
    </p:spTree>
    <p:extLst>
      <p:ext uri="{BB962C8B-B14F-4D97-AF65-F5344CB8AC3E}">
        <p14:creationId xmlns:p14="http://schemas.microsoft.com/office/powerpoint/2010/main" val="143487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allAtOnce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1F24FAC-6EDE-49D5-8885-57D5C8B08C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4DC0B73E-C6FF-48F8-9456-96908F3195B7}"/>
              </a:ext>
            </a:extLst>
          </p:cNvPr>
          <p:cNvSpPr/>
          <p:nvPr/>
        </p:nvSpPr>
        <p:spPr>
          <a:xfrm>
            <a:off x="764498" y="1918741"/>
            <a:ext cx="10927829" cy="43921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After completing the lesson the  students will be able to –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write the sentences using right forms of verbs.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fill the gaps with right forms of verbs (with clues).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9A0C0E-15FB-4694-9A2F-F9BF972C83C2}"/>
              </a:ext>
            </a:extLst>
          </p:cNvPr>
          <p:cNvSpPr/>
          <p:nvPr/>
        </p:nvSpPr>
        <p:spPr>
          <a:xfrm>
            <a:off x="1289154" y="697042"/>
            <a:ext cx="9773586" cy="8382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Learning  outcomes</a:t>
            </a:r>
          </a:p>
        </p:txBody>
      </p:sp>
    </p:spTree>
    <p:extLst>
      <p:ext uri="{BB962C8B-B14F-4D97-AF65-F5344CB8AC3E}">
        <p14:creationId xmlns:p14="http://schemas.microsoft.com/office/powerpoint/2010/main" val="204737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BCFE806-7D53-4ACC-A079-1EAD2AF27E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54CE00-04EF-4741-90D2-7469B9BCE846}"/>
              </a:ext>
            </a:extLst>
          </p:cNvPr>
          <p:cNvSpPr/>
          <p:nvPr/>
        </p:nvSpPr>
        <p:spPr>
          <a:xfrm>
            <a:off x="2233533" y="227350"/>
            <a:ext cx="8874177" cy="6666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the sentences.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7D3C3C-FD43-4A10-8977-A921F5C287CD}"/>
              </a:ext>
            </a:extLst>
          </p:cNvPr>
          <p:cNvSpPr/>
          <p:nvPr/>
        </p:nvSpPr>
        <p:spPr>
          <a:xfrm>
            <a:off x="685390" y="3356353"/>
            <a:ext cx="8563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The boy went to school yesterday.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6DE037-A802-4F07-9BD0-721441385D35}"/>
              </a:ext>
            </a:extLst>
          </p:cNvPr>
          <p:cNvSpPr txBox="1"/>
          <p:nvPr/>
        </p:nvSpPr>
        <p:spPr>
          <a:xfrm>
            <a:off x="669744" y="4802335"/>
            <a:ext cx="11134723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 Rounded MT Bold" panose="020F0704030504030204" pitchFamily="34" charset="0"/>
              </a:rPr>
              <a:t>We use </a:t>
            </a:r>
            <a:r>
              <a:rPr lang="en-US" sz="40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the past simple </a:t>
            </a:r>
            <a:r>
              <a:rPr lang="en-US" sz="4000" b="1" dirty="0">
                <a:latin typeface="Arial Rounded MT Bold" panose="020F0704030504030204" pitchFamily="34" charset="0"/>
              </a:rPr>
              <a:t>to talk about an action or happening at a definite time in the past.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C1EA8-F50B-4AC4-81CF-0D73E4AEE350}"/>
              </a:ext>
            </a:extLst>
          </p:cNvPr>
          <p:cNvSpPr/>
          <p:nvPr/>
        </p:nvSpPr>
        <p:spPr>
          <a:xfrm>
            <a:off x="553896" y="5684614"/>
            <a:ext cx="11084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Which tense is expressed by the sentences?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59D8F1-EF2B-4ACA-AB8A-B1232B3950CC}"/>
              </a:ext>
            </a:extLst>
          </p:cNvPr>
          <p:cNvSpPr/>
          <p:nvPr/>
        </p:nvSpPr>
        <p:spPr>
          <a:xfrm>
            <a:off x="1070969" y="5340663"/>
            <a:ext cx="9651159" cy="76200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Past Indefinite Tense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A0487C-36CD-4B6A-B01D-9517B0480B07}"/>
              </a:ext>
            </a:extLst>
          </p:cNvPr>
          <p:cNvSpPr txBox="1"/>
          <p:nvPr/>
        </p:nvSpPr>
        <p:spPr>
          <a:xfrm>
            <a:off x="354446" y="5205690"/>
            <a:ext cx="110842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Do the sentences express past event?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F2401E-F3EC-4016-AE7E-90427ADB5D14}"/>
              </a:ext>
            </a:extLst>
          </p:cNvPr>
          <p:cNvSpPr/>
          <p:nvPr/>
        </p:nvSpPr>
        <p:spPr>
          <a:xfrm>
            <a:off x="637061" y="5142910"/>
            <a:ext cx="10422320" cy="883863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Can you tell why the sentences are Past Indefinite?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ED67B56-A6CA-4036-BD72-923DDCFB74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0" t="4408" r="26758" b="8415"/>
          <a:stretch/>
        </p:blipFill>
        <p:spPr>
          <a:xfrm>
            <a:off x="371887" y="262824"/>
            <a:ext cx="1861647" cy="31661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085FD4-24B8-4671-B9EC-AA33FBBBD2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092" y="956770"/>
            <a:ext cx="5040477" cy="2347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A54F1B2-415D-423C-A405-66E0C16280FE}"/>
              </a:ext>
            </a:extLst>
          </p:cNvPr>
          <p:cNvSpPr/>
          <p:nvPr/>
        </p:nvSpPr>
        <p:spPr>
          <a:xfrm>
            <a:off x="712011" y="4116666"/>
            <a:ext cx="10952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They did not go to school yesterday.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4" name="Rounded Rectangle 20">
            <a:extLst>
              <a:ext uri="{FF2B5EF4-FFF2-40B4-BE49-F238E27FC236}">
                <a16:creationId xmlns:a16="http://schemas.microsoft.com/office/drawing/2014/main" id="{C4B643E0-C7AE-4BC6-9DBB-472D12C40B15}"/>
              </a:ext>
            </a:extLst>
          </p:cNvPr>
          <p:cNvSpPr/>
          <p:nvPr/>
        </p:nvSpPr>
        <p:spPr>
          <a:xfrm>
            <a:off x="2772524" y="3432605"/>
            <a:ext cx="1319802" cy="61098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0">
            <a:extLst>
              <a:ext uri="{FF2B5EF4-FFF2-40B4-BE49-F238E27FC236}">
                <a16:creationId xmlns:a16="http://schemas.microsoft.com/office/drawing/2014/main" id="{C4D257C8-5CC0-408D-8099-BDAF437BCCD5}"/>
              </a:ext>
            </a:extLst>
          </p:cNvPr>
          <p:cNvSpPr/>
          <p:nvPr/>
        </p:nvSpPr>
        <p:spPr>
          <a:xfrm>
            <a:off x="2053652" y="4165116"/>
            <a:ext cx="2563318" cy="61098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354B4-176F-45A4-B76D-67C55540A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67" y="956770"/>
            <a:ext cx="3135636" cy="2353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D20173-4C8A-47F0-A44D-B25DBD9C1068}"/>
              </a:ext>
            </a:extLst>
          </p:cNvPr>
          <p:cNvSpPr txBox="1"/>
          <p:nvPr/>
        </p:nvSpPr>
        <p:spPr>
          <a:xfrm>
            <a:off x="3822492" y="2618257"/>
            <a:ext cx="3507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Barohit</a:t>
            </a:r>
            <a:r>
              <a:rPr lang="en-US" sz="20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High School</a:t>
            </a:r>
          </a:p>
          <a:p>
            <a:pPr algn="ctr"/>
            <a:r>
              <a:rPr lang="en-US" sz="2000" dirty="0" err="1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Ishwarganj</a:t>
            </a:r>
            <a:r>
              <a:rPr lang="en-US" sz="20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Mymensingh.</a:t>
            </a:r>
          </a:p>
        </p:txBody>
      </p:sp>
    </p:spTree>
    <p:extLst>
      <p:ext uri="{BB962C8B-B14F-4D97-AF65-F5344CB8AC3E}">
        <p14:creationId xmlns:p14="http://schemas.microsoft.com/office/powerpoint/2010/main" val="2074347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4" grpId="1"/>
      <p:bldP spid="16" grpId="0" animBg="1"/>
      <p:bldP spid="16" grpId="1" animBg="1"/>
      <p:bldP spid="18" grpId="0"/>
      <p:bldP spid="18" grpId="1"/>
      <p:bldP spid="20" grpId="0" animBg="1"/>
      <p:bldP spid="20" grpId="1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CF97E6-11E8-47A8-BC38-CAA0FEB1D366}"/>
              </a:ext>
            </a:extLst>
          </p:cNvPr>
          <p:cNvSpPr/>
          <p:nvPr/>
        </p:nvSpPr>
        <p:spPr>
          <a:xfrm>
            <a:off x="374754" y="1033499"/>
            <a:ext cx="11442492" cy="111823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Subject +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ম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ূ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Verb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এর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past form + Object + other words.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6C4453F2-1CF5-438A-9A65-E7EF931C7E8F}"/>
              </a:ext>
            </a:extLst>
          </p:cNvPr>
          <p:cNvSpPr/>
          <p:nvPr/>
        </p:nvSpPr>
        <p:spPr>
          <a:xfrm>
            <a:off x="374754" y="298980"/>
            <a:ext cx="11442492" cy="750329"/>
          </a:xfrm>
          <a:prstGeom prst="downArrowCallou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Structure of the Past Indefinite Tense: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A37B0F-CAF4-4C98-89C6-367481DA19AB}"/>
              </a:ext>
            </a:extLst>
          </p:cNvPr>
          <p:cNvSpPr/>
          <p:nvPr/>
        </p:nvSpPr>
        <p:spPr>
          <a:xfrm>
            <a:off x="374754" y="2685356"/>
            <a:ext cx="11527434" cy="1247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My friend  gave   me  a nice story book   last week.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91790227-B3B8-4CD6-AA68-58AE540651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Up Arrow Callout 10">
            <a:extLst>
              <a:ext uri="{FF2B5EF4-FFF2-40B4-BE49-F238E27FC236}">
                <a16:creationId xmlns:a16="http://schemas.microsoft.com/office/drawing/2014/main" id="{7C873EBD-DB8A-492E-A6B2-74B26B0E4A7D}"/>
              </a:ext>
            </a:extLst>
          </p:cNvPr>
          <p:cNvSpPr/>
          <p:nvPr/>
        </p:nvSpPr>
        <p:spPr>
          <a:xfrm>
            <a:off x="411082" y="3571366"/>
            <a:ext cx="1764932" cy="89582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Subject</a:t>
            </a:r>
          </a:p>
        </p:txBody>
      </p:sp>
      <p:sp>
        <p:nvSpPr>
          <p:cNvPr id="8" name="Up Arrow Callout 13">
            <a:extLst>
              <a:ext uri="{FF2B5EF4-FFF2-40B4-BE49-F238E27FC236}">
                <a16:creationId xmlns:a16="http://schemas.microsoft.com/office/drawing/2014/main" id="{1030CAB7-428B-4C4D-8DC1-D8E09E5E5A36}"/>
              </a:ext>
            </a:extLst>
          </p:cNvPr>
          <p:cNvSpPr/>
          <p:nvPr/>
        </p:nvSpPr>
        <p:spPr>
          <a:xfrm>
            <a:off x="2436003" y="3571366"/>
            <a:ext cx="1368096" cy="895826"/>
          </a:xfrm>
          <a:prstGeom prst="upArrowCallou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Verb</a:t>
            </a:r>
            <a:r>
              <a:rPr lang="en-US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2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Down Arrow Callout 3">
            <a:extLst>
              <a:ext uri="{FF2B5EF4-FFF2-40B4-BE49-F238E27FC236}">
                <a16:creationId xmlns:a16="http://schemas.microsoft.com/office/drawing/2014/main" id="{B6126999-4C69-45A2-90C4-77C196B1BED8}"/>
              </a:ext>
            </a:extLst>
          </p:cNvPr>
          <p:cNvSpPr/>
          <p:nvPr/>
        </p:nvSpPr>
        <p:spPr>
          <a:xfrm>
            <a:off x="374754" y="2172399"/>
            <a:ext cx="2998033" cy="906423"/>
          </a:xfrm>
          <a:prstGeom prst="downArrowCallout">
            <a:avLst>
              <a:gd name="adj1" fmla="val 30388"/>
              <a:gd name="adj2" fmla="val 29040"/>
              <a:gd name="adj3" fmla="val 22306"/>
              <a:gd name="adj4" fmla="val 77694"/>
            </a:avLst>
          </a:prstGeom>
          <a:noFill/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Example:</a:t>
            </a:r>
          </a:p>
        </p:txBody>
      </p:sp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33CD4BC6-B00C-467C-945C-78E8FCE7FA94}"/>
              </a:ext>
            </a:extLst>
          </p:cNvPr>
          <p:cNvSpPr/>
          <p:nvPr/>
        </p:nvSpPr>
        <p:spPr>
          <a:xfrm>
            <a:off x="2818934" y="3091853"/>
            <a:ext cx="1248944" cy="499487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2F5DCB4C-2F75-4FB3-9E6B-EE0E6737D6F2}"/>
              </a:ext>
            </a:extLst>
          </p:cNvPr>
          <p:cNvSpPr/>
          <p:nvPr/>
        </p:nvSpPr>
        <p:spPr>
          <a:xfrm>
            <a:off x="5051753" y="3091853"/>
            <a:ext cx="4051929" cy="55523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76D2D4B7-29F6-49A2-A5A1-0A4B9918ADAB}"/>
              </a:ext>
            </a:extLst>
          </p:cNvPr>
          <p:cNvSpPr/>
          <p:nvPr/>
        </p:nvSpPr>
        <p:spPr>
          <a:xfrm>
            <a:off x="9207920" y="3091853"/>
            <a:ext cx="2519431" cy="610985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Callout 13">
            <a:extLst>
              <a:ext uri="{FF2B5EF4-FFF2-40B4-BE49-F238E27FC236}">
                <a16:creationId xmlns:a16="http://schemas.microsoft.com/office/drawing/2014/main" id="{F7E87D9A-2A4B-4460-B87C-95F276EFFA10}"/>
              </a:ext>
            </a:extLst>
          </p:cNvPr>
          <p:cNvSpPr/>
          <p:nvPr/>
        </p:nvSpPr>
        <p:spPr>
          <a:xfrm>
            <a:off x="3878268" y="3576350"/>
            <a:ext cx="1601332" cy="89582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1</a:t>
            </a:r>
            <a:r>
              <a:rPr lang="en-US" sz="3200" b="1" baseline="30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st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 Obj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Up Arrow Callout 13">
            <a:extLst>
              <a:ext uri="{FF2B5EF4-FFF2-40B4-BE49-F238E27FC236}">
                <a16:creationId xmlns:a16="http://schemas.microsoft.com/office/drawing/2014/main" id="{A7C8709B-713F-4578-9CD1-3D09F43C50C4}"/>
              </a:ext>
            </a:extLst>
          </p:cNvPr>
          <p:cNvSpPr/>
          <p:nvPr/>
        </p:nvSpPr>
        <p:spPr>
          <a:xfrm>
            <a:off x="5668825" y="3560948"/>
            <a:ext cx="1823313" cy="895826"/>
          </a:xfrm>
          <a:prstGeom prst="upArrowCallou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2</a:t>
            </a:r>
            <a:r>
              <a:rPr lang="en-US" sz="3200" b="1" baseline="300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nd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 Obj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Up Arrow Callout 13">
            <a:extLst>
              <a:ext uri="{FF2B5EF4-FFF2-40B4-BE49-F238E27FC236}">
                <a16:creationId xmlns:a16="http://schemas.microsoft.com/office/drawing/2014/main" id="{345E60BA-93A2-45B6-AA42-DD43AB113699}"/>
              </a:ext>
            </a:extLst>
          </p:cNvPr>
          <p:cNvSpPr/>
          <p:nvPr/>
        </p:nvSpPr>
        <p:spPr>
          <a:xfrm>
            <a:off x="7682367" y="3576088"/>
            <a:ext cx="4219822" cy="895826"/>
          </a:xfrm>
          <a:prstGeom prst="upArrowCallou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Past indicating word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ounded Rectangle 20">
            <a:extLst>
              <a:ext uri="{FF2B5EF4-FFF2-40B4-BE49-F238E27FC236}">
                <a16:creationId xmlns:a16="http://schemas.microsoft.com/office/drawing/2014/main" id="{AFA55B6E-15A2-46C3-8B81-A6BDB81C766B}"/>
              </a:ext>
            </a:extLst>
          </p:cNvPr>
          <p:cNvSpPr/>
          <p:nvPr/>
        </p:nvSpPr>
        <p:spPr>
          <a:xfrm>
            <a:off x="482911" y="3081338"/>
            <a:ext cx="2262454" cy="510002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20">
            <a:extLst>
              <a:ext uri="{FF2B5EF4-FFF2-40B4-BE49-F238E27FC236}">
                <a16:creationId xmlns:a16="http://schemas.microsoft.com/office/drawing/2014/main" id="{24F83672-94E3-429E-B92B-6A38977FCCB3}"/>
              </a:ext>
            </a:extLst>
          </p:cNvPr>
          <p:cNvSpPr/>
          <p:nvPr/>
        </p:nvSpPr>
        <p:spPr>
          <a:xfrm>
            <a:off x="4114060" y="3104403"/>
            <a:ext cx="891580" cy="510002"/>
          </a:xfrm>
          <a:prstGeom prst="round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2A2C6B-393D-482B-9D00-059A4339E70D}"/>
              </a:ext>
            </a:extLst>
          </p:cNvPr>
          <p:cNvSpPr/>
          <p:nvPr/>
        </p:nvSpPr>
        <p:spPr>
          <a:xfrm>
            <a:off x="3228275" y="5951549"/>
            <a:ext cx="8126955" cy="57466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3. He left home last night.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F8709E-1BFA-4977-92C6-189D9781E1C2}"/>
              </a:ext>
            </a:extLst>
          </p:cNvPr>
          <p:cNvSpPr txBox="1"/>
          <p:nvPr/>
        </p:nvSpPr>
        <p:spPr>
          <a:xfrm>
            <a:off x="411082" y="4680488"/>
            <a:ext cx="2816499" cy="52322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More Example: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4D032E-1105-419C-BF57-85FB80786D1D}"/>
              </a:ext>
            </a:extLst>
          </p:cNvPr>
          <p:cNvSpPr txBox="1"/>
          <p:nvPr/>
        </p:nvSpPr>
        <p:spPr>
          <a:xfrm>
            <a:off x="3228275" y="4649492"/>
            <a:ext cx="8126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1. I mailed the letter yesterday.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E579CD-E6E2-4B3A-9D1D-96044850520E}"/>
              </a:ext>
            </a:extLst>
          </p:cNvPr>
          <p:cNvSpPr txBox="1"/>
          <p:nvPr/>
        </p:nvSpPr>
        <p:spPr>
          <a:xfrm>
            <a:off x="3227581" y="5221667"/>
            <a:ext cx="8126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. I met her two years ago.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67D9FB-EDE6-4FA5-9C12-06A9C28D436A}"/>
              </a:ext>
            </a:extLst>
          </p:cNvPr>
          <p:cNvSpPr txBox="1"/>
          <p:nvPr/>
        </p:nvSpPr>
        <p:spPr>
          <a:xfrm>
            <a:off x="411081" y="4514582"/>
            <a:ext cx="11401167" cy="230832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If in the sentence there is </a:t>
            </a:r>
            <a:r>
              <a:rPr lang="en-US" sz="3600" b="1" dirty="0">
                <a:solidFill>
                  <a:srgbClr val="0070C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yesterday, ago, before, long since, last week, in 1952, when I was in school, once upon a time</a:t>
            </a:r>
            <a:r>
              <a:rPr lang="en-US" sz="3600" b="1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, the sentence will be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Past Indefinite Tense . </a:t>
            </a:r>
          </a:p>
        </p:txBody>
      </p:sp>
    </p:spTree>
    <p:extLst>
      <p:ext uri="{BB962C8B-B14F-4D97-AF65-F5344CB8AC3E}">
        <p14:creationId xmlns:p14="http://schemas.microsoft.com/office/powerpoint/2010/main" val="260654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4" grpId="0" animBg="1"/>
      <p:bldP spid="4" grpId="1" animBg="1"/>
      <p:bldP spid="21" grpId="0" build="allAtOnce"/>
      <p:bldP spid="22" grpId="1"/>
      <p:bldP spid="22" grpId="2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D3EFFD9-9D74-46A9-80B2-A1938B45244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0E6059-6AD0-4B9A-81BB-37CD8235C2A3}"/>
              </a:ext>
            </a:extLst>
          </p:cNvPr>
          <p:cNvSpPr/>
          <p:nvPr/>
        </p:nvSpPr>
        <p:spPr>
          <a:xfrm>
            <a:off x="2533330" y="291782"/>
            <a:ext cx="6670631" cy="48228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sentences.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17333E-002C-4AAF-B65C-ED37F58A39FE}"/>
              </a:ext>
            </a:extLst>
          </p:cNvPr>
          <p:cNvSpPr/>
          <p:nvPr/>
        </p:nvSpPr>
        <p:spPr>
          <a:xfrm>
            <a:off x="839448" y="953951"/>
            <a:ext cx="6205930" cy="6666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Aff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came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yesterday.</a:t>
            </a:r>
            <a:endParaRPr lang="en-US" sz="36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08B8E-FFB8-439F-B92A-D231E2A803AB}"/>
              </a:ext>
            </a:extLst>
          </p:cNvPr>
          <p:cNvSpPr/>
          <p:nvPr/>
        </p:nvSpPr>
        <p:spPr>
          <a:xfrm>
            <a:off x="839445" y="2454936"/>
            <a:ext cx="8124673" cy="6666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Neg: </a:t>
            </a:r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did not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yesterday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C43B98-6DDC-487B-92D2-060FF1A80FD2}"/>
              </a:ext>
            </a:extLst>
          </p:cNvPr>
          <p:cNvSpPr/>
          <p:nvPr/>
        </p:nvSpPr>
        <p:spPr>
          <a:xfrm>
            <a:off x="869425" y="4222035"/>
            <a:ext cx="7904817" cy="6666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Int: </a:t>
            </a:r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come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 yesterday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E1104C-C819-43F1-88ED-DBE9208F74A3}"/>
              </a:ext>
            </a:extLst>
          </p:cNvPr>
          <p:cNvSpPr/>
          <p:nvPr/>
        </p:nvSpPr>
        <p:spPr>
          <a:xfrm>
            <a:off x="839444" y="5715513"/>
            <a:ext cx="8889172" cy="6666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Neg.Int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Didn’t he come home yesterday?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EE1A98-ACAE-41A0-8F18-A692B7B13CE0}"/>
              </a:ext>
            </a:extLst>
          </p:cNvPr>
          <p:cNvSpPr txBox="1"/>
          <p:nvPr/>
        </p:nvSpPr>
        <p:spPr>
          <a:xfrm>
            <a:off x="7045378" y="964901"/>
            <a:ext cx="4307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[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Here used main verb without auxiliary.]</a:t>
            </a:r>
          </a:p>
        </p:txBody>
      </p:sp>
      <p:sp>
        <p:nvSpPr>
          <p:cNvPr id="9" name="Up Arrow Callout 10">
            <a:extLst>
              <a:ext uri="{FF2B5EF4-FFF2-40B4-BE49-F238E27FC236}">
                <a16:creationId xmlns:a16="http://schemas.microsoft.com/office/drawing/2014/main" id="{458068E4-22A0-41D2-8712-A6C4846F5D72}"/>
              </a:ext>
            </a:extLst>
          </p:cNvPr>
          <p:cNvSpPr/>
          <p:nvPr/>
        </p:nvSpPr>
        <p:spPr>
          <a:xfrm>
            <a:off x="1292746" y="1512160"/>
            <a:ext cx="1368097" cy="89582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Sub.</a:t>
            </a:r>
          </a:p>
        </p:txBody>
      </p:sp>
      <p:sp>
        <p:nvSpPr>
          <p:cNvPr id="10" name="Up Arrow Callout 13">
            <a:extLst>
              <a:ext uri="{FF2B5EF4-FFF2-40B4-BE49-F238E27FC236}">
                <a16:creationId xmlns:a16="http://schemas.microsoft.com/office/drawing/2014/main" id="{B76B175D-EBAF-4ECE-8CFF-C6E7B7914D7B}"/>
              </a:ext>
            </a:extLst>
          </p:cNvPr>
          <p:cNvSpPr/>
          <p:nvPr/>
        </p:nvSpPr>
        <p:spPr>
          <a:xfrm>
            <a:off x="2773173" y="1652629"/>
            <a:ext cx="928798" cy="777061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V</a:t>
            </a:r>
            <a:r>
              <a:rPr lang="en-US" sz="1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2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Up Arrow Callout 13">
            <a:extLst>
              <a:ext uri="{FF2B5EF4-FFF2-40B4-BE49-F238E27FC236}">
                <a16:creationId xmlns:a16="http://schemas.microsoft.com/office/drawing/2014/main" id="{64FDC54B-2654-47F6-BBA4-0FED1D4F911D}"/>
              </a:ext>
            </a:extLst>
          </p:cNvPr>
          <p:cNvSpPr/>
          <p:nvPr/>
        </p:nvSpPr>
        <p:spPr>
          <a:xfrm>
            <a:off x="3797613" y="1522427"/>
            <a:ext cx="2693125" cy="89582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Other words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Up Arrow Callout 10">
            <a:extLst>
              <a:ext uri="{FF2B5EF4-FFF2-40B4-BE49-F238E27FC236}">
                <a16:creationId xmlns:a16="http://schemas.microsoft.com/office/drawing/2014/main" id="{8FE552FF-33C1-4868-A56C-CEE2CC67B8DD}"/>
              </a:ext>
            </a:extLst>
          </p:cNvPr>
          <p:cNvSpPr/>
          <p:nvPr/>
        </p:nvSpPr>
        <p:spPr>
          <a:xfrm>
            <a:off x="1558971" y="3091686"/>
            <a:ext cx="1071892" cy="89582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Sub</a:t>
            </a:r>
          </a:p>
        </p:txBody>
      </p:sp>
      <p:sp>
        <p:nvSpPr>
          <p:cNvPr id="13" name="Up Arrow Callout 13">
            <a:extLst>
              <a:ext uri="{FF2B5EF4-FFF2-40B4-BE49-F238E27FC236}">
                <a16:creationId xmlns:a16="http://schemas.microsoft.com/office/drawing/2014/main" id="{17A9E85D-5E08-4D5A-9672-5AE491785B9C}"/>
              </a:ext>
            </a:extLst>
          </p:cNvPr>
          <p:cNvSpPr/>
          <p:nvPr/>
        </p:nvSpPr>
        <p:spPr>
          <a:xfrm>
            <a:off x="4535077" y="3061706"/>
            <a:ext cx="1368096" cy="895826"/>
          </a:xfrm>
          <a:prstGeom prst="upArrowCallou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V</a:t>
            </a:r>
            <a:r>
              <a:rPr lang="en-US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1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Up Arrow Callout 13">
            <a:extLst>
              <a:ext uri="{FF2B5EF4-FFF2-40B4-BE49-F238E27FC236}">
                <a16:creationId xmlns:a16="http://schemas.microsoft.com/office/drawing/2014/main" id="{76B83660-AF25-47FC-B3BC-DA22E20C8BBD}"/>
              </a:ext>
            </a:extLst>
          </p:cNvPr>
          <p:cNvSpPr/>
          <p:nvPr/>
        </p:nvSpPr>
        <p:spPr>
          <a:xfrm>
            <a:off x="2765773" y="2936300"/>
            <a:ext cx="1551387" cy="127301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Aux </a:t>
            </a:r>
            <a:r>
              <a:rPr lang="en-US" sz="2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Verb+not</a:t>
            </a:r>
            <a:endParaRPr lang="en-US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Up Arrow Callout 13">
            <a:extLst>
              <a:ext uri="{FF2B5EF4-FFF2-40B4-BE49-F238E27FC236}">
                <a16:creationId xmlns:a16="http://schemas.microsoft.com/office/drawing/2014/main" id="{E35B1A60-8B2A-4CA1-B3AD-C8ABA41E0BDB}"/>
              </a:ext>
            </a:extLst>
          </p:cNvPr>
          <p:cNvSpPr/>
          <p:nvPr/>
        </p:nvSpPr>
        <p:spPr>
          <a:xfrm>
            <a:off x="6051137" y="3061706"/>
            <a:ext cx="2693125" cy="89582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Other words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Up Arrow Callout 10">
            <a:extLst>
              <a:ext uri="{FF2B5EF4-FFF2-40B4-BE49-F238E27FC236}">
                <a16:creationId xmlns:a16="http://schemas.microsoft.com/office/drawing/2014/main" id="{74D7BC48-B974-4410-AF9A-EF8A2FD27340}"/>
              </a:ext>
            </a:extLst>
          </p:cNvPr>
          <p:cNvSpPr/>
          <p:nvPr/>
        </p:nvSpPr>
        <p:spPr>
          <a:xfrm>
            <a:off x="2593294" y="4793113"/>
            <a:ext cx="1024440" cy="89582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Sub</a:t>
            </a:r>
          </a:p>
        </p:txBody>
      </p:sp>
      <p:sp>
        <p:nvSpPr>
          <p:cNvPr id="17" name="Up Arrow Callout 13">
            <a:extLst>
              <a:ext uri="{FF2B5EF4-FFF2-40B4-BE49-F238E27FC236}">
                <a16:creationId xmlns:a16="http://schemas.microsoft.com/office/drawing/2014/main" id="{B9915A86-105C-453B-AAF5-CE2C6997509E}"/>
              </a:ext>
            </a:extLst>
          </p:cNvPr>
          <p:cNvSpPr/>
          <p:nvPr/>
        </p:nvSpPr>
        <p:spPr>
          <a:xfrm>
            <a:off x="3571446" y="4816086"/>
            <a:ext cx="1368096" cy="895826"/>
          </a:xfrm>
          <a:prstGeom prst="upArrowCallout">
            <a:avLst/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V</a:t>
            </a:r>
            <a:r>
              <a:rPr lang="en-US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1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Up Arrow Callout 13">
            <a:extLst>
              <a:ext uri="{FF2B5EF4-FFF2-40B4-BE49-F238E27FC236}">
                <a16:creationId xmlns:a16="http://schemas.microsoft.com/office/drawing/2014/main" id="{5E209870-A882-48B5-A06D-D0227E605ED5}"/>
              </a:ext>
            </a:extLst>
          </p:cNvPr>
          <p:cNvSpPr/>
          <p:nvPr/>
        </p:nvSpPr>
        <p:spPr>
          <a:xfrm>
            <a:off x="1217796" y="4837482"/>
            <a:ext cx="1315535" cy="801529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Aux V</a:t>
            </a:r>
            <a:endParaRPr 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Up Arrow Callout 13">
            <a:extLst>
              <a:ext uri="{FF2B5EF4-FFF2-40B4-BE49-F238E27FC236}">
                <a16:creationId xmlns:a16="http://schemas.microsoft.com/office/drawing/2014/main" id="{CD7F181B-B011-4117-B216-D212E46689AC}"/>
              </a:ext>
            </a:extLst>
          </p:cNvPr>
          <p:cNvSpPr/>
          <p:nvPr/>
        </p:nvSpPr>
        <p:spPr>
          <a:xfrm>
            <a:off x="5040345" y="4808161"/>
            <a:ext cx="2693125" cy="89582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noFill/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Other words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542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DB43B75-8729-4924-9154-CCBFAC3DB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792" y="193466"/>
            <a:ext cx="2575298" cy="2076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5E0F4D-2D99-4BC4-805A-4A873B908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54" y="268416"/>
            <a:ext cx="2575298" cy="2076370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6EEEFD9B-5528-4575-B695-71863BD3CD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86"/>
            </a:avLst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285D5-DB67-4193-962A-0515DBFB85FA}"/>
              </a:ext>
            </a:extLst>
          </p:cNvPr>
          <p:cNvSpPr txBox="1"/>
          <p:nvPr/>
        </p:nvSpPr>
        <p:spPr>
          <a:xfrm>
            <a:off x="491512" y="2137749"/>
            <a:ext cx="11105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Give answers using right forms of verbs.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11E1C1-9C8E-487B-9B0A-75904AD2D957}"/>
              </a:ext>
            </a:extLst>
          </p:cNvPr>
          <p:cNvSpPr txBox="1"/>
          <p:nvPr/>
        </p:nvSpPr>
        <p:spPr>
          <a:xfrm>
            <a:off x="4064208" y="598715"/>
            <a:ext cx="4063584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Black" panose="020B0A04020102020204" pitchFamily="34" charset="0"/>
              </a:rPr>
              <a:t>Single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FB2AF0-4EB6-4266-8C3A-778A5D00C372}"/>
              </a:ext>
            </a:extLst>
          </p:cNvPr>
          <p:cNvSpPr txBox="1"/>
          <p:nvPr/>
        </p:nvSpPr>
        <p:spPr>
          <a:xfrm>
            <a:off x="407145" y="3024492"/>
            <a:ext cx="1137771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Last Friday I (a)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---- (go) to the zoo with some of my friends. We (b) ------(reach) there before the gate was (c) ------(open). Then we (d) -----(buy) some tickets and (e) -----(enter) the zoo.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EED7B9-0656-438D-877D-192815EE8869}"/>
              </a:ext>
            </a:extLst>
          </p:cNvPr>
          <p:cNvSpPr/>
          <p:nvPr/>
        </p:nvSpPr>
        <p:spPr>
          <a:xfrm>
            <a:off x="8458723" y="3791389"/>
            <a:ext cx="3326131" cy="6307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reached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D588FB-8F0F-40E6-9ADB-108267B85FFF}"/>
              </a:ext>
            </a:extLst>
          </p:cNvPr>
          <p:cNvSpPr/>
          <p:nvPr/>
        </p:nvSpPr>
        <p:spPr>
          <a:xfrm>
            <a:off x="8607781" y="4505401"/>
            <a:ext cx="2904665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opened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A5A14D-4910-46BC-BA71-2DE088FD76AE}"/>
              </a:ext>
            </a:extLst>
          </p:cNvPr>
          <p:cNvSpPr/>
          <p:nvPr/>
        </p:nvSpPr>
        <p:spPr>
          <a:xfrm>
            <a:off x="4886792" y="3163833"/>
            <a:ext cx="2314743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went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984E7F-53EB-4E64-9003-8A5E126D95BC}"/>
              </a:ext>
            </a:extLst>
          </p:cNvPr>
          <p:cNvSpPr/>
          <p:nvPr/>
        </p:nvSpPr>
        <p:spPr>
          <a:xfrm>
            <a:off x="3723875" y="5154143"/>
            <a:ext cx="2372125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bought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63F3C0-E8BD-44DB-9837-125B2DEF0EEF}"/>
              </a:ext>
            </a:extLst>
          </p:cNvPr>
          <p:cNvSpPr/>
          <p:nvPr/>
        </p:nvSpPr>
        <p:spPr>
          <a:xfrm>
            <a:off x="407145" y="5818249"/>
            <a:ext cx="2920671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entered</a:t>
            </a:r>
          </a:p>
        </p:txBody>
      </p:sp>
    </p:spTree>
    <p:extLst>
      <p:ext uri="{BB962C8B-B14F-4D97-AF65-F5344CB8AC3E}">
        <p14:creationId xmlns:p14="http://schemas.microsoft.com/office/powerpoint/2010/main" val="186310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1583</Words>
  <Application>Microsoft Office PowerPoint</Application>
  <PresentationFormat>Widescreen</PresentationFormat>
  <Paragraphs>174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Aharoni</vt:lpstr>
      <vt:lpstr>Arial</vt:lpstr>
      <vt:lpstr>Arial Black</vt:lpstr>
      <vt:lpstr>Arial Rounded MT Bold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283</cp:revision>
  <dcterms:created xsi:type="dcterms:W3CDTF">2020-06-29T00:28:20Z</dcterms:created>
  <dcterms:modified xsi:type="dcterms:W3CDTF">2020-08-11T14:49:25Z</dcterms:modified>
</cp:coreProperties>
</file>