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57" r:id="rId2"/>
    <p:sldId id="381" r:id="rId3"/>
    <p:sldId id="384" r:id="rId4"/>
    <p:sldId id="387" r:id="rId5"/>
    <p:sldId id="259" r:id="rId6"/>
    <p:sldId id="376" r:id="rId7"/>
    <p:sldId id="348" r:id="rId8"/>
    <p:sldId id="334" r:id="rId9"/>
    <p:sldId id="338" r:id="rId10"/>
    <p:sldId id="383" r:id="rId11"/>
    <p:sldId id="261" r:id="rId12"/>
    <p:sldId id="385" r:id="rId13"/>
    <p:sldId id="31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FF00"/>
    <a:srgbClr val="571DA5"/>
    <a:srgbClr val="CC99FF"/>
    <a:srgbClr val="913168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585" autoAdjust="0"/>
  </p:normalViewPr>
  <p:slideViewPr>
    <p:cSldViewPr>
      <p:cViewPr>
        <p:scale>
          <a:sx n="66" d="100"/>
          <a:sy n="66" d="100"/>
        </p:scale>
        <p:origin x="-1506" y="-72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71" d="100"/>
        <a:sy n="7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94531-D9EE-4CBE-BE7A-D4EFAEF184A0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5F83ED-3470-446B-B3FD-7303312EA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207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F83ED-3470-446B-B3FD-7303312EAC1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0543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F83ED-3470-446B-B3FD-7303312EAC1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8181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F83ED-3470-446B-B3FD-7303312EAC1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85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/>
              <a:t>স্লাইড টি দেখাতে</a:t>
            </a:r>
            <a:r>
              <a:rPr lang="bn-IN" sz="1200" baseline="0" dirty="0" smtClean="0"/>
              <a:t> পারেন / হাইড করে রাখতে পারেন 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F83ED-3470-446B-B3FD-7303312EAC1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323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baseline="0" dirty="0" smtClean="0"/>
              <a:t>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F83ED-3470-446B-B3FD-7303312EAC1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81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F83ED-3470-446B-B3FD-7303312EAC1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8800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F83ED-3470-446B-B3FD-7303312EAC1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528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F83ED-3470-446B-B3FD-7303312EAC1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8889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F83ED-3470-446B-B3FD-7303312EAC1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2059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F83ED-3470-446B-B3FD-7303312EAC1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9536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F83ED-3470-446B-B3FD-7303312EAC1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149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BC81E-345A-42E2-AA14-8BC0A5376969}" type="datetime1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Sanjib.tqittc@gmail.com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E390-5BE9-43B9-AB63-DC9D232FCD14}" type="datetime1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Sanjib.tqittc@gmail.com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4E7BF-91D8-4BE8-BFA8-FEA05AA04328}" type="datetime1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Sanjib.tqittc@gmail.com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C2F8-5EF4-4F19-A350-B1F7A09DED66}" type="datetime1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Sanjib.tqittc@gmail.com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4A65C-727B-46BE-A3CF-87620B9E6D2A}" type="datetime1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Sanjib.tqittc@gmail.com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70BF1-4E04-4242-8A37-235A167048E9}" type="datetime1">
              <a:rPr lang="en-US" smtClean="0"/>
              <a:t>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Sanjib.tqittc@gmail.com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D5557-771E-4521-8482-D51333BE619C}" type="datetime1">
              <a:rPr lang="en-US" smtClean="0"/>
              <a:t>8/11/2020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Sanjib.tqittc@gmail.com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EA434-7504-4DCE-AAFE-7F7BF32F4F60}" type="datetime1">
              <a:rPr lang="en-US" smtClean="0"/>
              <a:t>8/11/2020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Sanjib.tqittc@gmail.com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271CE-4366-454F-AF59-EF38E8C1B885}" type="datetime1">
              <a:rPr lang="en-US" smtClean="0"/>
              <a:t>8/11/2020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Sanjib.tqittc@gmail.com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3D1CF-F553-4179-A7F4-080BEC8199DA}" type="datetime1">
              <a:rPr lang="en-US" smtClean="0"/>
              <a:t>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Sanjib.tqittc@gmail.com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24B7F-A668-4684-8AC5-C1ACAC9716FB}" type="datetime1">
              <a:rPr lang="en-US" smtClean="0"/>
              <a:t>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Sanjib.tqittc@gmail.com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97C59-1C75-41E9-B312-1C9E83FE3C84}" type="datetime1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Sanjib.tqittc@gmail.com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Relationship Id="rId9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5" y="76200"/>
            <a:ext cx="9011551" cy="6701899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Frame 4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/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066800" y="914400"/>
            <a:ext cx="73152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00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5400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5400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5400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il.com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2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/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36" y="438150"/>
            <a:ext cx="4554103" cy="29141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633" y="3561896"/>
            <a:ext cx="4269742" cy="293605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Left Arrow 14"/>
          <p:cNvSpPr/>
          <p:nvPr/>
        </p:nvSpPr>
        <p:spPr>
          <a:xfrm>
            <a:off x="4829175" y="1600200"/>
            <a:ext cx="4086225" cy="838200"/>
          </a:xfrm>
          <a:prstGeom prst="lef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নৌকাটির কী পরিমান পানি অপসারিত করেছে ?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228600" y="4419600"/>
            <a:ext cx="4152900" cy="838199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  কারণে নৌকাটি  ডুবতে পারে?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19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5207765"/>
            <a:ext cx="8001000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(ক)</a:t>
            </a:r>
            <a:r>
              <a:rPr lang="en-US" sz="2800" dirty="0">
                <a:latin typeface="+mj-lt"/>
                <a:cs typeface="NikoshBAN" pitchFamily="2" charset="0"/>
              </a:rPr>
              <a:t> </a:t>
            </a:r>
            <a:r>
              <a:rPr lang="en-US" sz="2800" dirty="0" smtClean="0">
                <a:latin typeface="+mj-lt"/>
                <a:cs typeface="NikoshBAN" pitchFamily="2" charset="0"/>
              </a:rPr>
              <a:t>30gm</a:t>
            </a:r>
            <a:r>
              <a:rPr lang="bn-BD" sz="2800" dirty="0" smtClean="0">
                <a:latin typeface="+mj-lt"/>
                <a:cs typeface="NikoshBAN" pitchFamily="2" charset="0"/>
              </a:rPr>
              <a:t>           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(খ)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+mj-lt"/>
                <a:cs typeface="NikoshBAN" pitchFamily="2" charset="0"/>
              </a:rPr>
              <a:t>40 gm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smtClean="0">
                <a:latin typeface="+mj-lt"/>
                <a:cs typeface="NikoshBAN" pitchFamily="2" charset="0"/>
              </a:rPr>
              <a:t>50 gm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     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smtClean="0">
                <a:latin typeface="+mj-lt"/>
                <a:cs typeface="NikoshBAN" pitchFamily="2" charset="0"/>
              </a:rPr>
              <a:t>60 gm</a:t>
            </a:r>
            <a:endParaRPr lang="en-US" sz="2800" dirty="0">
              <a:latin typeface="+mj-lt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4200" y="152400"/>
            <a:ext cx="1447800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2420661"/>
            <a:ext cx="8001000" cy="52322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বস্তুর ওজন হারানোর ঘটনাকে কী বলে? 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381000" y="5638800"/>
            <a:ext cx="567559" cy="472966"/>
          </a:xfrm>
          <a:custGeom>
            <a:avLst/>
            <a:gdLst>
              <a:gd name="connsiteX0" fmla="*/ 0 w 567559"/>
              <a:gd name="connsiteY0" fmla="*/ 157656 h 472966"/>
              <a:gd name="connsiteX1" fmla="*/ 94593 w 567559"/>
              <a:gd name="connsiteY1" fmla="*/ 472966 h 472966"/>
              <a:gd name="connsiteX2" fmla="*/ 567559 w 567559"/>
              <a:gd name="connsiteY2" fmla="*/ 0 h 47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7559" h="472966">
                <a:moveTo>
                  <a:pt x="0" y="157656"/>
                </a:moveTo>
                <a:lnTo>
                  <a:pt x="94593" y="472966"/>
                </a:lnTo>
                <a:lnTo>
                  <a:pt x="567559" y="0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8" name="Frame 17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Half Frame 21"/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Half Frame 22"/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Half Frame 23"/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Half Frame 24"/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Half Frame 25"/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04800" y="1592641"/>
            <a:ext cx="8001000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আর্কিমিডিসের সূত্রটি বল? 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3347709"/>
            <a:ext cx="8001000" cy="52322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বস্তুটির দ্বারা কতোটুকু পানি অপসারিত হয়েছে?</a:t>
            </a:r>
            <a:endParaRPr lang="en-US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304800" y="4429780"/>
            <a:ext cx="8001000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হারানো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ওজন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+mj-lt"/>
                <a:cs typeface="NikoshBAN" panose="02000000000000000000" pitchFamily="2" charset="0"/>
              </a:rPr>
              <a:t>50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gm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হলে অপসারিত পানির ওজন কতো।</a:t>
            </a:r>
            <a:endParaRPr lang="en-US" sz="28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3142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17" grpId="0" animBg="1"/>
      <p:bldP spid="3" grpId="0" animBg="1"/>
      <p:bldP spid="6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be 1"/>
          <p:cNvSpPr/>
          <p:nvPr/>
        </p:nvSpPr>
        <p:spPr>
          <a:xfrm>
            <a:off x="2286000" y="1066800"/>
            <a:ext cx="3886200" cy="4800600"/>
          </a:xfrm>
          <a:prstGeom prst="cube">
            <a:avLst>
              <a:gd name="adj" fmla="val 1879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2286000" y="2514600"/>
            <a:ext cx="3886200" cy="3352800"/>
            <a:chOff x="2286000" y="2202273"/>
            <a:chExt cx="3886200" cy="3352800"/>
          </a:xfrm>
          <a:solidFill>
            <a:schemeClr val="bg1">
              <a:lumMod val="85000"/>
            </a:schemeClr>
          </a:solidFill>
        </p:grpSpPr>
        <p:sp>
          <p:nvSpPr>
            <p:cNvPr id="3" name="Rectangle 2"/>
            <p:cNvSpPr/>
            <p:nvPr/>
          </p:nvSpPr>
          <p:spPr>
            <a:xfrm>
              <a:off x="2286000" y="2666999"/>
              <a:ext cx="3157538" cy="288807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486400" y="2666999"/>
              <a:ext cx="685800" cy="208835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/>
          </p:nvSpPr>
          <p:spPr>
            <a:xfrm rot="10800000">
              <a:off x="5486401" y="4755354"/>
              <a:ext cx="652463" cy="731046"/>
            </a:xfrm>
            <a:prstGeom prst="triangle">
              <a:avLst>
                <a:gd name="adj" fmla="val 1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/>
          </p:nvSpPr>
          <p:spPr>
            <a:xfrm rot="16200000">
              <a:off x="4886991" y="1977768"/>
              <a:ext cx="1060704" cy="1509714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352800" y="5136353"/>
                <a:ext cx="1219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25 c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5136353"/>
                <a:ext cx="1219200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7500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48"/>
          <p:cNvGrpSpPr/>
          <p:nvPr/>
        </p:nvGrpSpPr>
        <p:grpSpPr>
          <a:xfrm>
            <a:off x="6324600" y="3733800"/>
            <a:ext cx="1752600" cy="461665"/>
            <a:chOff x="6172200" y="3733800"/>
            <a:chExt cx="1905000" cy="461665"/>
          </a:xfrm>
        </p:grpSpPr>
        <p:sp>
          <p:nvSpPr>
            <p:cNvPr id="13" name="Right Arrow 12"/>
            <p:cNvSpPr/>
            <p:nvPr/>
          </p:nvSpPr>
          <p:spPr>
            <a:xfrm>
              <a:off x="6172200" y="3886200"/>
              <a:ext cx="990600" cy="152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391400" y="3733800"/>
              <a:ext cx="685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পানি 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cxnSp>
        <p:nvCxnSpPr>
          <p:cNvPr id="16" name="Straight Arrow Connector 15"/>
          <p:cNvCxnSpPr/>
          <p:nvPr/>
        </p:nvCxnSpPr>
        <p:spPr>
          <a:xfrm flipV="1">
            <a:off x="1828800" y="3034377"/>
            <a:ext cx="0" cy="121920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447800" y="4419600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5 cm</a:t>
            </a:r>
            <a:endParaRPr lang="en-US" sz="2000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828800" y="4953000"/>
            <a:ext cx="0" cy="9144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5410200" y="1766888"/>
            <a:ext cx="47625" cy="41005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028700" y="6038118"/>
            <a:ext cx="6400800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bn-IN" dirty="0" smtClean="0"/>
              <a:t> </a:t>
            </a:r>
            <a:r>
              <a:rPr lang="bn-IN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 ব্লকের তলদেশে পানির চাপ বের কর ।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276600" y="187748"/>
            <a:ext cx="2438400" cy="707886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0" name="Frame 39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" name="Half Frame 40"/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" name="Half Frame 41"/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" name="Half Frame 42"/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" name="Half Frame 43"/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" name="Half Frame 44"/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6" name="Half Frame 45"/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7" name="Half Frame 46"/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8" name="Half Frame 47"/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EA2E-3CB4-4A20-BFD3-E4B6B51385B8}" type="datetime1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Sanjib.tqittc@gmail.com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00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E:\rough\Voilet-Flower-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39" b="11555"/>
          <a:stretch>
            <a:fillRect/>
          </a:stretch>
        </p:blipFill>
        <p:spPr bwMode="auto">
          <a:xfrm>
            <a:off x="9524" y="85725"/>
            <a:ext cx="9082088" cy="668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Frame 6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/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/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lf Frame 14"/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410200" y="4953000"/>
            <a:ext cx="32004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9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sflislm69@gmail.com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41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8600" y="1065360"/>
            <a:ext cx="8839200" cy="5160162"/>
            <a:chOff x="-4787" y="2529841"/>
            <a:chExt cx="8024836" cy="3429000"/>
          </a:xfrm>
          <a:solidFill>
            <a:schemeClr val="accent1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3" name="Plaque 2"/>
            <p:cNvSpPr/>
            <p:nvPr/>
          </p:nvSpPr>
          <p:spPr>
            <a:xfrm>
              <a:off x="-4787" y="2529841"/>
              <a:ext cx="7934453" cy="3429000"/>
            </a:xfrm>
            <a:prstGeom prst="plaque">
              <a:avLst/>
            </a:prstGeom>
            <a:blipFill>
              <a:blip r:embed="rId3"/>
              <a:tile tx="0" ty="0" sx="100000" sy="100000" flip="none" algn="tl"/>
            </a:blipFill>
            <a:ln w="57150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" name="TextBox 3"/>
            <p:cNvSpPr txBox="1">
              <a:spLocks noChangeArrowheads="1"/>
            </p:cNvSpPr>
            <p:nvPr/>
          </p:nvSpPr>
          <p:spPr bwMode="auto">
            <a:xfrm>
              <a:off x="5086349" y="3473676"/>
              <a:ext cx="2933700" cy="1779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bn-BD" sz="4000" b="1" dirty="0" smtClean="0">
                  <a:ln w="11430"/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বিজ্ঞান</a:t>
              </a:r>
            </a:p>
            <a:p>
              <a:r>
                <a:rPr lang="bn-BD" sz="3200" b="1" dirty="0" smtClean="0">
                  <a:ln w="11430"/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নবম</a:t>
              </a:r>
              <a:r>
                <a:rPr lang="en-US" sz="3200" b="1" dirty="0" smtClean="0">
                  <a:ln w="11430"/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-</a:t>
              </a:r>
              <a:r>
                <a:rPr lang="en-US" sz="3200" b="1" dirty="0" err="1" smtClean="0">
                  <a:ln w="11430"/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দশম</a:t>
              </a:r>
              <a:r>
                <a:rPr lang="bn-BD" sz="2400" b="1" dirty="0" smtClean="0">
                  <a:ln w="11430"/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b="1" dirty="0" smtClean="0">
                  <a:ln w="11430"/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শ্রেণি </a:t>
              </a:r>
              <a:endParaRPr lang="en-US" sz="32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bn-BD" sz="3200" b="1" dirty="0" smtClean="0">
                  <a:ln w="11430"/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পঞ্চম</a:t>
              </a:r>
              <a:r>
                <a:rPr lang="en-US" sz="3200" b="1" dirty="0" smtClean="0">
                  <a:ln w="11430"/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ln w="11430"/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অধ্যায়</a:t>
              </a:r>
              <a:r>
                <a:rPr lang="en-US" sz="3200" b="1" dirty="0" smtClean="0">
                  <a:ln w="11430"/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r>
                <a:rPr lang="bn-BD" sz="3200" b="1" dirty="0" smtClean="0">
                  <a:ln w="11430"/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পদার্থের অবস্থা ও চাপ</a:t>
              </a:r>
              <a:endParaRPr lang="en-SG" sz="32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en-SG" sz="3200" b="1" dirty="0" smtClean="0">
                  <a:ln w="11430"/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তাং ০৪/০৩/২০২০ইং</a:t>
              </a:r>
              <a:endParaRPr lang="en-US" sz="32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4597399" y="3110930"/>
              <a:ext cx="0" cy="1992086"/>
            </a:xfrm>
            <a:prstGeom prst="line">
              <a:avLst/>
            </a:prstGeom>
            <a:grpFill/>
            <a:ln w="38100">
              <a:solidFill>
                <a:srgbClr val="99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4737099" y="3459273"/>
              <a:ext cx="0" cy="1295400"/>
            </a:xfrm>
            <a:prstGeom prst="line">
              <a:avLst/>
            </a:prstGeom>
            <a:grpFill/>
            <a:ln w="38100">
              <a:solidFill>
                <a:srgbClr val="99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457699" y="3535473"/>
              <a:ext cx="0" cy="1143000"/>
            </a:xfrm>
            <a:prstGeom prst="line">
              <a:avLst/>
            </a:prstGeom>
            <a:grpFill/>
            <a:ln w="38100">
              <a:solidFill>
                <a:srgbClr val="99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160312" y="3393959"/>
              <a:ext cx="4034645" cy="1709057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>
                  <a:gd name="adj" fmla="val 50000"/>
                </a:avLst>
              </a:prstTxWarp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en-US" sz="2000" b="1" dirty="0" smtClean="0">
                  <a:ln w="11430"/>
                  <a:solidFill>
                    <a:srgbClr val="CCEC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মোঃসাইফুল ইসলাম</a:t>
              </a:r>
              <a:endParaRPr lang="bn-BD" sz="2000" b="1" dirty="0" smtClean="0">
                <a:ln w="11430"/>
                <a:solidFill>
                  <a:srgbClr val="CCEC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bn-BD" b="1" dirty="0" smtClean="0">
                  <a:ln w="11430"/>
                  <a:solidFill>
                    <a:srgbClr val="CCEC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    সহ</a:t>
              </a:r>
              <a:r>
                <a:rPr lang="en-US" b="1" dirty="0" smtClean="0">
                  <a:ln w="11430"/>
                  <a:solidFill>
                    <a:srgbClr val="CCEC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কারী</a:t>
              </a:r>
              <a:r>
                <a:rPr lang="bn-BD" b="1" dirty="0" smtClean="0">
                  <a:ln w="11430"/>
                  <a:solidFill>
                    <a:srgbClr val="CCEC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শিক্ষক</a:t>
              </a:r>
              <a:r>
                <a:rPr lang="en-SG" b="1" dirty="0" smtClean="0">
                  <a:ln w="11430"/>
                  <a:solidFill>
                    <a:srgbClr val="CCEC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(গণিত)</a:t>
              </a:r>
              <a:endParaRPr lang="bn-BD" b="1" dirty="0" smtClean="0">
                <a:ln w="11430"/>
                <a:solidFill>
                  <a:srgbClr val="CCEC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en-US" b="1" dirty="0" smtClean="0">
                  <a:ln w="11430"/>
                  <a:solidFill>
                    <a:srgbClr val="CCEC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গিধাউষা হাসন আলী উচ্চ বিদ্যালয়,</a:t>
              </a:r>
            </a:p>
            <a:p>
              <a:r>
                <a:rPr lang="en-US" b="1" dirty="0" smtClean="0">
                  <a:ln w="11430"/>
                  <a:solidFill>
                    <a:srgbClr val="CCEC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গৌরিপুর ময়মনসিং হ</a:t>
              </a:r>
              <a:r>
                <a:rPr lang="bn-BD" b="1" dirty="0" smtClean="0">
                  <a:ln w="11430"/>
                  <a:solidFill>
                    <a:srgbClr val="CCEC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b="1" dirty="0" smtClean="0">
                <a:ln w="11430"/>
                <a:solidFill>
                  <a:srgbClr val="CCEC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en-US" b="1" dirty="0" smtClean="0">
                  <a:ln w="11430"/>
                  <a:solidFill>
                    <a:srgbClr val="CCEC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মুবাইল ফোনঃ০১৭১৮১৯ ৩৮৬৫</a:t>
              </a:r>
            </a:p>
            <a:p>
              <a:r>
                <a:rPr lang="en-US" sz="1200" b="1" dirty="0" smtClean="0">
                  <a:ln w="11430"/>
                  <a:solidFill>
                    <a:srgbClr val="CCEC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E-mail: </a:t>
              </a:r>
              <a:r>
                <a:rPr lang="en-US" sz="1200" b="1" dirty="0" smtClean="0">
                  <a:ln w="11430"/>
                  <a:solidFill>
                    <a:srgbClr val="CCEC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sflislm69@gmail.com</a:t>
              </a:r>
              <a:endParaRPr lang="en-US" sz="1200" b="1" dirty="0">
                <a:ln w="11430"/>
                <a:solidFill>
                  <a:srgbClr val="CCEC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endParaRPr>
            </a:p>
          </p:txBody>
        </p:sp>
      </p:grpSp>
      <p:sp>
        <p:nvSpPr>
          <p:cNvPr id="9" name="Oval 8"/>
          <p:cNvSpPr/>
          <p:nvPr/>
        </p:nvSpPr>
        <p:spPr>
          <a:xfrm>
            <a:off x="1964410" y="262463"/>
            <a:ext cx="4876800" cy="802896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1" name="Frame 10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/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/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lf Frame 14"/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Half Frame 15"/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Half Frame 16"/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/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04.03.2020</a:t>
            </a:r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sflislm69@gmail.com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415" y="1456489"/>
            <a:ext cx="1279977" cy="10444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23094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228600"/>
            <a:ext cx="3989663" cy="156966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সম্মানিত শিক্ষক ও ছাত্রছাত্রীবৃন্দের জন্য করোনা সচেতনতামুলক  কার্যক্রম ।</a:t>
            </a:r>
          </a:p>
          <a:p>
            <a:endParaRPr lang="en-US" sz="24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Frame 4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/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55886" y="5282625"/>
            <a:ext cx="8227522" cy="584775"/>
          </a:xfrm>
          <a:prstGeom prst="rect">
            <a:avLst/>
          </a:prstGeom>
          <a:solidFill>
            <a:srgbClr val="0000FF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</a:rPr>
              <a:t>পাঠ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উপস্থাপনের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পূর্বে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পাঠের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সাথে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ডিজিটাল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কন্টেন্টটি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মিলিয়ে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নিন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953EE-064E-45F7-BE8D-602FBF434D80}" type="datetime1">
              <a:rPr lang="en-US" smtClean="0"/>
              <a:t>8/11/2020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Sanjib.tqittc@gmail.com</a:t>
            </a:r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617" y="2867958"/>
            <a:ext cx="2084783" cy="17136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56" y="2932036"/>
            <a:ext cx="3032090" cy="158548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663" y="901936"/>
            <a:ext cx="2375665" cy="196602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59" y="967293"/>
            <a:ext cx="2264200" cy="190066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88" y="4664239"/>
            <a:ext cx="8686800" cy="213385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846" y="3035208"/>
            <a:ext cx="3651771" cy="154638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959" y="1013430"/>
            <a:ext cx="4129704" cy="185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03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9" t="-5000" r="5167" b="5000"/>
          <a:stretch/>
        </p:blipFill>
        <p:spPr>
          <a:xfrm>
            <a:off x="533400" y="5017004"/>
            <a:ext cx="6710362" cy="152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6" name="Group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Frame 6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/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/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lf Frame 14"/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9" name="Rounded Rectangular Callout 18"/>
          <p:cNvSpPr/>
          <p:nvPr/>
        </p:nvSpPr>
        <p:spPr>
          <a:xfrm>
            <a:off x="7664052" y="4780405"/>
            <a:ext cx="1216819" cy="822842"/>
          </a:xfrm>
          <a:prstGeom prst="wedgeRoundRectCallout">
            <a:avLst>
              <a:gd name="adj1" fmla="val -204004"/>
              <a:gd name="adj2" fmla="val 73056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লোহা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11655" y="352425"/>
            <a:ext cx="3259932" cy="707886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ভালভাবে লক্ষ কর 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26632"/>
            <a:ext cx="6705600" cy="44676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Rounded Rectangular Callout 16"/>
          <p:cNvSpPr/>
          <p:nvPr/>
        </p:nvSpPr>
        <p:spPr>
          <a:xfrm>
            <a:off x="7697390" y="2033765"/>
            <a:ext cx="1216819" cy="822842"/>
          </a:xfrm>
          <a:prstGeom prst="wedgeRoundRectCallout">
            <a:avLst>
              <a:gd name="adj1" fmla="val -204004"/>
              <a:gd name="adj2" fmla="val 73056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জাহাজ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AB50A-B483-4513-BEE1-6E28ECCCC299}" type="datetime1">
              <a:rPr lang="en-US" smtClean="0"/>
              <a:t>8/11/2020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Sanjib.tqittc@gmail.com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33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3581400" y="609600"/>
            <a:ext cx="2438400" cy="747356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590800"/>
            <a:ext cx="7924800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বায়ুমন্ডলের চাপ কী বর্ণনা করতে পারবে;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752600"/>
            <a:ext cx="3505200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5115580"/>
            <a:ext cx="8229600" cy="58477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উচ্চতা ও বায়ুমন্ডলীয় চাপের লেখচিত্র অঙ্কন করতে পারবে।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3642718"/>
            <a:ext cx="8229600" cy="107721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টরিসেলির পরীক্ষা ও বায়ুমন্ডলীয় চাপের পরীক্ষা করতে পারবে; 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/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/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lf Frame 14"/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Half Frame 15"/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Half Frame 16"/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AE7EC-FE31-4B5F-96FF-9E4C33D44349}" type="datetime1">
              <a:rPr lang="en-US" smtClean="0"/>
              <a:t>8/11/2020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Sanjib.tqittc@gmail.com</a:t>
            </a:r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7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9525"/>
            <a:ext cx="9144000" cy="6858000"/>
            <a:chOff x="0" y="0"/>
            <a:chExt cx="914400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/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276600" y="838200"/>
            <a:ext cx="2514600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200" y="5791200"/>
            <a:ext cx="784860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পরিমাণ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ময়দার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টুকরা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এভাবে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ভাসা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বা ডুবার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ণ কী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33009" y="2120927"/>
            <a:ext cx="2568329" cy="3365473"/>
            <a:chOff x="233009" y="2120927"/>
            <a:chExt cx="2568329" cy="3365473"/>
          </a:xfrm>
        </p:grpSpPr>
        <p:sp>
          <p:nvSpPr>
            <p:cNvPr id="21" name="TextBox 20"/>
            <p:cNvSpPr txBox="1"/>
            <p:nvPr/>
          </p:nvSpPr>
          <p:spPr>
            <a:xfrm>
              <a:off x="1219200" y="5024735"/>
              <a:ext cx="990600" cy="461665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r>
                <a:rPr lang="bn-BD" sz="24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চিত্র-১</a:t>
              </a:r>
              <a:endPara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75" b="22621"/>
            <a:stretch/>
          </p:blipFill>
          <p:spPr>
            <a:xfrm>
              <a:off x="233009" y="2120927"/>
              <a:ext cx="2568329" cy="2862099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19" name="Group 18"/>
          <p:cNvGrpSpPr/>
          <p:nvPr/>
        </p:nvGrpSpPr>
        <p:grpSpPr>
          <a:xfrm>
            <a:off x="3067684" y="2106993"/>
            <a:ext cx="2837462" cy="3379407"/>
            <a:chOff x="3029938" y="2106993"/>
            <a:chExt cx="2837462" cy="3379407"/>
          </a:xfrm>
        </p:grpSpPr>
        <p:sp>
          <p:nvSpPr>
            <p:cNvPr id="22" name="TextBox 21"/>
            <p:cNvSpPr txBox="1"/>
            <p:nvPr/>
          </p:nvSpPr>
          <p:spPr>
            <a:xfrm>
              <a:off x="4191000" y="5024735"/>
              <a:ext cx="838200" cy="461665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r>
                <a:rPr lang="bn-BD" sz="24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চিত্র-২</a:t>
              </a:r>
              <a:endPara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9938" y="2106993"/>
              <a:ext cx="2837462" cy="2862099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25" name="Group 24"/>
          <p:cNvGrpSpPr/>
          <p:nvPr/>
        </p:nvGrpSpPr>
        <p:grpSpPr>
          <a:xfrm>
            <a:off x="6126462" y="2192662"/>
            <a:ext cx="2682276" cy="3293738"/>
            <a:chOff x="6126462" y="2192662"/>
            <a:chExt cx="2682276" cy="3293738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6462" y="2192662"/>
              <a:ext cx="2682276" cy="282760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3" name="TextBox 22"/>
            <p:cNvSpPr txBox="1"/>
            <p:nvPr/>
          </p:nvSpPr>
          <p:spPr>
            <a:xfrm>
              <a:off x="7239000" y="5024735"/>
              <a:ext cx="838200" cy="461665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r>
                <a:rPr lang="bn-BD" sz="24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চিত্র-২</a:t>
              </a:r>
              <a:endPara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696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/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2" name="Cloud 11"/>
          <p:cNvSpPr/>
          <p:nvPr/>
        </p:nvSpPr>
        <p:spPr>
          <a:xfrm>
            <a:off x="2895600" y="342900"/>
            <a:ext cx="3048000" cy="8382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09952" y="1181100"/>
            <a:ext cx="4800600" cy="70788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▪</a:t>
            </a:r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আর্কিমিডিসের সূত্রটি </a:t>
            </a:r>
            <a:r>
              <a:rPr lang="en-SG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70" y="2209800"/>
            <a:ext cx="8545830" cy="425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904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04800" y="819090"/>
            <a:ext cx="67818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সহায়ক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সামগ্রী</a:t>
            </a:r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পাথরের টুকরা, সুতা , বিকার, পানি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062" y="4693622"/>
            <a:ext cx="5562600" cy="36933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t"/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▫ </a:t>
            </a:r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উপচে পরা পানির ওজন মেপে নাও </a:t>
            </a:r>
            <a:endParaRPr lang="en-US" sz="1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0879324"/>
              </p:ext>
            </p:extLst>
          </p:nvPr>
        </p:nvGraphicFramePr>
        <p:xfrm>
          <a:off x="1336128" y="5923105"/>
          <a:ext cx="5486400" cy="7620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606040"/>
                <a:gridCol w="2880360"/>
              </a:tblGrid>
              <a:tr h="304252">
                <a:tc>
                  <a:txBody>
                    <a:bodyPr/>
                    <a:lstStyle/>
                    <a:p>
                      <a:r>
                        <a:rPr lang="bn-BD" sz="18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 বস্তুর ওজন</a:t>
                      </a:r>
                      <a:endParaRPr lang="en-US" sz="18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   </a:t>
                      </a:r>
                      <a:r>
                        <a:rPr lang="bn-BD" sz="1800" baseline="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অপসারিত পানির ওজন</a:t>
                      </a:r>
                      <a:endParaRPr lang="en-US" sz="28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90724">
                <a:tc>
                  <a:txBody>
                    <a:bodyPr/>
                    <a:lstStyle/>
                    <a:p>
                      <a:r>
                        <a:rPr lang="bn-BD" sz="18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NikoshBAN" pitchFamily="2" charset="0"/>
                          <a:cs typeface="NikoshBAN" pitchFamily="2" charset="0"/>
                        </a:rPr>
                        <a:t>               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66700" y="3799513"/>
            <a:ext cx="55626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▫ </a:t>
            </a:r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পাথরের টুকরা টিকে সুতার সাহায্যে বেধে নাও </a:t>
            </a:r>
            <a:endParaRPr lang="en-US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6700" y="4250085"/>
            <a:ext cx="556260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fontAlgn="t"/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▫ </a:t>
            </a:r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কানায় কানায় পানি  ভর্তি বিকারে ডুবাও </a:t>
            </a:r>
            <a:endParaRPr lang="en-US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6700" y="5178624"/>
            <a:ext cx="5562600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fontAlgn="t"/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▫ </a:t>
            </a:r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পরীক্ষালদ্ধ ফলাফল খাতায় ব্লেখ 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600" y="2744481"/>
            <a:ext cx="15240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কার্য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78347" y="169599"/>
            <a:ext cx="1987306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দ</a:t>
            </a:r>
            <a:r>
              <a:rPr lang="bn-BD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লগত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91400" y="849868"/>
            <a:ext cx="13716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১০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4" name="Frame 23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Half Frame 24"/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Half Frame 25"/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Half Frame 26"/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Half Frame 27"/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Half Frame 28"/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Half Frame 29"/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Half Frame 30"/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Half Frame 31"/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752600" y="28194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পাথর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9000" y="2738735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সুতা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53000" y="2800290"/>
            <a:ext cx="6919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বিকার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512" y="1648592"/>
            <a:ext cx="1289463" cy="103157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898" y="1602845"/>
            <a:ext cx="1333500" cy="108121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50" t="40616"/>
          <a:stretch/>
        </p:blipFill>
        <p:spPr>
          <a:xfrm>
            <a:off x="1292150" y="1619311"/>
            <a:ext cx="1488473" cy="104658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7" t="23647" r="7597" b="6706"/>
          <a:stretch/>
        </p:blipFill>
        <p:spPr>
          <a:xfrm>
            <a:off x="4778848" y="1612021"/>
            <a:ext cx="866057" cy="1068137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6477000" y="2743200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84398" y="3348941"/>
            <a:ext cx="5562600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▫ </a:t>
            </a:r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পাথরের টুকরাটির ওজন মেপে নাও </a:t>
            </a:r>
            <a:endParaRPr lang="en-US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2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  <p:bldP spid="17" grpId="0" animBg="1"/>
      <p:bldP spid="18" grpId="0" animBg="1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Frame 6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/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/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lf Frame 14"/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28600" y="5663625"/>
            <a:ext cx="8534400" cy="58477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বস্তুটি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পানিতে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ডুবালে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বস্তুটি</a:t>
            </a: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ওজন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হারানোর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বিষয়টি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1" name="Wave 20"/>
          <p:cNvSpPr/>
          <p:nvPr/>
        </p:nvSpPr>
        <p:spPr>
          <a:xfrm>
            <a:off x="3200400" y="253841"/>
            <a:ext cx="2819400" cy="660559"/>
          </a:xfrm>
          <a:prstGeom prst="wav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" y="1192101"/>
            <a:ext cx="4017326" cy="389029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270574"/>
            <a:ext cx="3441088" cy="36776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324600" y="500062"/>
            <a:ext cx="144780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 মিনিট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030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4262</TotalTime>
  <Words>361</Words>
  <Application>Microsoft Office PowerPoint</Application>
  <PresentationFormat>On-screen Show (4:3)</PresentationFormat>
  <Paragraphs>113</Paragraphs>
  <Slides>13</Slides>
  <Notes>11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Zadu</dc:creator>
  <cp:lastModifiedBy>Saiful Islam</cp:lastModifiedBy>
  <cp:revision>786</cp:revision>
  <dcterms:created xsi:type="dcterms:W3CDTF">2006-08-16T00:00:00Z</dcterms:created>
  <dcterms:modified xsi:type="dcterms:W3CDTF">2020-08-11T12:17:08Z</dcterms:modified>
</cp:coreProperties>
</file>