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7" r:id="rId12"/>
    <p:sldId id="266" r:id="rId13"/>
    <p:sldId id="268" r:id="rId14"/>
    <p:sldId id="276" r:id="rId15"/>
    <p:sldId id="269" r:id="rId16"/>
    <p:sldId id="270" r:id="rId17"/>
    <p:sldId id="271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EASY\Downloads\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3048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762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25146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প্রবণতাকে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প্রবণতাকে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791" y="441960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প্রবণতাকে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2055" y="457200"/>
            <a:ext cx="7543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Fe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0, 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" y="2057400"/>
            <a:ext cx="75438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অধাতুসমূহের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 = +1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-1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3879272"/>
            <a:ext cx="32766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মৃৎক্ষার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ধাতুসমূহের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+2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913910"/>
            <a:ext cx="50292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MgCO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+2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485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Oxidation number solved problems - Online Chemistry tutorial tha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55" y="1579411"/>
            <a:ext cx="424295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7475" y="304801"/>
            <a:ext cx="7543800" cy="9905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হ্যালাইডে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হ্যালোজেনের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-1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2" y="1572491"/>
            <a:ext cx="4114800" cy="1828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হাইড্রাইডে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-1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475504" y="3574475"/>
                <a:ext cx="5832775" cy="29718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O,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যৌগে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অক্সিজেনের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জারণ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-2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H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যৌগে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অক্সিজেনের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জারণ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NaO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KO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যৌগে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অক্সিজেনের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জারণ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04" y="3574475"/>
                <a:ext cx="5832775" cy="2971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4" descr="Oxidation numbers review - VCE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2950"/>
            <a:ext cx="8042560" cy="48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60215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79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803" y="942100"/>
            <a:ext cx="6400800" cy="6234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4349" y="2172630"/>
            <a:ext cx="2821085" cy="1146743"/>
            <a:chOff x="1683323" y="5129431"/>
            <a:chExt cx="2455002" cy="2041804"/>
          </a:xfrm>
        </p:grpSpPr>
        <p:sp>
          <p:nvSpPr>
            <p:cNvPr id="5" name="TextBox 4"/>
            <p:cNvSpPr txBox="1"/>
            <p:nvPr/>
          </p:nvSpPr>
          <p:spPr>
            <a:xfrm>
              <a:off x="1683323" y="5164495"/>
              <a:ext cx="990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+1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8064" y="5129431"/>
              <a:ext cx="8001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x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15099" y="5178350"/>
              <a:ext cx="990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+2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52543" y="5527223"/>
              <a:ext cx="2285782" cy="1644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Cr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3600" baseline="-25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" y="1697150"/>
            <a:ext cx="374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302" y="3200401"/>
            <a:ext cx="7330298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K</a:t>
            </a:r>
            <a:r>
              <a:rPr lang="en-US" sz="3200" baseline="-25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Cr</a:t>
            </a:r>
            <a:r>
              <a:rPr lang="en-US" sz="3200" baseline="-25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O</a:t>
            </a:r>
            <a:r>
              <a:rPr lang="en-US" sz="3200" baseline="-25000" dirty="0">
                <a:latin typeface="Times New Roman"/>
                <a:cs typeface="Times New Roman"/>
              </a:rPr>
              <a:t>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Times New Roman"/>
                <a:cs typeface="Times New Roman"/>
              </a:rPr>
              <a:t>= 0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(+1</a:t>
            </a:r>
            <a:r>
              <a:rPr lang="en-US" sz="3200" dirty="0">
                <a:latin typeface="Times New Roman"/>
                <a:cs typeface="Times New Roman"/>
              </a:rPr>
              <a:t>) ×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+ 2x + (-2) </a:t>
            </a:r>
            <a:r>
              <a:rPr lang="en-US" sz="3200" dirty="0">
                <a:latin typeface="Times New Roman"/>
                <a:cs typeface="Times New Roman"/>
              </a:rPr>
              <a:t>× 7 </a:t>
            </a:r>
            <a:r>
              <a:rPr lang="en-US" sz="3200" dirty="0" smtClean="0">
                <a:latin typeface="Times New Roman"/>
                <a:cs typeface="Times New Roman"/>
              </a:rPr>
              <a:t>= 0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/>
                <a:cs typeface="Times New Roman"/>
              </a:rPr>
              <a:t>2 + 2x – 14 = 0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/>
                <a:cs typeface="Times New Roman"/>
              </a:rPr>
              <a:t>2x – 12 = 0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/>
                <a:cs typeface="Times New Roman"/>
              </a:rPr>
              <a:t>2x = 12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/>
                <a:cs typeface="Times New Roman"/>
              </a:rPr>
              <a:t>x = 6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K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Cr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O</a:t>
            </a:r>
            <a:r>
              <a:rPr lang="en-US" sz="3200" baseline="-25000" dirty="0" smtClean="0">
                <a:latin typeface="Times New Roman"/>
                <a:cs typeface="Times New Roman"/>
              </a:rPr>
              <a:t>7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 +6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3810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8996"/>
            <a:ext cx="2797265" cy="1724561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5814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যোজনীর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98605"/>
            <a:ext cx="8430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বিজারক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রেডক্স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পারঅক্সাইডে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09800" y="225621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548" y="2550695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Zn + 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→ ZnSO</a:t>
            </a:r>
            <a:r>
              <a:rPr lang="en-US" sz="3600" baseline="-25000" dirty="0" smtClean="0">
                <a:latin typeface="Times New Roman"/>
                <a:cs typeface="Times New Roman"/>
              </a:rPr>
              <a:t>4</a:t>
            </a:r>
            <a:r>
              <a:rPr lang="en-US" sz="3600" dirty="0" smtClean="0">
                <a:latin typeface="Times New Roman"/>
                <a:cs typeface="Times New Roman"/>
              </a:rPr>
              <a:t> + H</a:t>
            </a:r>
            <a:r>
              <a:rPr lang="en-US" sz="3600" baseline="-25000" dirty="0" smtClean="0">
                <a:latin typeface="Times New Roman"/>
                <a:cs typeface="Times New Roman"/>
              </a:rPr>
              <a:t>2</a:t>
            </a:r>
            <a:endParaRPr lang="en-US" sz="3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 result for home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686" y1="63182" x2="67249" y2="7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86" y="1024358"/>
            <a:ext cx="1843020" cy="15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" y="3280155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ক্লোরিণ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রেডক্স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1063"/>
            <a:ext cx="7391401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5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0931" y="845919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59109"/>
            <a:ext cx="2060392" cy="27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3759109"/>
            <a:ext cx="5432046" cy="2923877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১৯২৬</a:t>
            </a:r>
          </a:p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৭.২.৩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3467" y="242738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45908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09146" y="423897"/>
            <a:ext cx="6705600" cy="3054936"/>
            <a:chOff x="1797628" y="1828800"/>
            <a:chExt cx="6573982" cy="3200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797628" y="1828800"/>
                  <a:ext cx="6573982" cy="320040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latin typeface="NikoshLightBAN" pitchFamily="2" charset="0"/>
                      <a:cs typeface="NikoshLightBAN" pitchFamily="2" charset="0"/>
                    </a:rPr>
                    <a:t>ইলেকট্রন </a:t>
                  </a:r>
                  <a:r>
                    <a:rPr lang="en-US" sz="2800" dirty="0" err="1" smtClean="0">
                      <a:latin typeface="NikoshLightBAN" pitchFamily="2" charset="0"/>
                      <a:cs typeface="NikoshLightBAN" pitchFamily="2" charset="0"/>
                    </a:rPr>
                    <a:t>ছেড়ে</a:t>
                  </a:r>
                  <a:r>
                    <a:rPr lang="en-US" sz="2800" dirty="0" smtClean="0">
                      <a:latin typeface="NikoshLightBAN" pitchFamily="2" charset="0"/>
                      <a:cs typeface="NikoshLightBAN" pitchFamily="2" charset="0"/>
                    </a:rPr>
                    <a:t> </a:t>
                  </a:r>
                  <a:r>
                    <a:rPr lang="en-US" sz="2800" dirty="0" err="1" smtClean="0">
                      <a:latin typeface="NikoshLightBAN" pitchFamily="2" charset="0"/>
                      <a:cs typeface="NikoshLightBAN" pitchFamily="2" charset="0"/>
                    </a:rPr>
                    <a:t>দেয়</a:t>
                  </a:r>
                  <a:endParaRPr lang="en-US" sz="2800" dirty="0" smtClean="0">
                    <a:latin typeface="NikoshLightBAN" pitchFamily="2" charset="0"/>
                    <a:cs typeface="NikoshLightBAN" pitchFamily="2" charset="0"/>
                  </a:endParaRPr>
                </a:p>
                <a:p>
                  <a:pPr algn="ctr"/>
                  <a:endParaRPr lang="en-US" sz="2800" dirty="0" smtClean="0">
                    <a:cs typeface="Times New Roman" pitchFamily="18" charset="0"/>
                  </a:endParaRPr>
                </a:p>
                <a:p>
                  <a:pPr algn="ctr"/>
                  <a:r>
                    <a:rPr lang="en-US" sz="2800" dirty="0" smtClean="0">
                      <a:cs typeface="Times New Roman" pitchFamily="18" charset="0"/>
                    </a:rPr>
                    <a:t>2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</m:groupChr>
                        </m:e>
                        <m:li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lim>
                      </m:limUpp>
                    </m:oMath>
                  </a14:m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 + 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lim>
                      </m:limUpp>
                    </m:oMath>
                  </a14:m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limUpp>
                        <m:limUppPr>
                          <m:ctrlP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</m:groupChr>
                        </m:e>
                        <m:lim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lim>
                      </m:limUpp>
                      <m:limUpp>
                        <m:limUppPr>
                          <m:ctrlP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</m:groupChr>
                        </m:e>
                        <m:lim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lim>
                      </m:limUpp>
                    </m:oMath>
                  </a14:m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ctr"/>
                  <a:endParaRPr lang="en-US" sz="28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2800" dirty="0" smtClean="0">
                      <a:latin typeface="NikoshLightBAN" pitchFamily="2" charset="0"/>
                      <a:cs typeface="NikoshLightBAN" pitchFamily="2" charset="0"/>
                    </a:rPr>
                    <a:t>               </a:t>
                  </a:r>
                  <a:r>
                    <a:rPr lang="en-US" sz="2800" dirty="0" err="1" smtClean="0">
                      <a:latin typeface="NikoshLightBAN" pitchFamily="2" charset="0"/>
                      <a:cs typeface="NikoshLightBAN" pitchFamily="2" charset="0"/>
                    </a:rPr>
                    <a:t>ইলেকট্রন</a:t>
                  </a:r>
                  <a:r>
                    <a:rPr lang="en-US" sz="2800" dirty="0" smtClean="0">
                      <a:latin typeface="NikoshLightBAN" pitchFamily="2" charset="0"/>
                      <a:cs typeface="NikoshLightBAN" pitchFamily="2" charset="0"/>
                    </a:rPr>
                    <a:t> </a:t>
                  </a:r>
                  <a:r>
                    <a:rPr lang="en-US" sz="2800" dirty="0" err="1" smtClean="0">
                      <a:latin typeface="NikoshLightBAN" pitchFamily="2" charset="0"/>
                      <a:cs typeface="NikoshLightBAN" pitchFamily="2" charset="0"/>
                    </a:rPr>
                    <a:t>গ্রহণ</a:t>
                  </a:r>
                  <a:r>
                    <a:rPr lang="en-US" sz="2800" dirty="0" smtClean="0">
                      <a:latin typeface="NikoshLightBAN" pitchFamily="2" charset="0"/>
                      <a:cs typeface="NikoshLightBAN" pitchFamily="2" charset="0"/>
                    </a:rPr>
                    <a:t> </a:t>
                  </a:r>
                  <a:r>
                    <a:rPr lang="en-US" sz="2800" dirty="0" err="1" smtClean="0">
                      <a:latin typeface="NikoshLightBAN" pitchFamily="2" charset="0"/>
                      <a:cs typeface="NikoshLightBAN" pitchFamily="2" charset="0"/>
                    </a:rPr>
                    <a:t>করে</a:t>
                  </a:r>
                  <a:endParaRPr lang="en-US" sz="2800" dirty="0">
                    <a:latin typeface="NikoshLightBAN" pitchFamily="2" charset="0"/>
                    <a:cs typeface="NikoshLightBAN" pitchFamily="2" charset="0"/>
                  </a:endParaRPr>
                </a:p>
                <a:p>
                  <a:pPr algn="ctr"/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628" y="1828800"/>
                  <a:ext cx="6573982" cy="32004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>
              <a:off x="3352800" y="2530173"/>
              <a:ext cx="3769633" cy="1349091"/>
              <a:chOff x="3002437" y="1130868"/>
              <a:chExt cx="3769633" cy="134909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4599709" y="1969078"/>
                <a:ext cx="914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3002437" y="1130868"/>
                <a:ext cx="3443926" cy="209550"/>
                <a:chOff x="2477821" y="1296030"/>
                <a:chExt cx="3588327" cy="3810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2477821" y="1302327"/>
                  <a:ext cx="35883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031512" y="1296030"/>
                  <a:ext cx="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477821" y="1296030"/>
                  <a:ext cx="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 rot="10800000">
                <a:off x="3969988" y="2150257"/>
                <a:ext cx="2802082" cy="329702"/>
                <a:chOff x="2923309" y="4398818"/>
                <a:chExt cx="3588327" cy="401782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923309" y="4398818"/>
                  <a:ext cx="35883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477000" y="4419600"/>
                  <a:ext cx="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923309" y="4419600"/>
                  <a:ext cx="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29505" y="3810000"/>
                <a:ext cx="8382000" cy="2362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limUpp>
                      <m:limUp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𝐻</m:t>
                            </m:r>
                          </m:e>
                        </m:groupChr>
                      </m:e>
                      <m:li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lim>
                    </m:limUpp>
                    <m:limUpp>
                      <m:limUp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𝑙</m:t>
                            </m:r>
                          </m:e>
                        </m:groupChr>
                      </m:e>
                      <m:li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lim>
                    </m:limUpp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Times New Roman" pitchFamily="18" charset="0"/>
                          </a:rPr>
                          <m:t>aq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 +  </m:t>
                    </m:r>
                    <m:limUpp>
                      <m:limUp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𝑁𝑎</m:t>
                            </m:r>
                          </m:e>
                        </m:groupChr>
                      </m:e>
                      <m:li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lim>
                    </m:limUpp>
                    <m:limUpp>
                      <m:limUp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</m:e>
                        </m:groupCh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  <m:li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lim>
                    </m:limUpp>
                    <m:limUpp>
                      <m:limUp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𝐻</m:t>
                            </m:r>
                          </m:e>
                        </m:groupChr>
                      </m:e>
                      <m:li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lim>
                    </m:limUpp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𝑎𝑞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limUpp>
                      <m:limUp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groupChr>
                      </m:e>
                      <m:li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lim>
                    </m:limUpp>
                    <m:limUpp>
                      <m:limUp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𝐶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𝑙</m:t>
                            </m:r>
                          </m:e>
                        </m:groupChr>
                      </m:e>
                      <m:li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lim>
                    </m:limUpp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 +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lim>
                    </m:limUpp>
                    <m:limUpp>
                      <m:limUp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</m:e>
                        </m:groupChr>
                      </m:e>
                      <m:li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lim>
                    </m:limUpp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l</m:t>
                    </m:r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ইলেকট্রনের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স্থানান্তর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নাই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5" y="3810000"/>
                <a:ext cx="8382000" cy="2362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4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544274-6099-474B-90D2-5386BF26175C}"/>
              </a:ext>
            </a:extLst>
          </p:cNvPr>
          <p:cNvSpPr txBox="1"/>
          <p:nvPr/>
        </p:nvSpPr>
        <p:spPr>
          <a:xfrm>
            <a:off x="2095500" y="1351508"/>
            <a:ext cx="4953000" cy="41549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350522"/>
            <a:ext cx="3030583" cy="6792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1504" y="1207512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780" y="1922226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অর্ধবিক্রিয়ার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081" y="340129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936" y="2614847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রেডক্স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442" y="5045944"/>
            <a:ext cx="824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442" y="5915884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861" y="4308764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214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09146" y="354622"/>
            <a:ext cx="6705600" cy="3005103"/>
            <a:chOff x="1797628" y="1828800"/>
            <a:chExt cx="6573982" cy="3371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797628" y="1828800"/>
                  <a:ext cx="6573982" cy="3371375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latin typeface="NikoshLightBAN" pitchFamily="2" charset="0"/>
                      <a:cs typeface="NikoshLightBAN" pitchFamily="2" charset="0"/>
                    </a:rPr>
                    <a:t>ইলেকট্রন </a:t>
                  </a:r>
                  <a:r>
                    <a:rPr lang="en-US" sz="2800" dirty="0" err="1" smtClean="0">
                      <a:latin typeface="NikoshLightBAN" pitchFamily="2" charset="0"/>
                      <a:cs typeface="NikoshLightBAN" pitchFamily="2" charset="0"/>
                    </a:rPr>
                    <a:t>ছেড়ে</a:t>
                  </a:r>
                  <a:r>
                    <a:rPr lang="en-US" sz="2800" dirty="0" smtClean="0">
                      <a:latin typeface="NikoshLightBAN" pitchFamily="2" charset="0"/>
                      <a:cs typeface="NikoshLightBAN" pitchFamily="2" charset="0"/>
                    </a:rPr>
                    <a:t> </a:t>
                  </a:r>
                  <a:r>
                    <a:rPr lang="en-US" sz="2800" dirty="0" err="1" smtClean="0">
                      <a:latin typeface="NikoshLightBAN" pitchFamily="2" charset="0"/>
                      <a:cs typeface="NikoshLightBAN" pitchFamily="2" charset="0"/>
                    </a:rPr>
                    <a:t>দেয়</a:t>
                  </a:r>
                  <a:endParaRPr lang="en-US" sz="2800" dirty="0" smtClean="0">
                    <a:latin typeface="NikoshLightBAN" pitchFamily="2" charset="0"/>
                    <a:cs typeface="NikoshLightBAN" pitchFamily="2" charset="0"/>
                  </a:endParaRPr>
                </a:p>
                <a:p>
                  <a:pPr algn="ctr"/>
                  <a:endParaRPr lang="en-US" sz="2800" dirty="0" smtClean="0">
                    <a:cs typeface="Times New Roman" pitchFamily="18" charset="0"/>
                  </a:endParaRPr>
                </a:p>
                <a:p>
                  <a:pPr algn="ctr"/>
                  <a:r>
                    <a:rPr lang="en-US" sz="2800" dirty="0" smtClean="0">
                      <a:cs typeface="Times New Roman" pitchFamily="18" charset="0"/>
                    </a:rPr>
                    <a:t>2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</m:groupChr>
                        </m:e>
                        <m:li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lim>
                      </m:limUpp>
                    </m:oMath>
                  </a14:m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 + 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lim>
                      </m:limUpp>
                    </m:oMath>
                  </a14:m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limUpp>
                        <m:limUppPr>
                          <m:ctrlP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</m:groupChr>
                        </m:e>
                        <m:lim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lim>
                      </m:limUpp>
                      <m:limUpp>
                        <m:limUppPr>
                          <m:ctrlP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𝐶</m:t>
                              </m:r>
                              <m:r>
                                <a:rPr lang="en-US" sz="2800" b="0" i="1" dirty="0" smtClean="0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</m:groupChr>
                        </m:e>
                        <m:lim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lim>
                      </m:limUpp>
                    </m:oMath>
                  </a14:m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ctr"/>
                  <a:endParaRPr lang="en-US" sz="28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2800" dirty="0" smtClean="0">
                      <a:latin typeface="NikoshLightBAN" pitchFamily="2" charset="0"/>
                      <a:cs typeface="NikoshLightBAN" pitchFamily="2" charset="0"/>
                    </a:rPr>
                    <a:t>               </a:t>
                  </a:r>
                  <a:r>
                    <a:rPr lang="en-US" sz="2800" dirty="0" err="1" smtClean="0">
                      <a:latin typeface="NikoshLightBAN" pitchFamily="2" charset="0"/>
                      <a:cs typeface="NikoshLightBAN" pitchFamily="2" charset="0"/>
                    </a:rPr>
                    <a:t>ইলেকট্রন</a:t>
                  </a:r>
                  <a:r>
                    <a:rPr lang="en-US" sz="2800" dirty="0" smtClean="0">
                      <a:latin typeface="NikoshLightBAN" pitchFamily="2" charset="0"/>
                      <a:cs typeface="NikoshLightBAN" pitchFamily="2" charset="0"/>
                    </a:rPr>
                    <a:t> </a:t>
                  </a:r>
                  <a:r>
                    <a:rPr lang="en-US" sz="2800" dirty="0" err="1" smtClean="0">
                      <a:latin typeface="NikoshLightBAN" pitchFamily="2" charset="0"/>
                      <a:cs typeface="NikoshLightBAN" pitchFamily="2" charset="0"/>
                    </a:rPr>
                    <a:t>গ্রহণ</a:t>
                  </a:r>
                  <a:r>
                    <a:rPr lang="en-US" sz="2800" dirty="0" smtClean="0">
                      <a:latin typeface="NikoshLightBAN" pitchFamily="2" charset="0"/>
                      <a:cs typeface="NikoshLightBAN" pitchFamily="2" charset="0"/>
                    </a:rPr>
                    <a:t> </a:t>
                  </a:r>
                  <a:r>
                    <a:rPr lang="en-US" sz="2800" dirty="0" err="1" smtClean="0">
                      <a:latin typeface="NikoshLightBAN" pitchFamily="2" charset="0"/>
                      <a:cs typeface="NikoshLightBAN" pitchFamily="2" charset="0"/>
                    </a:rPr>
                    <a:t>করে</a:t>
                  </a:r>
                  <a:endParaRPr lang="en-US" sz="2800" dirty="0">
                    <a:latin typeface="NikoshLightBAN" pitchFamily="2" charset="0"/>
                    <a:cs typeface="NikoshLightBAN" pitchFamily="2" charset="0"/>
                  </a:endParaRPr>
                </a:p>
                <a:p>
                  <a:pPr algn="ctr"/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628" y="1828800"/>
                  <a:ext cx="6573982" cy="33713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>
              <a:off x="3352800" y="2530173"/>
              <a:ext cx="3769633" cy="1349091"/>
              <a:chOff x="3002437" y="1130868"/>
              <a:chExt cx="3769633" cy="134909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4599709" y="1969078"/>
                <a:ext cx="914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3002437" y="1130868"/>
                <a:ext cx="3443926" cy="209550"/>
                <a:chOff x="2477821" y="1296030"/>
                <a:chExt cx="3588327" cy="3810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477821" y="1302327"/>
                  <a:ext cx="35883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031512" y="1296030"/>
                  <a:ext cx="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2477821" y="1296030"/>
                  <a:ext cx="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 rot="10800000">
                <a:off x="3969988" y="2150257"/>
                <a:ext cx="2802082" cy="329702"/>
                <a:chOff x="2923309" y="4398818"/>
                <a:chExt cx="3588327" cy="401782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2923309" y="4398818"/>
                  <a:ext cx="35883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6477000" y="4419600"/>
                  <a:ext cx="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923309" y="4419600"/>
                  <a:ext cx="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TextBox 14"/>
          <p:cNvSpPr txBox="1"/>
          <p:nvPr/>
        </p:nvSpPr>
        <p:spPr>
          <a:xfrm>
            <a:off x="723900" y="351905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বিক্রিয়কসমূহের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Redox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413" y="4623978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(Reduction)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অর্ধবিক্রিয়া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(Oxidation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অর্ধবিক্রিয়া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62100" y="381000"/>
            <a:ext cx="6019800" cy="2590800"/>
            <a:chOff x="2024514" y="3768436"/>
            <a:chExt cx="6019800" cy="2590800"/>
          </a:xfrm>
        </p:grpSpPr>
        <p:grpSp>
          <p:nvGrpSpPr>
            <p:cNvPr id="26" name="Group 25"/>
            <p:cNvGrpSpPr/>
            <p:nvPr/>
          </p:nvGrpSpPr>
          <p:grpSpPr>
            <a:xfrm>
              <a:off x="2318928" y="4057649"/>
              <a:ext cx="5430971" cy="2012373"/>
              <a:chOff x="1136073" y="4336473"/>
              <a:chExt cx="5430971" cy="201237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136073" y="4953000"/>
                <a:ext cx="5430971" cy="1395846"/>
                <a:chOff x="1163781" y="4094018"/>
                <a:chExt cx="5430971" cy="139584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163781" y="4956464"/>
                  <a:ext cx="2133601" cy="533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u="sng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Red</a:t>
                  </a:r>
                  <a:r>
                    <a:rPr lang="en-US" sz="3200" b="1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uction</a:t>
                  </a:r>
                  <a:r>
                    <a:rPr lang="en-US" sz="3600" b="1" dirty="0" smtClean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36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2362200" y="4094018"/>
                  <a:ext cx="4232552" cy="1395846"/>
                  <a:chOff x="2362200" y="4094018"/>
                  <a:chExt cx="4232552" cy="1395846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2362200" y="4094018"/>
                    <a:ext cx="1524000" cy="4572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R E D </a:t>
                    </a:r>
                    <a:endParaRPr lang="en-US" sz="3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4003955" y="4094018"/>
                    <a:ext cx="1143000" cy="457200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b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Times New Roman" pitchFamily="18" charset="0"/>
                        <a:cs typeface="Times New Roman" pitchFamily="18" charset="0"/>
                      </a:rPr>
                      <a:t>O X</a:t>
                    </a:r>
                    <a:endParaRPr lang="en-US" sz="3600" b="1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4478470" y="4994564"/>
                    <a:ext cx="2116282" cy="495300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u="sng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Times New Roman" pitchFamily="18" charset="0"/>
                        <a:cs typeface="Times New Roman" pitchFamily="18" charset="0"/>
                      </a:rPr>
                      <a:t>Ox</a:t>
                    </a:r>
                    <a:r>
                      <a:rPr lang="en-US" sz="3200" b="1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Times New Roman" pitchFamily="18" charset="0"/>
                        <a:cs typeface="Times New Roman" pitchFamily="18" charset="0"/>
                      </a:rPr>
                      <a:t>idation</a:t>
                    </a:r>
                    <a:endParaRPr lang="en-US" sz="3200" b="1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2362200" y="4558146"/>
                    <a:ext cx="865909" cy="43641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>
                    <a:stCxn id="10" idx="2"/>
                  </p:cNvCxnSpPr>
                  <p:nvPr/>
                </p:nvCxnSpPr>
                <p:spPr>
                  <a:xfrm>
                    <a:off x="4575455" y="4551218"/>
                    <a:ext cx="994069" cy="517814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" name="Rectangle 24"/>
              <p:cNvSpPr/>
              <p:nvPr/>
            </p:nvSpPr>
            <p:spPr>
              <a:xfrm>
                <a:off x="2182091" y="4336473"/>
                <a:ext cx="3200400" cy="43641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Redox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গঠন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2024514" y="3768436"/>
              <a:ext cx="6019800" cy="2590800"/>
            </a:xfrm>
            <a:prstGeom prst="rect">
              <a:avLst/>
            </a:pr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90600" y="3276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Reducti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Oxidation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Ox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Redox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9088" y="4572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অপসারণ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2Na + 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→ 2NaCl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[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]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691" y="1676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3200" dirty="0" smtClean="0">
                <a:latin typeface="Times New Roman"/>
                <a:cs typeface="Times New Roman"/>
              </a:rPr>
              <a:t>→ Na</a:t>
            </a:r>
            <a:r>
              <a:rPr lang="en-US" sz="3200" baseline="30000" dirty="0" smtClean="0">
                <a:latin typeface="Times New Roman"/>
                <a:cs typeface="Times New Roman"/>
              </a:rPr>
              <a:t>+</a:t>
            </a:r>
            <a:r>
              <a:rPr lang="en-US" sz="3200" dirty="0" smtClean="0">
                <a:latin typeface="Times New Roman"/>
                <a:cs typeface="Times New Roman"/>
              </a:rPr>
              <a:t> + e</a:t>
            </a:r>
            <a:r>
              <a:rPr lang="en-US" sz="3200" baseline="30000" dirty="0" smtClean="0">
                <a:latin typeface="Times New Roman"/>
                <a:cs typeface="Times New Roman"/>
              </a:rPr>
              <a:t>-</a:t>
            </a:r>
            <a:r>
              <a:rPr lang="en-US" sz="3200" dirty="0" smtClean="0">
                <a:latin typeface="Times New Roman"/>
                <a:cs typeface="Times New Roman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[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]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291" y="2667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→ </a:t>
            </a:r>
            <a:r>
              <a:rPr lang="en-US" sz="3200" dirty="0" err="1" smtClean="0">
                <a:latin typeface="Times New Roman"/>
                <a:cs typeface="Times New Roman"/>
              </a:rPr>
              <a:t>Cl</a:t>
            </a:r>
            <a:r>
              <a:rPr lang="en-US" sz="3200" baseline="30000" dirty="0" smtClean="0">
                <a:latin typeface="Times New Roman"/>
                <a:cs typeface="Times New Roman"/>
              </a:rPr>
              <a:t>-</a:t>
            </a:r>
            <a:r>
              <a:rPr lang="en-US" sz="3200" dirty="0" smtClean="0">
                <a:latin typeface="Times New Roman"/>
                <a:cs typeface="Times New Roman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[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]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81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291" y="5281413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700" y="765393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/>
          <a:stretch/>
        </p:blipFill>
        <p:spPr>
          <a:xfrm>
            <a:off x="3090927" y="1905000"/>
            <a:ext cx="2989856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9255" y="4038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US" sz="3200" dirty="0" smtClean="0">
                <a:latin typeface="Times New Roman"/>
                <a:cs typeface="Times New Roman"/>
              </a:rPr>
              <a:t>→  Fe</a:t>
            </a:r>
            <a:r>
              <a:rPr lang="en-US" sz="3200" baseline="30000" dirty="0" smtClean="0">
                <a:latin typeface="Times New Roman"/>
                <a:cs typeface="Times New Roman"/>
              </a:rPr>
              <a:t>2+ 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849091"/>
            <a:ext cx="7238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834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74</cp:revision>
  <dcterms:created xsi:type="dcterms:W3CDTF">2006-08-16T00:00:00Z</dcterms:created>
  <dcterms:modified xsi:type="dcterms:W3CDTF">2020-08-11T15:40:20Z</dcterms:modified>
</cp:coreProperties>
</file>