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30"/>
  </p:notesMasterIdLst>
  <p:sldIdLst>
    <p:sldId id="565" r:id="rId2"/>
    <p:sldId id="529" r:id="rId3"/>
    <p:sldId id="530" r:id="rId4"/>
    <p:sldId id="566" r:id="rId5"/>
    <p:sldId id="569" r:id="rId6"/>
    <p:sldId id="605" r:id="rId7"/>
    <p:sldId id="606" r:id="rId8"/>
    <p:sldId id="570" r:id="rId9"/>
    <p:sldId id="571" r:id="rId10"/>
    <p:sldId id="601" r:id="rId11"/>
    <p:sldId id="603" r:id="rId12"/>
    <p:sldId id="604" r:id="rId13"/>
    <p:sldId id="572" r:id="rId14"/>
    <p:sldId id="573" r:id="rId15"/>
    <p:sldId id="577" r:id="rId16"/>
    <p:sldId id="578" r:id="rId17"/>
    <p:sldId id="600" r:id="rId18"/>
    <p:sldId id="574" r:id="rId19"/>
    <p:sldId id="591" r:id="rId20"/>
    <p:sldId id="592" r:id="rId21"/>
    <p:sldId id="593" r:id="rId22"/>
    <p:sldId id="594" r:id="rId23"/>
    <p:sldId id="595" r:id="rId24"/>
    <p:sldId id="596" r:id="rId25"/>
    <p:sldId id="602" r:id="rId26"/>
    <p:sldId id="597" r:id="rId27"/>
    <p:sldId id="531" r:id="rId28"/>
    <p:sldId id="532" r:id="rId2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00"/>
    <a:srgbClr val="008000"/>
    <a:srgbClr val="CC3300"/>
    <a:srgbClr val="C0C0C0"/>
    <a:srgbClr val="777777"/>
    <a:srgbClr val="FFFFFF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6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026" y="-102"/>
      </p:cViewPr>
      <p:guideLst>
        <p:guide orient="horz" pos="2160"/>
        <p:guide pos="1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8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8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8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A4B246E2-0B44-49A5-9B7F-51161458D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40FD10-DD88-4F92-A6F5-9BD799968801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B246E2-0B44-49A5-9B7F-51161458D41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B246E2-0B44-49A5-9B7F-51161458D41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B246E2-0B44-49A5-9B7F-51161458D41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B246E2-0B44-49A5-9B7F-51161458D41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B246E2-0B44-49A5-9B7F-51161458D41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B246E2-0B44-49A5-9B7F-51161458D41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B246E2-0B44-49A5-9B7F-51161458D41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B246E2-0B44-49A5-9B7F-51161458D41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B246E2-0B44-49A5-9B7F-51161458D41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B246E2-0B44-49A5-9B7F-51161458D41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3F0ED6-16BB-46AD-BB0C-A9D648C05FA1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B246E2-0B44-49A5-9B7F-51161458D41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B246E2-0B44-49A5-9B7F-51161458D41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B246E2-0B44-49A5-9B7F-51161458D41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B246E2-0B44-49A5-9B7F-51161458D41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B246E2-0B44-49A5-9B7F-51161458D41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B246E2-0B44-49A5-9B7F-51161458D41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B246E2-0B44-49A5-9B7F-51161458D41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B246E2-0B44-49A5-9B7F-51161458D41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B246E2-0B44-49A5-9B7F-51161458D41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B246E2-0B44-49A5-9B7F-51161458D41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B246E2-0B44-49A5-9B7F-51161458D41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B246E2-0B44-49A5-9B7F-51161458D41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B246E2-0B44-49A5-9B7F-51161458D41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B246E2-0B44-49A5-9B7F-51161458D41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B246E2-0B44-49A5-9B7F-51161458D41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B246E2-0B44-49A5-9B7F-51161458D41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AECE1-32B2-4AFA-A91B-5848AEF2C84B}" type="datetimeFigureOut">
              <a:rPr lang="en-US"/>
              <a:pPr>
                <a:defRPr/>
              </a:pPr>
              <a:t>6/5/2020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6F40A-22CA-437C-84CB-4B4D734AF7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4E504-E8CE-4402-8DE6-005F427CB7E5}" type="datetimeFigureOut">
              <a:rPr lang="en-US"/>
              <a:pPr>
                <a:defRPr/>
              </a:pPr>
              <a:t>6/5/2020</a:t>
            </a:fld>
            <a:endParaRPr lang="en-US" dirty="0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422E8-61C4-4E6B-97CB-2EA3B186BD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C4D32-5913-49B4-925C-02F39ED10D05}" type="datetimeFigureOut">
              <a:rPr lang="en-US"/>
              <a:pPr>
                <a:defRPr/>
              </a:pPr>
              <a:t>6/5/2020</a:t>
            </a:fld>
            <a:endParaRPr lang="en-US" dirty="0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137C7-B7DF-447A-A93B-80FEACE510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 userDrawn="1"/>
        </p:nvSpPr>
        <p:spPr bwMode="auto">
          <a:xfrm>
            <a:off x="5867400" y="6400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>
                <a:solidFill>
                  <a:srgbClr val="663300"/>
                </a:solidFill>
              </a:rPr>
              <a:t>© 2010 Pearson Education, Upper Saddle River, NJ 07458.  All Rights Reserved.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E20BC-5988-459C-9AB9-7C6FA90012F6}" type="datetimeFigureOut">
              <a:rPr lang="en-US"/>
              <a:pPr>
                <a:defRPr/>
              </a:pPr>
              <a:t>6/5/2020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0A12F-18E7-4FE7-B885-8F41D92C0B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120F-034A-4E44-9DD2-70E41BCFD778}" type="datetimeFigureOut">
              <a:rPr lang="en-US"/>
              <a:pPr>
                <a:defRPr/>
              </a:pPr>
              <a:t>6/5/2020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08D99-5EC2-44D5-99D9-2AD7B1263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C5374-F2ED-461A-8FEA-39D7C5A5EC66}" type="datetimeFigureOut">
              <a:rPr lang="en-US"/>
              <a:pPr>
                <a:defRPr/>
              </a:pPr>
              <a:t>6/5/2020</a:t>
            </a:fld>
            <a:endParaRPr lang="en-US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EE025-E363-419E-B0BC-56978C1A1C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12151-1990-4BC4-8E5A-C361EC67F8F2}" type="datetimeFigureOut">
              <a:rPr lang="en-US"/>
              <a:pPr>
                <a:defRPr/>
              </a:pPr>
              <a:t>6/5/2020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CAC3F-BD0A-4879-BD89-2FD13DFF6E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9A338-D735-4BF9-AA6C-DF63EB15833F}" type="datetimeFigureOut">
              <a:rPr lang="en-US"/>
              <a:pPr>
                <a:defRPr/>
              </a:pPr>
              <a:t>6/5/2020</a:t>
            </a:fld>
            <a:endParaRPr lang="en-US" dirty="0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FE547-3239-437C-B7B1-E439EF3DB3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266DC-FB35-42C6-857F-EF86DF22DF2C}" type="datetimeFigureOut">
              <a:rPr lang="en-US"/>
              <a:pPr>
                <a:defRPr/>
              </a:pPr>
              <a:t>6/5/2020</a:t>
            </a:fld>
            <a:endParaRPr lang="en-US" dirty="0"/>
          </a:p>
        </p:txBody>
      </p:sp>
      <p:sp>
        <p:nvSpPr>
          <p:cNvPr id="3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8A171-9CAB-4753-B935-7592FF109A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68A01-4243-40BC-BAFE-21AE4C58E2A1}" type="datetimeFigureOut">
              <a:rPr lang="en-US"/>
              <a:pPr>
                <a:defRPr/>
              </a:pPr>
              <a:t>6/5/2020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56117-25BE-4057-97F1-864B2405A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E6207-06B6-42DD-8C7B-41559BD802E2}" type="datetimeFigureOut">
              <a:rPr lang="en-US"/>
              <a:pPr>
                <a:defRPr/>
              </a:pPr>
              <a:t>6/5/2020</a:t>
            </a:fld>
            <a:endParaRPr lang="en-US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FA8FE-3D5C-4645-A258-E5EE5ED43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701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71B02A0-ACC7-4B7A-B0AA-355304CE8B02}" type="datetimeFigureOut">
              <a:rPr lang="en-US"/>
              <a:pPr>
                <a:defRPr/>
              </a:pPr>
              <a:t>6/5/2020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DF5AA1C-AF87-43A5-B634-C8D6D73D12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867400" y="6400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>
                <a:solidFill>
                  <a:srgbClr val="663300"/>
                </a:solidFill>
              </a:rPr>
              <a:t>© 2010 Pearson Education, Upper Saddle River, NJ 07458. 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28" r:id="rId4"/>
    <p:sldLayoutId id="2147483837" r:id="rId5"/>
    <p:sldLayoutId id="2147483829" r:id="rId6"/>
    <p:sldLayoutId id="2147483830" r:id="rId7"/>
    <p:sldLayoutId id="2147483838" r:id="rId8"/>
    <p:sldLayoutId id="2147483831" r:id="rId9"/>
    <p:sldLayoutId id="2147483832" r:id="rId10"/>
    <p:sldLayoutId id="2147483833" r:id="rId11"/>
    <p:sldLayoutId id="214748383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mailto:shafi.cmpi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.jpe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4" name="Rectangle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15" name="Text Box 27"/>
          <p:cNvSpPr txBox="1">
            <a:spLocks noChangeArrowheads="1"/>
          </p:cNvSpPr>
          <p:nvPr/>
        </p:nvSpPr>
        <p:spPr bwMode="auto">
          <a:xfrm>
            <a:off x="152400" y="200561"/>
            <a:ext cx="8991600" cy="13234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Algerian" pitchFamily="82" charset="0"/>
              </a:rPr>
              <a:t>  </a:t>
            </a:r>
            <a:r>
              <a:rPr lang="en-US" sz="3200" dirty="0" smtClean="0">
                <a:latin typeface="Algerian" pitchFamily="82" charset="0"/>
              </a:rPr>
              <a:t>electrical engineering fundamentals</a:t>
            </a:r>
          </a:p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Sub. Code: 66712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8916" name="Text Box 29"/>
          <p:cNvSpPr txBox="1">
            <a:spLocks noChangeArrowheads="1"/>
          </p:cNvSpPr>
          <p:nvPr/>
        </p:nvSpPr>
        <p:spPr bwMode="auto">
          <a:xfrm>
            <a:off x="2057400" y="4038601"/>
            <a:ext cx="4953000" cy="258224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sz="32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Mir Shafiul Islam</a:t>
            </a:r>
            <a:endParaRPr lang="en-US" sz="3200" b="1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  <a:p>
            <a:pPr algn="ctr">
              <a:spcBef>
                <a:spcPct val="10000"/>
              </a:spcBef>
            </a:pPr>
            <a:r>
              <a:rPr lang="en-US" sz="20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Instructor (Tech.)</a:t>
            </a:r>
          </a:p>
          <a:p>
            <a:pPr algn="ctr">
              <a:spcBef>
                <a:spcPct val="10000"/>
              </a:spcBef>
            </a:pPr>
            <a:r>
              <a:rPr lang="en-US" sz="20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Dept. of Electronics</a:t>
            </a:r>
            <a:endParaRPr lang="en-US" sz="2000" b="1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  <a:p>
            <a:pPr algn="ctr">
              <a:spcBef>
                <a:spcPct val="10000"/>
              </a:spcBef>
            </a:pPr>
            <a:r>
              <a:rPr lang="en-US" sz="20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Chattogram Mohila Polytechnic Institute</a:t>
            </a:r>
          </a:p>
          <a:p>
            <a:pPr algn="ctr">
              <a:spcBef>
                <a:spcPct val="10000"/>
              </a:spcBef>
            </a:pPr>
            <a:r>
              <a:rPr lang="en-US" sz="20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Mob: 01312-114266; </a:t>
            </a:r>
          </a:p>
          <a:p>
            <a:pPr algn="ctr">
              <a:spcBef>
                <a:spcPct val="10000"/>
              </a:spcBef>
            </a:pPr>
            <a:r>
              <a:rPr lang="en-US" sz="20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Email:  </a:t>
            </a:r>
            <a:r>
              <a:rPr lang="en-US" sz="20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  <a:hlinkClick r:id="rId4"/>
              </a:rPr>
              <a:t>shafi.cmpi@gmail.com</a:t>
            </a:r>
            <a:endParaRPr lang="en-US" sz="2000" b="1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  <a:p>
            <a:pPr algn="ctr">
              <a:spcBef>
                <a:spcPct val="10000"/>
              </a:spcBef>
            </a:pPr>
            <a:r>
              <a:rPr lang="en-US" sz="1800" b="1" dirty="0" smtClean="0">
                <a:solidFill>
                  <a:srgbClr val="002060"/>
                </a:solidFill>
                <a:cs typeface="Times New Roman" pitchFamily="18" charset="0"/>
              </a:rPr>
              <a:t>Web:  msishafi.blogspot.com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43600" y="6324600"/>
            <a:ext cx="2819400" cy="4572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2667000" y="1578114"/>
            <a:ext cx="3810000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sz="4000" b="1" dirty="0" smtClean="0">
                <a:solidFill>
                  <a:srgbClr val="0066FF"/>
                </a:solidFill>
                <a:latin typeface="Monotype Corsiva" pitchFamily="66" charset="0"/>
                <a:cs typeface="Andalus" pitchFamily="18" charset="-78"/>
              </a:rPr>
              <a:t>Presented by-</a:t>
            </a:r>
            <a:endParaRPr lang="en-US" sz="4000" b="1" dirty="0">
              <a:solidFill>
                <a:srgbClr val="0066FF"/>
              </a:solidFill>
              <a:latin typeface="Monotype Corsiva" pitchFamily="66" charset="0"/>
              <a:cs typeface="Andalus" pitchFamily="18" charset="-78"/>
            </a:endParaRPr>
          </a:p>
        </p:txBody>
      </p:sp>
      <p:pic>
        <p:nvPicPr>
          <p:cNvPr id="1026" name="Picture 2" descr="D:\Document of SHAFI\PP Image-Shafi\pp(300x300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2247900"/>
            <a:ext cx="1790700" cy="17907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800"/>
                            </p:stCondLst>
                            <p:childTnLst>
                              <p:par>
                                <p:cTn id="19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800"/>
                            </p:stCondLst>
                            <p:childTnLst>
                              <p:par>
                                <p:cTn id="24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800"/>
                            </p:stCondLst>
                            <p:childTnLst>
                              <p:par>
                                <p:cTn id="29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800"/>
                            </p:stCondLst>
                            <p:childTnLst>
                              <p:par>
                                <p:cTn id="34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800"/>
                            </p:stCondLst>
                            <p:childTnLst>
                              <p:par>
                                <p:cTn id="39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800"/>
                            </p:stCondLst>
                            <p:childTnLst>
                              <p:par>
                                <p:cTn id="44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800"/>
                            </p:stCondLst>
                            <p:childTnLst>
                              <p:par>
                                <p:cTn id="49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1783714" algn="l"/>
              </a:tabLst>
            </a:pPr>
            <a:r>
              <a:rPr lang="en-US" sz="3200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পরিবাহী</a:t>
            </a:r>
            <a:r>
              <a:rPr lang="en-US" sz="3200" b="1" dirty="0" smtClean="0">
                <a:solidFill>
                  <a:srgbClr val="622422"/>
                </a:solidFill>
                <a:latin typeface="Times New Roman"/>
                <a:cs typeface="Times New Roman"/>
              </a:rPr>
              <a:t>, </a:t>
            </a:r>
            <a:r>
              <a:rPr lang="en-US" sz="3200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অর্ধপরিবাহী</a:t>
            </a:r>
            <a:r>
              <a:rPr lang="en-US" sz="3200" b="1" dirty="0" smtClean="0">
                <a:solidFill>
                  <a:srgbClr val="622422"/>
                </a:solidFill>
                <a:latin typeface="Times New Roman"/>
                <a:cs typeface="Times New Roman"/>
              </a:rPr>
              <a:t> ও </a:t>
            </a:r>
            <a:r>
              <a:rPr lang="en-US" sz="3200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অপরিবাহীর</a:t>
            </a:r>
            <a:r>
              <a:rPr lang="en-US" sz="3200" b="1" dirty="0" smtClean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মধ্যে</a:t>
            </a:r>
            <a:r>
              <a:rPr lang="en-US" sz="3200" b="1" dirty="0" smtClean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তুলনা</a:t>
            </a:r>
            <a:endParaRPr sz="3200" b="1" dirty="0">
              <a:solidFill>
                <a:srgbClr val="622422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762000"/>
            <a:ext cx="8839200" cy="45719"/>
          </a:xfrm>
          <a:custGeom>
            <a:avLst/>
            <a:gdLst/>
            <a:ahLst/>
            <a:cxnLst/>
            <a:rect l="l" t="t" r="r" b="b"/>
            <a:pathLst>
              <a:path w="5949950">
                <a:moveTo>
                  <a:pt x="0" y="0"/>
                </a:moveTo>
                <a:lnTo>
                  <a:pt x="5949695" y="0"/>
                </a:lnTo>
              </a:path>
            </a:pathLst>
          </a:custGeom>
          <a:ln w="53339">
            <a:solidFill>
              <a:srgbClr val="6224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8414257" y="6464909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10</a:t>
            </a:fld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5943600" y="6400800"/>
            <a:ext cx="28194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25" y="838200"/>
            <a:ext cx="8995675" cy="285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4849090"/>
            <a:ext cx="390797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3733800"/>
            <a:ext cx="71532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5457825"/>
            <a:ext cx="7315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1783714" algn="l"/>
              </a:tabLst>
            </a:pPr>
            <a:r>
              <a:rPr lang="en-US" sz="3200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মুক্ত</a:t>
            </a:r>
            <a:r>
              <a:rPr lang="en-US" sz="3200" b="1" dirty="0" smtClean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ইলেকট্রন</a:t>
            </a:r>
            <a:r>
              <a:rPr lang="en-US" sz="3200" b="1" dirty="0" smtClean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এর</a:t>
            </a:r>
            <a:r>
              <a:rPr lang="en-US" sz="3200" b="1" dirty="0" smtClean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ধারণা</a:t>
            </a:r>
            <a:r>
              <a:rPr lang="en-US" sz="3200" b="1" dirty="0" smtClean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endParaRPr sz="3200" b="1" dirty="0">
              <a:solidFill>
                <a:srgbClr val="622422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762000"/>
            <a:ext cx="8839200" cy="45719"/>
          </a:xfrm>
          <a:custGeom>
            <a:avLst/>
            <a:gdLst/>
            <a:ahLst/>
            <a:cxnLst/>
            <a:rect l="l" t="t" r="r" b="b"/>
            <a:pathLst>
              <a:path w="5949950">
                <a:moveTo>
                  <a:pt x="0" y="0"/>
                </a:moveTo>
                <a:lnTo>
                  <a:pt x="5949695" y="0"/>
                </a:lnTo>
              </a:path>
            </a:pathLst>
          </a:custGeom>
          <a:ln w="53339">
            <a:solidFill>
              <a:srgbClr val="6224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8414257" y="6464909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11</a:t>
            </a:fld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5943600" y="6400800"/>
            <a:ext cx="28194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80" y="1143000"/>
            <a:ext cx="8153120" cy="169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971800"/>
            <a:ext cx="8229600" cy="87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81660" y="3962400"/>
            <a:ext cx="3366740" cy="269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1783714" algn="l"/>
              </a:tabLst>
            </a:pPr>
            <a:r>
              <a:rPr lang="en-US" sz="3200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মুক্ত</a:t>
            </a:r>
            <a:r>
              <a:rPr lang="en-US" sz="3200" b="1" dirty="0" smtClean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ইলেকট্রন</a:t>
            </a:r>
            <a:r>
              <a:rPr lang="en-US" sz="3200" b="1" dirty="0" smtClean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এর</a:t>
            </a:r>
            <a:r>
              <a:rPr lang="en-US" sz="3200" b="1" dirty="0" smtClean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ধারণা</a:t>
            </a:r>
            <a:r>
              <a:rPr lang="en-US" sz="3200" b="1" dirty="0" smtClean="0">
                <a:solidFill>
                  <a:srgbClr val="622422"/>
                </a:solidFill>
                <a:latin typeface="Times New Roman"/>
                <a:cs typeface="Times New Roman"/>
              </a:rPr>
              <a:t> (</a:t>
            </a:r>
            <a:r>
              <a:rPr lang="en-US" sz="3200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চলমান</a:t>
            </a:r>
            <a:r>
              <a:rPr lang="en-US" sz="3200" b="1" dirty="0" smtClean="0">
                <a:solidFill>
                  <a:srgbClr val="622422"/>
                </a:solidFill>
                <a:latin typeface="Times New Roman"/>
                <a:cs typeface="Times New Roman"/>
              </a:rPr>
              <a:t> - - -) </a:t>
            </a:r>
            <a:endParaRPr sz="3200" b="1" dirty="0">
              <a:solidFill>
                <a:srgbClr val="622422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762000"/>
            <a:ext cx="8839200" cy="45719"/>
          </a:xfrm>
          <a:custGeom>
            <a:avLst/>
            <a:gdLst/>
            <a:ahLst/>
            <a:cxnLst/>
            <a:rect l="l" t="t" r="r" b="b"/>
            <a:pathLst>
              <a:path w="5949950">
                <a:moveTo>
                  <a:pt x="0" y="0"/>
                </a:moveTo>
                <a:lnTo>
                  <a:pt x="5949695" y="0"/>
                </a:lnTo>
              </a:path>
            </a:pathLst>
          </a:custGeom>
          <a:ln w="53339">
            <a:solidFill>
              <a:srgbClr val="6224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8414257" y="6464909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12</a:t>
            </a:fld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5943600" y="6400800"/>
            <a:ext cx="28194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142999"/>
            <a:ext cx="6788761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438400"/>
            <a:ext cx="724112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3429000"/>
            <a:ext cx="5791200" cy="46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4038600"/>
            <a:ext cx="578590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5029200"/>
            <a:ext cx="558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1783714" algn="l"/>
              </a:tabLst>
            </a:pPr>
            <a:r>
              <a:rPr lang="en-US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রেজিস্টেন্স</a:t>
            </a:r>
            <a:r>
              <a:rPr lang="en-US" b="1" dirty="0" smtClean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এর</a:t>
            </a:r>
            <a:r>
              <a:rPr lang="en-US" b="1" dirty="0" smtClean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সূত্র</a:t>
            </a:r>
            <a:endParaRPr b="1" dirty="0">
              <a:solidFill>
                <a:srgbClr val="622422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762000"/>
            <a:ext cx="8839200" cy="45719"/>
          </a:xfrm>
          <a:custGeom>
            <a:avLst/>
            <a:gdLst/>
            <a:ahLst/>
            <a:cxnLst/>
            <a:rect l="l" t="t" r="r" b="b"/>
            <a:pathLst>
              <a:path w="5949950">
                <a:moveTo>
                  <a:pt x="0" y="0"/>
                </a:moveTo>
                <a:lnTo>
                  <a:pt x="5949695" y="0"/>
                </a:lnTo>
              </a:path>
            </a:pathLst>
          </a:custGeom>
          <a:ln w="53339">
            <a:solidFill>
              <a:srgbClr val="6224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8414257" y="6464909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13</a:t>
            </a:fld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5943600" y="6400800"/>
            <a:ext cx="28194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85800"/>
            <a:ext cx="9144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3361521"/>
            <a:ext cx="9144000" cy="349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2409372"/>
            <a:ext cx="2895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1783714" algn="l"/>
              </a:tabLst>
            </a:pPr>
            <a:r>
              <a:rPr lang="en-US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রেজিস্টেন্স</a:t>
            </a:r>
            <a:r>
              <a:rPr lang="en-US" b="1" dirty="0" smtClean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এর</a:t>
            </a:r>
            <a:r>
              <a:rPr lang="en-US" b="1" dirty="0" smtClean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সূত্র</a:t>
            </a:r>
            <a:r>
              <a:rPr lang="en-US" b="1" dirty="0" smtClean="0">
                <a:solidFill>
                  <a:srgbClr val="622422"/>
                </a:solidFill>
                <a:latin typeface="Times New Roman"/>
                <a:cs typeface="Times New Roman"/>
              </a:rPr>
              <a:t> (</a:t>
            </a:r>
            <a:r>
              <a:rPr lang="en-US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চলমান</a:t>
            </a:r>
            <a:r>
              <a:rPr lang="en-US" b="1" dirty="0" smtClean="0">
                <a:solidFill>
                  <a:srgbClr val="622422"/>
                </a:solidFill>
                <a:latin typeface="Times New Roman"/>
                <a:cs typeface="Times New Roman"/>
              </a:rPr>
              <a:t>---)</a:t>
            </a:r>
            <a:endParaRPr b="1" dirty="0">
              <a:solidFill>
                <a:srgbClr val="622422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762000"/>
            <a:ext cx="8839200" cy="45719"/>
          </a:xfrm>
          <a:custGeom>
            <a:avLst/>
            <a:gdLst/>
            <a:ahLst/>
            <a:cxnLst/>
            <a:rect l="l" t="t" r="r" b="b"/>
            <a:pathLst>
              <a:path w="5949950">
                <a:moveTo>
                  <a:pt x="0" y="0"/>
                </a:moveTo>
                <a:lnTo>
                  <a:pt x="5949695" y="0"/>
                </a:lnTo>
              </a:path>
            </a:pathLst>
          </a:custGeom>
          <a:ln w="53339">
            <a:solidFill>
              <a:srgbClr val="6224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8414257" y="6464909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14</a:t>
            </a:fld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5943600" y="6400800"/>
            <a:ext cx="28194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93" y="1295400"/>
            <a:ext cx="9016407" cy="41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1783714" algn="l"/>
              </a:tabLst>
            </a:pPr>
            <a:r>
              <a:rPr lang="en-US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রেজিস্টেন্স</a:t>
            </a:r>
            <a:r>
              <a:rPr lang="en-US" b="1" dirty="0" smtClean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এর</a:t>
            </a:r>
            <a:r>
              <a:rPr lang="en-US" b="1" dirty="0" smtClean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সূত্র</a:t>
            </a:r>
            <a:r>
              <a:rPr lang="en-US" b="1" dirty="0" smtClean="0">
                <a:solidFill>
                  <a:srgbClr val="622422"/>
                </a:solidFill>
                <a:latin typeface="Times New Roman"/>
                <a:cs typeface="Times New Roman"/>
              </a:rPr>
              <a:t> (</a:t>
            </a:r>
            <a:r>
              <a:rPr lang="en-US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চলমান</a:t>
            </a:r>
            <a:r>
              <a:rPr lang="en-US" b="1" dirty="0" smtClean="0">
                <a:solidFill>
                  <a:srgbClr val="622422"/>
                </a:solidFill>
                <a:latin typeface="Times New Roman"/>
                <a:cs typeface="Times New Roman"/>
              </a:rPr>
              <a:t>---)</a:t>
            </a:r>
            <a:endParaRPr b="1" dirty="0">
              <a:solidFill>
                <a:srgbClr val="622422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762000"/>
            <a:ext cx="8839200" cy="45719"/>
          </a:xfrm>
          <a:custGeom>
            <a:avLst/>
            <a:gdLst/>
            <a:ahLst/>
            <a:cxnLst/>
            <a:rect l="l" t="t" r="r" b="b"/>
            <a:pathLst>
              <a:path w="5949950">
                <a:moveTo>
                  <a:pt x="0" y="0"/>
                </a:moveTo>
                <a:lnTo>
                  <a:pt x="5949695" y="0"/>
                </a:lnTo>
              </a:path>
            </a:pathLst>
          </a:custGeom>
          <a:ln w="53339">
            <a:solidFill>
              <a:srgbClr val="6224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8414257" y="6464909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15</a:t>
            </a:fld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5943600" y="6400800"/>
            <a:ext cx="28194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144726"/>
            <a:ext cx="9144000" cy="152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615281"/>
            <a:ext cx="9144000" cy="325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1783714" algn="l"/>
              </a:tabLst>
            </a:pPr>
            <a:r>
              <a:rPr lang="en-US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আপেক্ষিক</a:t>
            </a:r>
            <a:r>
              <a:rPr lang="en-US" b="1" dirty="0" smtClean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রোধ</a:t>
            </a:r>
            <a:r>
              <a:rPr lang="en-US" b="1" dirty="0" smtClean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endParaRPr b="1" dirty="0">
              <a:solidFill>
                <a:srgbClr val="622422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762000"/>
            <a:ext cx="8839200" cy="45719"/>
          </a:xfrm>
          <a:custGeom>
            <a:avLst/>
            <a:gdLst/>
            <a:ahLst/>
            <a:cxnLst/>
            <a:rect l="l" t="t" r="r" b="b"/>
            <a:pathLst>
              <a:path w="5949950">
                <a:moveTo>
                  <a:pt x="0" y="0"/>
                </a:moveTo>
                <a:lnTo>
                  <a:pt x="5949695" y="0"/>
                </a:lnTo>
              </a:path>
            </a:pathLst>
          </a:custGeom>
          <a:ln w="53339">
            <a:solidFill>
              <a:srgbClr val="6224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8414257" y="6464909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16</a:t>
            </a:fld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5943600" y="6400800"/>
            <a:ext cx="28194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9725" y="4962525"/>
            <a:ext cx="57816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38200"/>
            <a:ext cx="91630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  <a:tabLst>
                <a:tab pos="1783714" algn="l"/>
              </a:tabLst>
            </a:pPr>
            <a:r>
              <a:rPr lang="en-US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বিভিন্ন</a:t>
            </a:r>
            <a:r>
              <a:rPr lang="en-US" b="1" dirty="0" smtClean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পদার্থের</a:t>
            </a:r>
            <a:r>
              <a:rPr lang="en-US" b="1" dirty="0" smtClean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আপেক্ষিক</a:t>
            </a:r>
            <a:r>
              <a:rPr lang="en-US" b="1" dirty="0" smtClean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রোধ</a:t>
            </a:r>
            <a:r>
              <a:rPr lang="en-US" b="1" dirty="0" smtClean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(</a:t>
            </a:r>
            <a:r>
              <a:rPr lang="en-US" dirty="0" smtClean="0">
                <a:solidFill>
                  <a:srgbClr val="C00000"/>
                </a:solidFill>
              </a:rPr>
              <a:t>@20</a:t>
            </a:r>
            <a:r>
              <a:rPr lang="en-US" baseline="30000" dirty="0" smtClean="0">
                <a:solidFill>
                  <a:srgbClr val="C00000"/>
                </a:solidFill>
              </a:rPr>
              <a:t>0 </a:t>
            </a:r>
            <a:r>
              <a:rPr lang="en-US" dirty="0" smtClean="0">
                <a:solidFill>
                  <a:srgbClr val="C00000"/>
                </a:solidFill>
              </a:rPr>
              <a:t>C</a:t>
            </a:r>
            <a:r>
              <a:rPr lang="en-US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)</a:t>
            </a:r>
            <a:r>
              <a:rPr lang="en-US" b="1" dirty="0" smtClean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endParaRPr b="1" dirty="0">
              <a:solidFill>
                <a:srgbClr val="622422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762000"/>
            <a:ext cx="8839200" cy="45719"/>
          </a:xfrm>
          <a:custGeom>
            <a:avLst/>
            <a:gdLst/>
            <a:ahLst/>
            <a:cxnLst/>
            <a:rect l="l" t="t" r="r" b="b"/>
            <a:pathLst>
              <a:path w="5949950">
                <a:moveTo>
                  <a:pt x="0" y="0"/>
                </a:moveTo>
                <a:lnTo>
                  <a:pt x="5949695" y="0"/>
                </a:lnTo>
              </a:path>
            </a:pathLst>
          </a:custGeom>
          <a:ln w="53339">
            <a:solidFill>
              <a:srgbClr val="6224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8414257" y="6464909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17</a:t>
            </a:fld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5943600" y="6400800"/>
            <a:ext cx="28194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895350"/>
            <a:ext cx="7512878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1783714" algn="l"/>
              </a:tabLst>
            </a:pPr>
            <a:r>
              <a:rPr lang="en-US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গাণিতিক</a:t>
            </a:r>
            <a:r>
              <a:rPr lang="en-US" b="1" dirty="0" smtClean="0">
                <a:solidFill>
                  <a:srgbClr val="622422"/>
                </a:solidFill>
                <a:latin typeface="Times New Roman"/>
                <a:cs typeface="Times New Roman"/>
              </a:rPr>
              <a:t> সমসসা-০১</a:t>
            </a:r>
            <a:endParaRPr b="1" dirty="0">
              <a:solidFill>
                <a:srgbClr val="622422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762000"/>
            <a:ext cx="8839200" cy="45719"/>
          </a:xfrm>
          <a:custGeom>
            <a:avLst/>
            <a:gdLst/>
            <a:ahLst/>
            <a:cxnLst/>
            <a:rect l="l" t="t" r="r" b="b"/>
            <a:pathLst>
              <a:path w="5949950">
                <a:moveTo>
                  <a:pt x="0" y="0"/>
                </a:moveTo>
                <a:lnTo>
                  <a:pt x="5949695" y="0"/>
                </a:lnTo>
              </a:path>
            </a:pathLst>
          </a:custGeom>
          <a:ln w="53339">
            <a:solidFill>
              <a:srgbClr val="6224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8414257" y="6464909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18</a:t>
            </a:fld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5943600" y="6400800"/>
            <a:ext cx="28194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914400"/>
            <a:ext cx="9144000" cy="78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" y="1981200"/>
          <a:ext cx="8839200" cy="4245450"/>
        </p:xfrm>
        <a:graphic>
          <a:graphicData uri="http://schemas.openxmlformats.org/drawingml/2006/table">
            <a:tbl>
              <a:tblPr/>
              <a:tblGrid>
                <a:gridCol w="990600"/>
                <a:gridCol w="685800"/>
                <a:gridCol w="1295400"/>
                <a:gridCol w="1905000"/>
                <a:gridCol w="2133600"/>
                <a:gridCol w="1828800"/>
              </a:tblGrid>
              <a:tr h="695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 err="1">
                          <a:latin typeface="Vrinda"/>
                          <a:ea typeface="Calibri"/>
                          <a:cs typeface="Vrinda"/>
                        </a:rPr>
                        <a:t>রাশির</a:t>
                      </a:r>
                      <a:r>
                        <a:rPr lang="en-US" sz="1600" b="1" i="0" dirty="0">
                          <a:latin typeface="Vrinda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1600" b="1" i="0" dirty="0" err="1">
                          <a:latin typeface="Vrinda"/>
                          <a:ea typeface="Calibri"/>
                          <a:cs typeface="Vrinda"/>
                        </a:rPr>
                        <a:t>নাম</a:t>
                      </a:r>
                      <a:endParaRPr lang="en-US" sz="1600" b="1" i="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 err="1">
                          <a:latin typeface="Vrinda"/>
                          <a:ea typeface="Calibri"/>
                          <a:cs typeface="Vrinda"/>
                        </a:rPr>
                        <a:t>রাশির</a:t>
                      </a:r>
                      <a:r>
                        <a:rPr lang="en-US" sz="1600" b="1" i="0" dirty="0">
                          <a:latin typeface="Vrinda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1600" b="1" i="0" dirty="0" err="1">
                          <a:latin typeface="Vrinda"/>
                          <a:ea typeface="Calibri"/>
                          <a:cs typeface="Vrinda"/>
                        </a:rPr>
                        <a:t>প্রতীক</a:t>
                      </a:r>
                      <a:endParaRPr lang="en-US" sz="1600" b="1" i="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 err="1">
                          <a:latin typeface="Vrinda"/>
                          <a:ea typeface="Calibri"/>
                          <a:cs typeface="Vrinda"/>
                        </a:rPr>
                        <a:t>রাশির</a:t>
                      </a:r>
                      <a:r>
                        <a:rPr lang="en-US" sz="1600" b="1" i="0" dirty="0">
                          <a:latin typeface="Vrinda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1600" b="1" i="0" dirty="0" err="1">
                          <a:latin typeface="Vrinda"/>
                          <a:ea typeface="Calibri"/>
                          <a:cs typeface="Vrinda"/>
                        </a:rPr>
                        <a:t>মান</a:t>
                      </a:r>
                      <a:endParaRPr lang="en-US" sz="1600" b="1" i="0" dirty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latin typeface="Vrinda"/>
                          <a:ea typeface="Calibri"/>
                          <a:cs typeface="Vrinda"/>
                        </a:rPr>
                        <a:t>(</a:t>
                      </a:r>
                      <a:r>
                        <a:rPr lang="en-US" sz="1600" b="1" i="0" dirty="0" err="1">
                          <a:latin typeface="Vrinda"/>
                          <a:ea typeface="Calibri"/>
                          <a:cs typeface="Vrinda"/>
                        </a:rPr>
                        <a:t>প্রশ্নে</a:t>
                      </a:r>
                      <a:r>
                        <a:rPr lang="en-US" sz="1600" b="1" i="0" dirty="0">
                          <a:latin typeface="Vrinda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1600" b="1" i="0" dirty="0" err="1">
                          <a:latin typeface="Vrinda"/>
                          <a:ea typeface="Calibri"/>
                          <a:cs typeface="Vrinda"/>
                        </a:rPr>
                        <a:t>প্রদত্ত</a:t>
                      </a:r>
                      <a:r>
                        <a:rPr lang="en-US" sz="1600" b="1" i="0" dirty="0">
                          <a:latin typeface="Vrinda"/>
                          <a:ea typeface="Calibri"/>
                          <a:cs typeface="Vrinda"/>
                        </a:rPr>
                        <a:t>)</a:t>
                      </a:r>
                      <a:endParaRPr lang="en-US" sz="1600" b="1" i="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 err="1">
                          <a:latin typeface="Vrinda"/>
                          <a:ea typeface="Calibri"/>
                          <a:cs typeface="Vrinda"/>
                        </a:rPr>
                        <a:t>রাশির</a:t>
                      </a:r>
                      <a:r>
                        <a:rPr lang="en-US" sz="1600" b="1" i="0" dirty="0">
                          <a:latin typeface="Vrinda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1600" b="1" i="0" dirty="0" err="1">
                          <a:latin typeface="Vrinda"/>
                          <a:ea typeface="Calibri"/>
                          <a:cs typeface="Vrinda"/>
                        </a:rPr>
                        <a:t>মান</a:t>
                      </a:r>
                      <a:endParaRPr lang="en-US" sz="1600" b="1" i="0" dirty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latin typeface="Vrinda"/>
                          <a:ea typeface="Calibri"/>
                          <a:cs typeface="Vrinda"/>
                        </a:rPr>
                        <a:t>(</a:t>
                      </a:r>
                      <a:r>
                        <a:rPr lang="en-US" sz="1600" b="1" i="0" dirty="0" err="1">
                          <a:latin typeface="Vrinda"/>
                          <a:ea typeface="Calibri"/>
                          <a:cs typeface="Vrinda"/>
                        </a:rPr>
                        <a:t>এসআই</a:t>
                      </a:r>
                      <a:r>
                        <a:rPr lang="en-US" sz="1600" b="1" i="0" dirty="0">
                          <a:latin typeface="Vrinda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1600" b="1" i="0" dirty="0" err="1">
                          <a:latin typeface="Vrinda"/>
                          <a:ea typeface="Calibri"/>
                          <a:cs typeface="Vrinda"/>
                        </a:rPr>
                        <a:t>এককে</a:t>
                      </a:r>
                      <a:r>
                        <a:rPr lang="en-US" sz="1600" b="1" i="0" dirty="0">
                          <a:latin typeface="Vrinda"/>
                          <a:ea typeface="Calibri"/>
                          <a:cs typeface="Vrinda"/>
                        </a:rPr>
                        <a:t>)</a:t>
                      </a:r>
                      <a:endParaRPr lang="en-US" sz="1600" b="1" i="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 err="1">
                          <a:latin typeface="Vrinda"/>
                          <a:ea typeface="Calibri"/>
                          <a:cs typeface="Vrinda"/>
                        </a:rPr>
                        <a:t>প্রয়োজনীয়</a:t>
                      </a:r>
                      <a:r>
                        <a:rPr lang="en-US" sz="1600" b="1" i="0" dirty="0">
                          <a:latin typeface="Vrinda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1600" b="1" i="0" dirty="0" err="1">
                          <a:latin typeface="Vrinda"/>
                          <a:ea typeface="Calibri"/>
                          <a:cs typeface="Vrinda"/>
                        </a:rPr>
                        <a:t>সূত্র</a:t>
                      </a:r>
                      <a:endParaRPr lang="en-US" sz="1600" b="1" i="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latin typeface="Vrinda"/>
                          <a:ea typeface="Calibri"/>
                          <a:cs typeface="Vrinda"/>
                        </a:rPr>
                        <a:t>সূত্রানুসারে মান</a:t>
                      </a:r>
                      <a:endParaRPr lang="en-US" sz="1100"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8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Vrinda"/>
                          <a:ea typeface="Calibri"/>
                          <a:cs typeface="Vrinda"/>
                        </a:rPr>
                        <a:t>দৈর্ঘ্য</a:t>
                      </a:r>
                      <a:endParaRPr lang="en-US" sz="18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rinda"/>
                          <a:ea typeface="Calibri"/>
                          <a:cs typeface="Vrinda"/>
                        </a:rPr>
                        <a:t>L</a:t>
                      </a:r>
                      <a:endParaRPr lang="en-US" sz="18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Verdana"/>
                          <a:ea typeface="Calibri"/>
                          <a:cs typeface="Vrinda"/>
                        </a:rPr>
                        <a:t>44cm</a:t>
                      </a:r>
                      <a:endParaRPr lang="en-US" sz="18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Verdana"/>
                          <a:ea typeface="Calibri"/>
                          <a:cs typeface="Vrinda"/>
                        </a:rPr>
                        <a:t>44x10</a:t>
                      </a:r>
                      <a:r>
                        <a:rPr lang="en-US" sz="1800" baseline="30000">
                          <a:latin typeface="Verdana"/>
                          <a:ea typeface="Calibri"/>
                          <a:cs typeface="Vrinda"/>
                        </a:rPr>
                        <a:t>-2 </a:t>
                      </a:r>
                      <a:r>
                        <a:rPr lang="en-US" sz="1800">
                          <a:latin typeface="Verdana"/>
                          <a:ea typeface="Calibri"/>
                          <a:cs typeface="Vrinda"/>
                        </a:rPr>
                        <a:t>m</a:t>
                      </a:r>
                      <a:endParaRPr lang="en-US" sz="18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erdana"/>
                          <a:ea typeface="Calibri"/>
                          <a:cs typeface="Vrinda"/>
                        </a:rPr>
                        <a:t>--</a:t>
                      </a:r>
                      <a:endParaRPr lang="en-US" sz="18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latin typeface="Arial"/>
                        <a:ea typeface="Calibri"/>
                        <a:cs typeface="Vrinda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8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Vrinda"/>
                          <a:ea typeface="Calibri"/>
                          <a:cs typeface="Vrinda"/>
                        </a:rPr>
                        <a:t>ব্যাস</a:t>
                      </a:r>
                      <a:endParaRPr lang="en-US" sz="18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erdana"/>
                          <a:ea typeface="Calibri"/>
                          <a:cs typeface="Vrinda"/>
                        </a:rPr>
                        <a:t>D</a:t>
                      </a:r>
                      <a:endParaRPr lang="en-US" sz="18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erdana"/>
                          <a:ea typeface="Calibri"/>
                          <a:cs typeface="Vrinda"/>
                        </a:rPr>
                        <a:t>0.12mm</a:t>
                      </a:r>
                      <a:endParaRPr lang="en-US" sz="18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Verdana"/>
                          <a:ea typeface="Calibri"/>
                          <a:cs typeface="Vrinda"/>
                        </a:rPr>
                        <a:t>0.12x10</a:t>
                      </a:r>
                      <a:r>
                        <a:rPr lang="en-US" sz="1800" baseline="30000">
                          <a:latin typeface="Verdana"/>
                          <a:ea typeface="Calibri"/>
                          <a:cs typeface="Vrinda"/>
                        </a:rPr>
                        <a:t>-3 </a:t>
                      </a:r>
                      <a:r>
                        <a:rPr lang="en-US" sz="1800">
                          <a:latin typeface="Verdana"/>
                          <a:ea typeface="Calibri"/>
                          <a:cs typeface="Vrinda"/>
                        </a:rPr>
                        <a:t>m</a:t>
                      </a:r>
                      <a:endParaRPr lang="en-US" sz="18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erdana"/>
                          <a:ea typeface="Calibri"/>
                          <a:cs typeface="Vrinda"/>
                        </a:rPr>
                        <a:t>D=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Verdana"/>
                          <a:ea typeface="Calibri"/>
                          <a:cs typeface="Vrinda"/>
                        </a:rPr>
                        <a:t>2r</a:t>
                      </a:r>
                      <a:r>
                        <a:rPr lang="en-US" sz="1800" dirty="0">
                          <a:latin typeface="Verdana"/>
                          <a:ea typeface="Calibri"/>
                          <a:cs typeface="Vrinda"/>
                        </a:rPr>
                        <a:t>;</a:t>
                      </a:r>
                      <a:endParaRPr lang="en-US" sz="18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Arial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8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Vrinda"/>
                          <a:ea typeface="Calibri"/>
                          <a:cs typeface="Vrinda"/>
                        </a:rPr>
                        <a:t>ব্যাসার্ধ</a:t>
                      </a:r>
                      <a:endParaRPr lang="en-US" sz="18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Verdana"/>
                          <a:ea typeface="Calibri"/>
                          <a:cs typeface="Vrinda"/>
                        </a:rPr>
                        <a:t>r</a:t>
                      </a:r>
                      <a:endParaRPr lang="en-US" sz="18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Verdana"/>
                          <a:ea typeface="Calibri"/>
                          <a:cs typeface="Vrinda"/>
                        </a:rPr>
                        <a:t>--</a:t>
                      </a:r>
                      <a:endParaRPr lang="en-US" sz="1800" dirty="0">
                        <a:latin typeface="Verdana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Verdana"/>
                          <a:ea typeface="Calibri"/>
                          <a:cs typeface="Vrinda"/>
                        </a:rPr>
                        <a:t>--</a:t>
                      </a:r>
                      <a:endParaRPr lang="en-US" sz="1800" dirty="0">
                        <a:latin typeface="Verdana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erdana"/>
                          <a:ea typeface="Calibri"/>
                          <a:cs typeface="Vrinda"/>
                        </a:rPr>
                        <a:t>r=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Verdana"/>
                          <a:ea typeface="Calibri"/>
                          <a:cs typeface="Vrinda"/>
                        </a:rPr>
                        <a:t>D/2</a:t>
                      </a:r>
                      <a:endParaRPr lang="en-US" sz="18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Arial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36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Vrinda"/>
                          <a:ea typeface="Calibri"/>
                          <a:cs typeface="Vrinda"/>
                        </a:rPr>
                        <a:t>প্রস্থচ্ছেদের ক্ষেত্রফল</a:t>
                      </a:r>
                      <a:endParaRPr lang="en-US" sz="18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Verdana"/>
                          <a:ea typeface="Calibri"/>
                          <a:cs typeface="Vrinda"/>
                        </a:rPr>
                        <a:t>A</a:t>
                      </a:r>
                      <a:endParaRPr lang="en-US" sz="18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Verdana"/>
                          <a:ea typeface="Calibri"/>
                          <a:cs typeface="Vrinda"/>
                        </a:rPr>
                        <a:t>--</a:t>
                      </a:r>
                      <a:endParaRPr lang="en-US" sz="1800" dirty="0">
                        <a:latin typeface="Verdana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Verdana"/>
                          <a:ea typeface="Calibri"/>
                          <a:cs typeface="Vrinda"/>
                        </a:rPr>
                        <a:t>--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latin typeface="Verdana"/>
                        <a:ea typeface="Calibri"/>
                        <a:cs typeface="Vrinda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Verdana"/>
                          <a:ea typeface="Calibri"/>
                          <a:cs typeface="Vrinda"/>
                        </a:rPr>
                        <a:t>A =</a:t>
                      </a:r>
                      <a:endParaRPr lang="en-US" sz="18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Verdana"/>
                          <a:ea typeface="Calibri"/>
                          <a:cs typeface="Vrinda"/>
                        </a:rPr>
                        <a:t>1.13x10</a:t>
                      </a:r>
                      <a:r>
                        <a:rPr lang="en-US" sz="1800" baseline="30000" dirty="0" smtClean="0">
                          <a:latin typeface="Verdana"/>
                          <a:ea typeface="Calibri"/>
                          <a:cs typeface="Vrinda"/>
                        </a:rPr>
                        <a:t>-8 </a:t>
                      </a:r>
                      <a:r>
                        <a:rPr lang="en-US" sz="1800" dirty="0" smtClean="0">
                          <a:latin typeface="Verdana"/>
                          <a:ea typeface="Calibri"/>
                          <a:cs typeface="Vrinda"/>
                        </a:rPr>
                        <a:t>m</a:t>
                      </a:r>
                      <a:r>
                        <a:rPr lang="en-US" sz="1800" baseline="30000" dirty="0" smtClean="0">
                          <a:latin typeface="Verdana"/>
                          <a:ea typeface="Calibri"/>
                          <a:cs typeface="Vrinda"/>
                        </a:rPr>
                        <a:t>2</a:t>
                      </a:r>
                      <a:endParaRPr lang="en-US" sz="18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5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Vrinda"/>
                          <a:ea typeface="Calibri"/>
                          <a:cs typeface="Vrinda"/>
                        </a:rPr>
                        <a:t>রোধ</a:t>
                      </a:r>
                      <a:endParaRPr lang="en-US" sz="18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Verdana"/>
                          <a:ea typeface="Calibri"/>
                          <a:cs typeface="Vrinda"/>
                        </a:rPr>
                        <a:t>R</a:t>
                      </a:r>
                      <a:endParaRPr lang="en-US" sz="18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erdana"/>
                          <a:ea typeface="Calibri"/>
                          <a:cs typeface="Vrinda"/>
                        </a:rPr>
                        <a:t>15Ω</a:t>
                      </a:r>
                      <a:endParaRPr lang="en-US" sz="18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Verdana"/>
                          <a:ea typeface="Calibri"/>
                          <a:cs typeface="Vrinda"/>
                        </a:rPr>
                        <a:t>15Ω</a:t>
                      </a:r>
                      <a:endParaRPr lang="en-US" sz="18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Arial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Vrinda"/>
                          <a:ea typeface="Calibri"/>
                          <a:cs typeface="Vrinda"/>
                        </a:rPr>
                        <a:t>আপেক্ষিক</a:t>
                      </a:r>
                      <a:r>
                        <a:rPr lang="en-US" sz="1800" dirty="0">
                          <a:latin typeface="Vrinda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1800" dirty="0" err="1">
                          <a:latin typeface="Vrinda"/>
                          <a:ea typeface="Calibri"/>
                          <a:cs typeface="Vrinda"/>
                        </a:rPr>
                        <a:t>রোধ</a:t>
                      </a:r>
                      <a:endParaRPr lang="en-US" sz="18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Verdana"/>
                          <a:ea typeface="Calibri"/>
                          <a:cs typeface="Vrinda"/>
                        </a:rPr>
                        <a:t>ρ</a:t>
                      </a:r>
                      <a:endParaRPr lang="en-US" sz="18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Verdana"/>
                          <a:ea typeface="Calibri"/>
                          <a:cs typeface="Vrinda"/>
                        </a:rPr>
                        <a:t>--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Verdana"/>
                          <a:ea typeface="Calibri"/>
                          <a:cs typeface="Vrinda"/>
                        </a:rPr>
                        <a:t>--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Calibri"/>
                          <a:cs typeface="Vrinda"/>
                        </a:rPr>
                        <a:t>3.85x10</a:t>
                      </a:r>
                      <a:r>
                        <a:rPr lang="en-US" sz="1800" b="0" kern="1200" baseline="30000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Calibri"/>
                          <a:cs typeface="Vrinda"/>
                        </a:rPr>
                        <a:t>-7 </a:t>
                      </a:r>
                      <a:r>
                        <a:rPr lang="en-US" sz="1800" b="0" kern="12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Calibri"/>
                          <a:cs typeface="Vrinda"/>
                        </a:rPr>
                        <a:t>Ω-m</a:t>
                      </a:r>
                      <a:endParaRPr lang="en-US" sz="1100" b="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25" y="4018907"/>
            <a:ext cx="1495425" cy="95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4550" y="5031921"/>
            <a:ext cx="652585" cy="45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0" y="5545137"/>
            <a:ext cx="83432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0" y="6335524"/>
            <a:ext cx="584819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>
                <a:solidFill>
                  <a:srgbClr val="FF0000"/>
                </a:solidFill>
                <a:latin typeface="Vrinda"/>
                <a:ea typeface="Calibri"/>
                <a:cs typeface="Vrinda"/>
              </a:rPr>
              <a:t>উত্তরঃ</a:t>
            </a:r>
            <a:r>
              <a:rPr lang="en-US" b="1" dirty="0" smtClean="0">
                <a:solidFill>
                  <a:srgbClr val="FF0000"/>
                </a:solidFill>
                <a:latin typeface="Vrinda"/>
                <a:ea typeface="Calibri"/>
                <a:cs typeface="Vrinda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উপাদানের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আপেক্ষিক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রোধ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 3.85x10</a:t>
            </a:r>
            <a:r>
              <a:rPr lang="en-US" baseline="30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-7 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Ω-m</a:t>
            </a:r>
            <a:endParaRPr lang="en-US" sz="1200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Times New Roman"/>
              <a:cs typeface="Vrinda"/>
            </a:endParaRPr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29300" y="2705100"/>
            <a:ext cx="685800" cy="5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1783714" algn="l"/>
              </a:tabLst>
            </a:pPr>
            <a:r>
              <a:rPr lang="en-US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গাণিতিক</a:t>
            </a:r>
            <a:r>
              <a:rPr lang="en-US" b="1" dirty="0" smtClean="0">
                <a:solidFill>
                  <a:srgbClr val="622422"/>
                </a:solidFill>
                <a:latin typeface="Times New Roman"/>
                <a:cs typeface="Times New Roman"/>
              </a:rPr>
              <a:t> সমসসা-০২</a:t>
            </a:r>
            <a:endParaRPr b="1" dirty="0">
              <a:solidFill>
                <a:srgbClr val="622422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762000"/>
            <a:ext cx="8839200" cy="45719"/>
          </a:xfrm>
          <a:custGeom>
            <a:avLst/>
            <a:gdLst/>
            <a:ahLst/>
            <a:cxnLst/>
            <a:rect l="l" t="t" r="r" b="b"/>
            <a:pathLst>
              <a:path w="5949950">
                <a:moveTo>
                  <a:pt x="0" y="0"/>
                </a:moveTo>
                <a:lnTo>
                  <a:pt x="5949695" y="0"/>
                </a:lnTo>
              </a:path>
            </a:pathLst>
          </a:custGeom>
          <a:ln w="53339">
            <a:solidFill>
              <a:srgbClr val="6224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8414257" y="6464909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19</a:t>
            </a:fld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5943600" y="6400800"/>
            <a:ext cx="28194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" y="1981200"/>
          <a:ext cx="8839200" cy="4245450"/>
        </p:xfrm>
        <a:graphic>
          <a:graphicData uri="http://schemas.openxmlformats.org/drawingml/2006/table">
            <a:tbl>
              <a:tblPr/>
              <a:tblGrid>
                <a:gridCol w="990600"/>
                <a:gridCol w="685800"/>
                <a:gridCol w="1295400"/>
                <a:gridCol w="1905000"/>
                <a:gridCol w="2133600"/>
                <a:gridCol w="1828800"/>
              </a:tblGrid>
              <a:tr h="695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 err="1">
                          <a:latin typeface="Vrinda"/>
                          <a:ea typeface="Calibri"/>
                          <a:cs typeface="Vrinda"/>
                        </a:rPr>
                        <a:t>রাশির</a:t>
                      </a:r>
                      <a:r>
                        <a:rPr lang="en-US" sz="1600" b="1" i="0" dirty="0">
                          <a:latin typeface="Vrinda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1600" b="1" i="0" dirty="0" err="1">
                          <a:latin typeface="Vrinda"/>
                          <a:ea typeface="Calibri"/>
                          <a:cs typeface="Vrinda"/>
                        </a:rPr>
                        <a:t>নাম</a:t>
                      </a:r>
                      <a:endParaRPr lang="en-US" sz="1600" b="1" i="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 err="1">
                          <a:latin typeface="Vrinda"/>
                          <a:ea typeface="Calibri"/>
                          <a:cs typeface="Vrinda"/>
                        </a:rPr>
                        <a:t>রাশির</a:t>
                      </a:r>
                      <a:r>
                        <a:rPr lang="en-US" sz="1600" b="1" i="0" dirty="0">
                          <a:latin typeface="Vrinda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1600" b="1" i="0" dirty="0" err="1">
                          <a:latin typeface="Vrinda"/>
                          <a:ea typeface="Calibri"/>
                          <a:cs typeface="Vrinda"/>
                        </a:rPr>
                        <a:t>প্রতীক</a:t>
                      </a:r>
                      <a:endParaRPr lang="en-US" sz="1600" b="1" i="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 err="1">
                          <a:latin typeface="Vrinda"/>
                          <a:ea typeface="Calibri"/>
                          <a:cs typeface="Vrinda"/>
                        </a:rPr>
                        <a:t>রাশির</a:t>
                      </a:r>
                      <a:r>
                        <a:rPr lang="en-US" sz="1600" b="1" i="0" dirty="0">
                          <a:latin typeface="Vrinda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1600" b="1" i="0" dirty="0" err="1">
                          <a:latin typeface="Vrinda"/>
                          <a:ea typeface="Calibri"/>
                          <a:cs typeface="Vrinda"/>
                        </a:rPr>
                        <a:t>মান</a:t>
                      </a:r>
                      <a:endParaRPr lang="en-US" sz="1600" b="1" i="0" dirty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latin typeface="Vrinda"/>
                          <a:ea typeface="Calibri"/>
                          <a:cs typeface="Vrinda"/>
                        </a:rPr>
                        <a:t>(</a:t>
                      </a:r>
                      <a:r>
                        <a:rPr lang="en-US" sz="1600" b="1" i="0" dirty="0" err="1">
                          <a:latin typeface="Vrinda"/>
                          <a:ea typeface="Calibri"/>
                          <a:cs typeface="Vrinda"/>
                        </a:rPr>
                        <a:t>প্রশ্নে</a:t>
                      </a:r>
                      <a:r>
                        <a:rPr lang="en-US" sz="1600" b="1" i="0" dirty="0">
                          <a:latin typeface="Vrinda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1600" b="1" i="0" dirty="0" err="1">
                          <a:latin typeface="Vrinda"/>
                          <a:ea typeface="Calibri"/>
                          <a:cs typeface="Vrinda"/>
                        </a:rPr>
                        <a:t>প্রদত্ত</a:t>
                      </a:r>
                      <a:r>
                        <a:rPr lang="en-US" sz="1600" b="1" i="0" dirty="0">
                          <a:latin typeface="Vrinda"/>
                          <a:ea typeface="Calibri"/>
                          <a:cs typeface="Vrinda"/>
                        </a:rPr>
                        <a:t>)</a:t>
                      </a:r>
                      <a:endParaRPr lang="en-US" sz="1600" b="1" i="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 err="1">
                          <a:latin typeface="Vrinda"/>
                          <a:ea typeface="Calibri"/>
                          <a:cs typeface="Vrinda"/>
                        </a:rPr>
                        <a:t>রাশির</a:t>
                      </a:r>
                      <a:r>
                        <a:rPr lang="en-US" sz="1600" b="1" i="0" dirty="0">
                          <a:latin typeface="Vrinda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1600" b="1" i="0" dirty="0" err="1">
                          <a:latin typeface="Vrinda"/>
                          <a:ea typeface="Calibri"/>
                          <a:cs typeface="Vrinda"/>
                        </a:rPr>
                        <a:t>মান</a:t>
                      </a:r>
                      <a:endParaRPr lang="en-US" sz="1600" b="1" i="0" dirty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latin typeface="Vrinda"/>
                          <a:ea typeface="Calibri"/>
                          <a:cs typeface="Vrinda"/>
                        </a:rPr>
                        <a:t>(</a:t>
                      </a:r>
                      <a:r>
                        <a:rPr lang="en-US" sz="1600" b="1" i="0" dirty="0" err="1">
                          <a:latin typeface="Vrinda"/>
                          <a:ea typeface="Calibri"/>
                          <a:cs typeface="Vrinda"/>
                        </a:rPr>
                        <a:t>এসআই</a:t>
                      </a:r>
                      <a:r>
                        <a:rPr lang="en-US" sz="1600" b="1" i="0" dirty="0">
                          <a:latin typeface="Vrinda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1600" b="1" i="0" dirty="0" err="1">
                          <a:latin typeface="Vrinda"/>
                          <a:ea typeface="Calibri"/>
                          <a:cs typeface="Vrinda"/>
                        </a:rPr>
                        <a:t>এককে</a:t>
                      </a:r>
                      <a:r>
                        <a:rPr lang="en-US" sz="1600" b="1" i="0" dirty="0">
                          <a:latin typeface="Vrinda"/>
                          <a:ea typeface="Calibri"/>
                          <a:cs typeface="Vrinda"/>
                        </a:rPr>
                        <a:t>)</a:t>
                      </a:r>
                      <a:endParaRPr lang="en-US" sz="1600" b="1" i="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 err="1">
                          <a:latin typeface="Vrinda"/>
                          <a:ea typeface="Calibri"/>
                          <a:cs typeface="Vrinda"/>
                        </a:rPr>
                        <a:t>প্রয়োজনীয়</a:t>
                      </a:r>
                      <a:r>
                        <a:rPr lang="en-US" sz="1600" b="1" i="0" dirty="0">
                          <a:latin typeface="Vrinda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1600" b="1" i="0" dirty="0" err="1">
                          <a:latin typeface="Vrinda"/>
                          <a:ea typeface="Calibri"/>
                          <a:cs typeface="Vrinda"/>
                        </a:rPr>
                        <a:t>সূত্র</a:t>
                      </a:r>
                      <a:endParaRPr lang="en-US" sz="1600" b="1" i="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latin typeface="Vrinda"/>
                          <a:ea typeface="Calibri"/>
                          <a:cs typeface="Vrinda"/>
                        </a:rPr>
                        <a:t>সূত্রানুসারে মান</a:t>
                      </a:r>
                      <a:endParaRPr lang="en-US" sz="1100"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8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Vrinda"/>
                          <a:ea typeface="Calibri"/>
                          <a:cs typeface="Vrinda"/>
                        </a:rPr>
                        <a:t>দৈর্ঘ্য</a:t>
                      </a:r>
                      <a:endParaRPr lang="en-US" sz="18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rinda"/>
                          <a:ea typeface="Calibri"/>
                          <a:cs typeface="Vrinda"/>
                        </a:rPr>
                        <a:t>L</a:t>
                      </a:r>
                      <a:endParaRPr lang="en-US" sz="18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Verdana"/>
                          <a:ea typeface="Calibri"/>
                          <a:cs typeface="Vrinda"/>
                        </a:rPr>
                        <a:t>--</a:t>
                      </a:r>
                      <a:endParaRPr lang="en-US" sz="18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Verdana"/>
                          <a:ea typeface="Calibri"/>
                          <a:cs typeface="Vrinda"/>
                        </a:rPr>
                        <a:t>--</a:t>
                      </a:r>
                      <a:endParaRPr lang="en-US" sz="18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erdana"/>
                          <a:ea typeface="Calibri"/>
                          <a:cs typeface="Vrinda"/>
                        </a:rPr>
                        <a:t>--</a:t>
                      </a:r>
                      <a:endParaRPr lang="en-US" sz="18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latin typeface="Arial"/>
                        <a:ea typeface="Calibri"/>
                        <a:cs typeface="Vrinda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kern="1200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Calibri"/>
                          <a:cs typeface="Vrinda"/>
                        </a:rPr>
                        <a:t>1.256m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8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Vrinda"/>
                          <a:ea typeface="Calibri"/>
                          <a:cs typeface="Vrinda"/>
                        </a:rPr>
                        <a:t>ব্যাস</a:t>
                      </a:r>
                      <a:endParaRPr lang="en-US" sz="18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erdana"/>
                          <a:ea typeface="Calibri"/>
                          <a:cs typeface="Vrinda"/>
                        </a:rPr>
                        <a:t>D</a:t>
                      </a:r>
                      <a:endParaRPr lang="en-US" sz="18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Verdana"/>
                          <a:ea typeface="Calibri"/>
                          <a:cs typeface="Vrinda"/>
                        </a:rPr>
                        <a:t>0.4mm</a:t>
                      </a:r>
                      <a:endParaRPr lang="en-US" sz="18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Verdana"/>
                          <a:ea typeface="Calibri"/>
                          <a:cs typeface="Vrinda"/>
                        </a:rPr>
                        <a:t>0.4x10</a:t>
                      </a:r>
                      <a:r>
                        <a:rPr lang="en-US" sz="1800" baseline="30000" dirty="0" smtClean="0">
                          <a:latin typeface="Verdana"/>
                          <a:ea typeface="Calibri"/>
                          <a:cs typeface="Vrinda"/>
                        </a:rPr>
                        <a:t>-3 </a:t>
                      </a:r>
                      <a:r>
                        <a:rPr lang="en-US" sz="1800" dirty="0">
                          <a:latin typeface="Verdana"/>
                          <a:ea typeface="Calibri"/>
                          <a:cs typeface="Vrinda"/>
                        </a:rPr>
                        <a:t>m</a:t>
                      </a:r>
                      <a:endParaRPr lang="en-US" sz="18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erdana"/>
                          <a:ea typeface="Calibri"/>
                          <a:cs typeface="Vrinda"/>
                        </a:rPr>
                        <a:t>D=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Verdana"/>
                          <a:ea typeface="Calibri"/>
                          <a:cs typeface="Vrinda"/>
                        </a:rPr>
                        <a:t>2r</a:t>
                      </a:r>
                      <a:r>
                        <a:rPr lang="en-US" sz="1800" dirty="0">
                          <a:latin typeface="Verdana"/>
                          <a:ea typeface="Calibri"/>
                          <a:cs typeface="Vrinda"/>
                        </a:rPr>
                        <a:t>;</a:t>
                      </a:r>
                      <a:endParaRPr lang="en-US" sz="18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8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Vrinda"/>
                          <a:ea typeface="Calibri"/>
                          <a:cs typeface="Vrinda"/>
                        </a:rPr>
                        <a:t>ব্যাসার্ধ</a:t>
                      </a:r>
                      <a:endParaRPr lang="en-US" sz="18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Verdana"/>
                          <a:ea typeface="Calibri"/>
                          <a:cs typeface="Vrinda"/>
                        </a:rPr>
                        <a:t>r</a:t>
                      </a:r>
                      <a:endParaRPr lang="en-US" sz="18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Verdana"/>
                          <a:ea typeface="Calibri"/>
                          <a:cs typeface="Vrinda"/>
                        </a:rPr>
                        <a:t>--</a:t>
                      </a:r>
                      <a:endParaRPr lang="en-US" sz="1800" dirty="0">
                        <a:latin typeface="Verdana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Verdana"/>
                          <a:ea typeface="Calibri"/>
                          <a:cs typeface="Vrinda"/>
                        </a:rPr>
                        <a:t>--</a:t>
                      </a:r>
                      <a:endParaRPr lang="en-US" sz="1800" dirty="0">
                        <a:latin typeface="Verdana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erdana"/>
                          <a:ea typeface="Calibri"/>
                          <a:cs typeface="Vrinda"/>
                        </a:rPr>
                        <a:t>r=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Verdana"/>
                          <a:ea typeface="Calibri"/>
                          <a:cs typeface="Vrinda"/>
                        </a:rPr>
                        <a:t>D/2</a:t>
                      </a:r>
                      <a:endParaRPr lang="en-US" sz="18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36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Vrinda"/>
                          <a:ea typeface="Calibri"/>
                          <a:cs typeface="Vrinda"/>
                        </a:rPr>
                        <a:t>প্রস্থচ্ছেদের ক্ষেত্রফল</a:t>
                      </a:r>
                      <a:endParaRPr lang="en-US" sz="18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Verdana"/>
                          <a:ea typeface="Calibri"/>
                          <a:cs typeface="Vrinda"/>
                        </a:rPr>
                        <a:t>A</a:t>
                      </a:r>
                      <a:endParaRPr lang="en-US" sz="18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Verdana"/>
                          <a:ea typeface="Calibri"/>
                          <a:cs typeface="Vrinda"/>
                        </a:rPr>
                        <a:t>--</a:t>
                      </a:r>
                      <a:endParaRPr lang="en-US" sz="1800" dirty="0">
                        <a:latin typeface="Verdana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Verdana"/>
                          <a:ea typeface="Calibri"/>
                          <a:cs typeface="Vrinda"/>
                        </a:rPr>
                        <a:t>--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latin typeface="Verdana"/>
                        <a:ea typeface="Calibri"/>
                        <a:cs typeface="Vrinda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Verdana"/>
                          <a:ea typeface="Calibri"/>
                          <a:cs typeface="Vrinda"/>
                        </a:rPr>
                        <a:t>A =</a:t>
                      </a:r>
                      <a:endParaRPr lang="en-US" sz="18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Verdana"/>
                          <a:ea typeface="Calibri"/>
                          <a:cs typeface="Vrinda"/>
                        </a:rPr>
                        <a:t>1.256x10</a:t>
                      </a:r>
                      <a:r>
                        <a:rPr lang="en-US" sz="1800" baseline="30000" dirty="0" smtClean="0">
                          <a:latin typeface="Verdana"/>
                          <a:ea typeface="Calibri"/>
                          <a:cs typeface="Vrinda"/>
                        </a:rPr>
                        <a:t>-6 </a:t>
                      </a:r>
                      <a:r>
                        <a:rPr lang="en-US" sz="1800" dirty="0" smtClean="0">
                          <a:latin typeface="Verdana"/>
                          <a:ea typeface="Calibri"/>
                          <a:cs typeface="Vrinda"/>
                        </a:rPr>
                        <a:t>m</a:t>
                      </a:r>
                      <a:r>
                        <a:rPr lang="en-US" sz="1800" baseline="30000" dirty="0" smtClean="0">
                          <a:latin typeface="Verdana"/>
                          <a:ea typeface="Calibri"/>
                          <a:cs typeface="Vrinda"/>
                        </a:rPr>
                        <a:t>2</a:t>
                      </a:r>
                      <a:endParaRPr lang="en-US" sz="18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5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Vrinda"/>
                          <a:ea typeface="Calibri"/>
                          <a:cs typeface="Vrinda"/>
                        </a:rPr>
                        <a:t>রোধ</a:t>
                      </a:r>
                      <a:endParaRPr lang="en-US" sz="18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Verdana"/>
                          <a:ea typeface="Calibri"/>
                          <a:cs typeface="Vrinda"/>
                        </a:rPr>
                        <a:t>R</a:t>
                      </a:r>
                      <a:endParaRPr lang="en-US" sz="18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Verdana"/>
                          <a:ea typeface="Calibri"/>
                          <a:cs typeface="Vrinda"/>
                        </a:rPr>
                        <a:t>11Ω</a:t>
                      </a:r>
                      <a:endParaRPr lang="en-US" sz="18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Verdana"/>
                          <a:ea typeface="Calibri"/>
                          <a:cs typeface="Vrinda"/>
                        </a:rPr>
                        <a:t>11Ω</a:t>
                      </a:r>
                      <a:endParaRPr lang="en-US" sz="18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Vrinda"/>
                          <a:ea typeface="Calibri"/>
                          <a:cs typeface="Vrinda"/>
                        </a:rPr>
                        <a:t>আপেক্ষিক</a:t>
                      </a:r>
                      <a:r>
                        <a:rPr lang="en-US" sz="1800" dirty="0">
                          <a:latin typeface="Vrinda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1800" dirty="0" err="1">
                          <a:latin typeface="Vrinda"/>
                          <a:ea typeface="Calibri"/>
                          <a:cs typeface="Vrinda"/>
                        </a:rPr>
                        <a:t>রোধ</a:t>
                      </a:r>
                      <a:endParaRPr lang="en-US" sz="18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Verdana"/>
                          <a:ea typeface="Calibri"/>
                          <a:cs typeface="Vrinda"/>
                        </a:rPr>
                        <a:t>ρ</a:t>
                      </a:r>
                      <a:endParaRPr lang="en-US" sz="18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Verdana"/>
                          <a:ea typeface="Calibri"/>
                          <a:cs typeface="Vrinda"/>
                        </a:rPr>
                        <a:t>110x10</a:t>
                      </a:r>
                      <a:r>
                        <a:rPr lang="en-US" sz="1800" baseline="30000" dirty="0" smtClean="0">
                          <a:latin typeface="Verdana"/>
                          <a:ea typeface="Calibri"/>
                          <a:cs typeface="Vrinda"/>
                        </a:rPr>
                        <a:t>-6 </a:t>
                      </a:r>
                      <a:r>
                        <a:rPr lang="en-US" sz="1800" dirty="0" smtClean="0">
                          <a:latin typeface="Verdana"/>
                          <a:ea typeface="Calibri"/>
                          <a:cs typeface="Vrinda"/>
                        </a:rPr>
                        <a:t>Ω-cm</a:t>
                      </a:r>
                      <a:endParaRPr lang="en-US" sz="18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Verdana"/>
                          <a:ea typeface="Calibri"/>
                          <a:cs typeface="Vrinda"/>
                        </a:rPr>
                        <a:t>110x10</a:t>
                      </a:r>
                      <a:r>
                        <a:rPr lang="en-US" sz="1800" baseline="30000" dirty="0" smtClean="0">
                          <a:latin typeface="Verdana"/>
                          <a:ea typeface="Calibri"/>
                          <a:cs typeface="Vrinda"/>
                        </a:rPr>
                        <a:t>-8 </a:t>
                      </a:r>
                      <a:r>
                        <a:rPr lang="en-US" sz="1800" dirty="0" smtClean="0">
                          <a:latin typeface="Verdana"/>
                          <a:ea typeface="Calibri"/>
                          <a:cs typeface="Vrinda"/>
                        </a:rPr>
                        <a:t>Ω-m</a:t>
                      </a:r>
                      <a:endParaRPr lang="en-US" sz="18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4018907"/>
            <a:ext cx="1495425" cy="95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4550" y="5031921"/>
            <a:ext cx="652585" cy="45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5545137"/>
            <a:ext cx="83432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0" y="6335524"/>
            <a:ext cx="584819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>
                <a:solidFill>
                  <a:srgbClr val="FF0000"/>
                </a:solidFill>
                <a:latin typeface="Vrinda"/>
                <a:ea typeface="Calibri"/>
                <a:cs typeface="Vrinda"/>
              </a:rPr>
              <a:t>উত্তরঃ</a:t>
            </a:r>
            <a:r>
              <a:rPr lang="en-US" b="1" dirty="0" smtClean="0">
                <a:solidFill>
                  <a:srgbClr val="FF0000"/>
                </a:solidFill>
                <a:latin typeface="Vrinda"/>
                <a:ea typeface="Calibri"/>
                <a:cs typeface="Vrinda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উক্ত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তারের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দৈর্ঘ্য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 1.256m</a:t>
            </a:r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29300" y="2705100"/>
            <a:ext cx="685800" cy="5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914400"/>
            <a:ext cx="9144000" cy="73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38" name="Rectangle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67400" y="6400800"/>
            <a:ext cx="28194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381000" y="381000"/>
            <a:ext cx="8763000" cy="144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0070C0"/>
                </a:solidFill>
                <a:latin typeface="Impact" pitchFamily="34" charset="0"/>
                <a:cs typeface="Calibri" pitchFamily="34" charset="0"/>
              </a:rPr>
              <a:t>Chapter-02</a:t>
            </a:r>
          </a:p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rgbClr val="FF0000"/>
                </a:solidFill>
                <a:latin typeface="Impact" pitchFamily="34" charset="0"/>
                <a:cs typeface="Calibri" pitchFamily="34" charset="0"/>
              </a:rPr>
              <a:t>Conductor, Semiconductor </a:t>
            </a:r>
            <a:r>
              <a:rPr lang="en-US" sz="4000" dirty="0" smtClean="0">
                <a:solidFill>
                  <a:srgbClr val="FF0000"/>
                </a:solidFill>
                <a:latin typeface="Impact" pitchFamily="34" charset="0"/>
                <a:cs typeface="Calibri" pitchFamily="34" charset="0"/>
              </a:rPr>
              <a:t>and Insulator</a:t>
            </a:r>
            <a:endParaRPr lang="en-US" sz="4000" dirty="0">
              <a:solidFill>
                <a:srgbClr val="FF0000"/>
              </a:solidFill>
              <a:latin typeface="Impact" pitchFamily="34" charset="0"/>
              <a:cs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057400"/>
            <a:ext cx="83343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1783714" algn="l"/>
              </a:tabLst>
            </a:pPr>
            <a:r>
              <a:rPr lang="en-US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গাণিতিক</a:t>
            </a:r>
            <a:r>
              <a:rPr lang="en-US" b="1" dirty="0" smtClean="0">
                <a:solidFill>
                  <a:srgbClr val="622422"/>
                </a:solidFill>
                <a:latin typeface="Times New Roman"/>
                <a:cs typeface="Times New Roman"/>
              </a:rPr>
              <a:t> সমসসা-০৩</a:t>
            </a:r>
            <a:endParaRPr b="1" dirty="0">
              <a:solidFill>
                <a:srgbClr val="622422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762000"/>
            <a:ext cx="8839200" cy="45719"/>
          </a:xfrm>
          <a:custGeom>
            <a:avLst/>
            <a:gdLst/>
            <a:ahLst/>
            <a:cxnLst/>
            <a:rect l="l" t="t" r="r" b="b"/>
            <a:pathLst>
              <a:path w="5949950">
                <a:moveTo>
                  <a:pt x="0" y="0"/>
                </a:moveTo>
                <a:lnTo>
                  <a:pt x="5949695" y="0"/>
                </a:lnTo>
              </a:path>
            </a:pathLst>
          </a:custGeom>
          <a:ln w="53339">
            <a:solidFill>
              <a:srgbClr val="6224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8414257" y="6464909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20</a:t>
            </a:fld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5943600" y="6400800"/>
            <a:ext cx="28194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38200"/>
            <a:ext cx="9144000" cy="79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0" y="6335524"/>
            <a:ext cx="584819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>
                <a:solidFill>
                  <a:srgbClr val="FF0000"/>
                </a:solidFill>
                <a:latin typeface="Vrinda"/>
                <a:ea typeface="Calibri"/>
                <a:cs typeface="Vrinda"/>
              </a:rPr>
              <a:t>উত্তরঃ</a:t>
            </a:r>
            <a:r>
              <a:rPr lang="en-US" b="1" dirty="0" smtClean="0">
                <a:solidFill>
                  <a:srgbClr val="FF0000"/>
                </a:solidFill>
                <a:latin typeface="Vrinda"/>
                <a:ea typeface="Calibri"/>
                <a:cs typeface="Vrinda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উক্ত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তারের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দৈর্ঘ্য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 0.467m</a:t>
            </a:r>
            <a:endParaRPr lang="en-US" sz="1200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Times New Roman"/>
              <a:cs typeface="Vrinda"/>
            </a:endParaRPr>
          </a:p>
        </p:txBody>
      </p:sp>
      <p:sp>
        <p:nvSpPr>
          <p:cNvPr id="16" name="Rectangle 15"/>
          <p:cNvSpPr/>
          <p:nvPr/>
        </p:nvSpPr>
        <p:spPr>
          <a:xfrm rot="20263405">
            <a:off x="7809" y="3411011"/>
            <a:ext cx="8985752" cy="1016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Vrinda"/>
                <a:ea typeface="Calibri"/>
                <a:cs typeface="Vrinda"/>
              </a:rPr>
              <a:t>সমস্যা-২ </a:t>
            </a:r>
            <a:r>
              <a:rPr lang="en-US" sz="5400" b="1" dirty="0" err="1" smtClean="0">
                <a:solidFill>
                  <a:srgbClr val="FF0000"/>
                </a:solidFill>
                <a:latin typeface="Vrinda"/>
                <a:ea typeface="Calibri"/>
                <a:cs typeface="Vrinda"/>
              </a:rPr>
              <a:t>এর</a:t>
            </a:r>
            <a:r>
              <a:rPr lang="en-US" sz="5400" b="1" dirty="0" smtClean="0">
                <a:solidFill>
                  <a:srgbClr val="FF0000"/>
                </a:solidFill>
                <a:latin typeface="Vrinda"/>
                <a:ea typeface="Calibri"/>
                <a:cs typeface="Vrinda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Vrinda"/>
                <a:ea typeface="Calibri"/>
                <a:cs typeface="Vrinda"/>
              </a:rPr>
              <a:t>অনুরুপ</a:t>
            </a:r>
            <a:endParaRPr lang="en-US" sz="3600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Times New Roman"/>
              <a:cs typeface="Vrind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1783714" algn="l"/>
              </a:tabLst>
            </a:pPr>
            <a:r>
              <a:rPr lang="en-US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গাণিতিক</a:t>
            </a:r>
            <a:r>
              <a:rPr lang="en-US" b="1" dirty="0" smtClean="0">
                <a:solidFill>
                  <a:srgbClr val="622422"/>
                </a:solidFill>
                <a:latin typeface="Times New Roman"/>
                <a:cs typeface="Times New Roman"/>
              </a:rPr>
              <a:t> সমসসা-০৪</a:t>
            </a:r>
            <a:endParaRPr b="1" dirty="0">
              <a:solidFill>
                <a:srgbClr val="622422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762000"/>
            <a:ext cx="8839200" cy="45719"/>
          </a:xfrm>
          <a:custGeom>
            <a:avLst/>
            <a:gdLst/>
            <a:ahLst/>
            <a:cxnLst/>
            <a:rect l="l" t="t" r="r" b="b"/>
            <a:pathLst>
              <a:path w="5949950">
                <a:moveTo>
                  <a:pt x="0" y="0"/>
                </a:moveTo>
                <a:lnTo>
                  <a:pt x="5949695" y="0"/>
                </a:lnTo>
              </a:path>
            </a:pathLst>
          </a:custGeom>
          <a:ln w="53339">
            <a:solidFill>
              <a:srgbClr val="6224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8414257" y="6464909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21</a:t>
            </a:fld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5943600" y="6400800"/>
            <a:ext cx="28194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88206"/>
            <a:ext cx="9144000" cy="75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 rot="20263405">
            <a:off x="7809" y="3411011"/>
            <a:ext cx="8985752" cy="1016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Vrinda"/>
                <a:ea typeface="Calibri"/>
                <a:cs typeface="Vrinda"/>
              </a:rPr>
              <a:t>সমস্যা-২ </a:t>
            </a:r>
            <a:r>
              <a:rPr lang="en-US" sz="5400" b="1" dirty="0" err="1" smtClean="0">
                <a:solidFill>
                  <a:srgbClr val="FF0000"/>
                </a:solidFill>
                <a:latin typeface="Vrinda"/>
                <a:ea typeface="Calibri"/>
                <a:cs typeface="Vrinda"/>
              </a:rPr>
              <a:t>এর</a:t>
            </a:r>
            <a:r>
              <a:rPr lang="en-US" sz="5400" b="1" dirty="0" smtClean="0">
                <a:solidFill>
                  <a:srgbClr val="FF0000"/>
                </a:solidFill>
                <a:latin typeface="Vrinda"/>
                <a:ea typeface="Calibri"/>
                <a:cs typeface="Vrinda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Vrinda"/>
                <a:ea typeface="Calibri"/>
                <a:cs typeface="Vrinda"/>
              </a:rPr>
              <a:t>অনুরুপ</a:t>
            </a:r>
            <a:endParaRPr lang="en-US" sz="3600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Times New Roman"/>
              <a:cs typeface="Vrind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335524"/>
            <a:ext cx="584819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>
                <a:solidFill>
                  <a:srgbClr val="FF0000"/>
                </a:solidFill>
                <a:latin typeface="Vrinda"/>
                <a:ea typeface="Calibri"/>
                <a:cs typeface="Vrinda"/>
              </a:rPr>
              <a:t>উত্তরঃ</a:t>
            </a:r>
            <a:r>
              <a:rPr lang="en-US" b="1" dirty="0" smtClean="0">
                <a:solidFill>
                  <a:srgbClr val="FF0000"/>
                </a:solidFill>
                <a:latin typeface="Vrinda"/>
                <a:ea typeface="Calibri"/>
                <a:cs typeface="Vrinda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উক্ত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তারের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দৈর্ঘ্য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 1.92m</a:t>
            </a:r>
            <a:endParaRPr lang="en-US" sz="1200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Times New Roman"/>
              <a:cs typeface="Vrind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1783714" algn="l"/>
              </a:tabLst>
            </a:pPr>
            <a:r>
              <a:rPr lang="en-US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গাণিতিক</a:t>
            </a:r>
            <a:r>
              <a:rPr lang="en-US" b="1" dirty="0" smtClean="0">
                <a:solidFill>
                  <a:srgbClr val="622422"/>
                </a:solidFill>
                <a:latin typeface="Times New Roman"/>
                <a:cs typeface="Times New Roman"/>
              </a:rPr>
              <a:t> সমসসা-০৫</a:t>
            </a:r>
            <a:endParaRPr b="1" dirty="0">
              <a:solidFill>
                <a:srgbClr val="622422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762000"/>
            <a:ext cx="8839200" cy="45719"/>
          </a:xfrm>
          <a:custGeom>
            <a:avLst/>
            <a:gdLst/>
            <a:ahLst/>
            <a:cxnLst/>
            <a:rect l="l" t="t" r="r" b="b"/>
            <a:pathLst>
              <a:path w="5949950">
                <a:moveTo>
                  <a:pt x="0" y="0"/>
                </a:moveTo>
                <a:lnTo>
                  <a:pt x="5949695" y="0"/>
                </a:lnTo>
              </a:path>
            </a:pathLst>
          </a:custGeom>
          <a:ln w="53339">
            <a:solidFill>
              <a:srgbClr val="6224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8414257" y="6464909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22</a:t>
            </a:fld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5943600" y="6400800"/>
            <a:ext cx="28194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6335524"/>
            <a:ext cx="584819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>
                <a:solidFill>
                  <a:srgbClr val="FF0000"/>
                </a:solidFill>
                <a:latin typeface="Vrinda"/>
                <a:ea typeface="Calibri"/>
                <a:cs typeface="Vrinda"/>
              </a:rPr>
              <a:t>উত্তরঃ</a:t>
            </a:r>
            <a:r>
              <a:rPr lang="en-US" b="1" dirty="0" smtClean="0">
                <a:solidFill>
                  <a:srgbClr val="FF0000"/>
                </a:solidFill>
                <a:latin typeface="Vrinda"/>
                <a:ea typeface="Calibri"/>
                <a:cs typeface="Vrinda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উপাদানের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আপেক্ষিক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রোধ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 1.57x10</a:t>
            </a:r>
            <a:r>
              <a:rPr lang="en-US" baseline="30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-6 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Ω-m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14400"/>
            <a:ext cx="9144000" cy="75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 rot="20263405">
            <a:off x="7809" y="3411011"/>
            <a:ext cx="8985752" cy="1016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Vrinda"/>
                <a:ea typeface="Calibri"/>
                <a:cs typeface="Vrinda"/>
              </a:rPr>
              <a:t>সমস্যা-১ </a:t>
            </a:r>
            <a:r>
              <a:rPr lang="en-US" sz="5400" b="1" dirty="0" err="1" smtClean="0">
                <a:solidFill>
                  <a:srgbClr val="FF0000"/>
                </a:solidFill>
                <a:latin typeface="Vrinda"/>
                <a:ea typeface="Calibri"/>
                <a:cs typeface="Vrinda"/>
              </a:rPr>
              <a:t>এর</a:t>
            </a:r>
            <a:r>
              <a:rPr lang="en-US" sz="5400" b="1" dirty="0" smtClean="0">
                <a:solidFill>
                  <a:srgbClr val="FF0000"/>
                </a:solidFill>
                <a:latin typeface="Vrinda"/>
                <a:ea typeface="Calibri"/>
                <a:cs typeface="Vrinda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Vrinda"/>
                <a:ea typeface="Calibri"/>
                <a:cs typeface="Vrinda"/>
              </a:rPr>
              <a:t>অনুরুপ</a:t>
            </a:r>
            <a:endParaRPr lang="en-US" sz="3600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Times New Roman"/>
              <a:cs typeface="Vrind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1783714" algn="l"/>
              </a:tabLst>
            </a:pPr>
            <a:r>
              <a:rPr lang="en-US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গাণিতিক</a:t>
            </a:r>
            <a:r>
              <a:rPr lang="en-US" b="1" dirty="0" smtClean="0">
                <a:solidFill>
                  <a:srgbClr val="622422"/>
                </a:solidFill>
                <a:latin typeface="Times New Roman"/>
                <a:cs typeface="Times New Roman"/>
              </a:rPr>
              <a:t> সমসসা-০৬</a:t>
            </a:r>
            <a:endParaRPr b="1" dirty="0">
              <a:solidFill>
                <a:srgbClr val="622422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762000"/>
            <a:ext cx="8839200" cy="45719"/>
          </a:xfrm>
          <a:custGeom>
            <a:avLst/>
            <a:gdLst/>
            <a:ahLst/>
            <a:cxnLst/>
            <a:rect l="l" t="t" r="r" b="b"/>
            <a:pathLst>
              <a:path w="5949950">
                <a:moveTo>
                  <a:pt x="0" y="0"/>
                </a:moveTo>
                <a:lnTo>
                  <a:pt x="5949695" y="0"/>
                </a:lnTo>
              </a:path>
            </a:pathLst>
          </a:custGeom>
          <a:ln w="53339">
            <a:solidFill>
              <a:srgbClr val="6224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8414257" y="6464909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23</a:t>
            </a:fld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5943600" y="6400800"/>
            <a:ext cx="28194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6335524"/>
            <a:ext cx="584819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>
                <a:solidFill>
                  <a:srgbClr val="FF0000"/>
                </a:solidFill>
                <a:latin typeface="Vrinda"/>
                <a:ea typeface="Calibri"/>
                <a:cs typeface="Vrinda"/>
              </a:rPr>
              <a:t>উত্তরঃ</a:t>
            </a:r>
            <a:r>
              <a:rPr lang="en-US" b="1" dirty="0" smtClean="0">
                <a:solidFill>
                  <a:srgbClr val="FF0000"/>
                </a:solidFill>
                <a:latin typeface="Vrinda"/>
                <a:ea typeface="Calibri"/>
                <a:cs typeface="Vrinda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উপাদানের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আপেক্ষিক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রোধ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 1.59x10</a:t>
            </a:r>
            <a:r>
              <a:rPr lang="en-US" baseline="30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-6 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Ω-m</a:t>
            </a:r>
            <a:endParaRPr lang="en-US" sz="1200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Times New Roman"/>
              <a:cs typeface="Vrinda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14400"/>
            <a:ext cx="9144000" cy="72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 rot="20263405">
            <a:off x="7809" y="3411011"/>
            <a:ext cx="8985752" cy="1016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Vrinda"/>
                <a:ea typeface="Calibri"/>
                <a:cs typeface="Vrinda"/>
              </a:rPr>
              <a:t>সমস্যা-১ </a:t>
            </a:r>
            <a:r>
              <a:rPr lang="en-US" sz="5400" b="1" dirty="0" err="1" smtClean="0">
                <a:solidFill>
                  <a:srgbClr val="FF0000"/>
                </a:solidFill>
                <a:latin typeface="Vrinda"/>
                <a:ea typeface="Calibri"/>
                <a:cs typeface="Vrinda"/>
              </a:rPr>
              <a:t>এর</a:t>
            </a:r>
            <a:r>
              <a:rPr lang="en-US" sz="5400" b="1" dirty="0" smtClean="0">
                <a:solidFill>
                  <a:srgbClr val="FF0000"/>
                </a:solidFill>
                <a:latin typeface="Vrinda"/>
                <a:ea typeface="Calibri"/>
                <a:cs typeface="Vrinda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Vrinda"/>
                <a:ea typeface="Calibri"/>
                <a:cs typeface="Vrinda"/>
              </a:rPr>
              <a:t>অনুরুপ</a:t>
            </a:r>
            <a:endParaRPr lang="en-US" sz="3600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Times New Roman"/>
              <a:cs typeface="Vrind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1783714" algn="l"/>
              </a:tabLst>
            </a:pPr>
            <a:r>
              <a:rPr lang="en-US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গাণিতিক</a:t>
            </a:r>
            <a:r>
              <a:rPr lang="en-US" b="1" dirty="0" smtClean="0">
                <a:solidFill>
                  <a:srgbClr val="622422"/>
                </a:solidFill>
                <a:latin typeface="Times New Roman"/>
                <a:cs typeface="Times New Roman"/>
              </a:rPr>
              <a:t> সমসসা-০৭</a:t>
            </a:r>
            <a:endParaRPr b="1" dirty="0">
              <a:solidFill>
                <a:srgbClr val="622422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762000"/>
            <a:ext cx="8839200" cy="45719"/>
          </a:xfrm>
          <a:custGeom>
            <a:avLst/>
            <a:gdLst/>
            <a:ahLst/>
            <a:cxnLst/>
            <a:rect l="l" t="t" r="r" b="b"/>
            <a:pathLst>
              <a:path w="5949950">
                <a:moveTo>
                  <a:pt x="0" y="0"/>
                </a:moveTo>
                <a:lnTo>
                  <a:pt x="5949695" y="0"/>
                </a:lnTo>
              </a:path>
            </a:pathLst>
          </a:custGeom>
          <a:ln w="53339">
            <a:solidFill>
              <a:srgbClr val="6224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8414257" y="6464909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24</a:t>
            </a:fld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5943600" y="6400800"/>
            <a:ext cx="28194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" y="1981200"/>
          <a:ext cx="8839200" cy="4245450"/>
        </p:xfrm>
        <a:graphic>
          <a:graphicData uri="http://schemas.openxmlformats.org/drawingml/2006/table">
            <a:tbl>
              <a:tblPr/>
              <a:tblGrid>
                <a:gridCol w="990600"/>
                <a:gridCol w="685800"/>
                <a:gridCol w="1600200"/>
                <a:gridCol w="1600200"/>
                <a:gridCol w="2133600"/>
                <a:gridCol w="1828800"/>
              </a:tblGrid>
              <a:tr h="695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 err="1">
                          <a:latin typeface="Vrinda"/>
                          <a:ea typeface="Calibri"/>
                          <a:cs typeface="Vrinda"/>
                        </a:rPr>
                        <a:t>রাশির</a:t>
                      </a:r>
                      <a:r>
                        <a:rPr lang="en-US" sz="1600" b="1" i="0" dirty="0">
                          <a:latin typeface="Vrinda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1600" b="1" i="0" dirty="0" err="1">
                          <a:latin typeface="Vrinda"/>
                          <a:ea typeface="Calibri"/>
                          <a:cs typeface="Vrinda"/>
                        </a:rPr>
                        <a:t>নাম</a:t>
                      </a:r>
                      <a:endParaRPr lang="en-US" sz="1600" b="1" i="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 err="1">
                          <a:latin typeface="Vrinda"/>
                          <a:ea typeface="Calibri"/>
                          <a:cs typeface="Vrinda"/>
                        </a:rPr>
                        <a:t>রাশির</a:t>
                      </a:r>
                      <a:r>
                        <a:rPr lang="en-US" sz="1600" b="1" i="0" dirty="0">
                          <a:latin typeface="Vrinda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1600" b="1" i="0" dirty="0" err="1">
                          <a:latin typeface="Vrinda"/>
                          <a:ea typeface="Calibri"/>
                          <a:cs typeface="Vrinda"/>
                        </a:rPr>
                        <a:t>প্রতীক</a:t>
                      </a:r>
                      <a:endParaRPr lang="en-US" sz="1600" b="1" i="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 err="1">
                          <a:latin typeface="Vrinda"/>
                          <a:ea typeface="Calibri"/>
                          <a:cs typeface="Vrinda"/>
                        </a:rPr>
                        <a:t>রাশির</a:t>
                      </a:r>
                      <a:r>
                        <a:rPr lang="en-US" sz="1600" b="1" i="0" dirty="0">
                          <a:latin typeface="Vrinda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1600" b="1" i="0" dirty="0" err="1">
                          <a:latin typeface="Vrinda"/>
                          <a:ea typeface="Calibri"/>
                          <a:cs typeface="Vrinda"/>
                        </a:rPr>
                        <a:t>মান</a:t>
                      </a:r>
                      <a:endParaRPr lang="en-US" sz="1600" b="1" i="0" dirty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latin typeface="Vrinda"/>
                          <a:ea typeface="Calibri"/>
                          <a:cs typeface="Vrinda"/>
                        </a:rPr>
                        <a:t>(</a:t>
                      </a:r>
                      <a:r>
                        <a:rPr lang="en-US" sz="1600" b="1" i="0" dirty="0" err="1">
                          <a:latin typeface="Vrinda"/>
                          <a:ea typeface="Calibri"/>
                          <a:cs typeface="Vrinda"/>
                        </a:rPr>
                        <a:t>প্রশ্নে</a:t>
                      </a:r>
                      <a:r>
                        <a:rPr lang="en-US" sz="1600" b="1" i="0" dirty="0">
                          <a:latin typeface="Vrinda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1600" b="1" i="0" dirty="0" err="1">
                          <a:latin typeface="Vrinda"/>
                          <a:ea typeface="Calibri"/>
                          <a:cs typeface="Vrinda"/>
                        </a:rPr>
                        <a:t>প্রদত্ত</a:t>
                      </a:r>
                      <a:r>
                        <a:rPr lang="en-US" sz="1600" b="1" i="0" dirty="0">
                          <a:latin typeface="Vrinda"/>
                          <a:ea typeface="Calibri"/>
                          <a:cs typeface="Vrinda"/>
                        </a:rPr>
                        <a:t>)</a:t>
                      </a:r>
                      <a:endParaRPr lang="en-US" sz="1600" b="1" i="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 err="1">
                          <a:latin typeface="Vrinda"/>
                          <a:ea typeface="Calibri"/>
                          <a:cs typeface="Vrinda"/>
                        </a:rPr>
                        <a:t>রাশির</a:t>
                      </a:r>
                      <a:r>
                        <a:rPr lang="en-US" sz="1600" b="1" i="0" dirty="0">
                          <a:latin typeface="Vrinda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1600" b="1" i="0" dirty="0" err="1">
                          <a:latin typeface="Vrinda"/>
                          <a:ea typeface="Calibri"/>
                          <a:cs typeface="Vrinda"/>
                        </a:rPr>
                        <a:t>মান</a:t>
                      </a:r>
                      <a:endParaRPr lang="en-US" sz="1600" b="1" i="0" dirty="0">
                        <a:latin typeface="Calibri"/>
                        <a:ea typeface="Calibri"/>
                        <a:cs typeface="Vrinda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latin typeface="Vrinda"/>
                          <a:ea typeface="Calibri"/>
                          <a:cs typeface="Vrinda"/>
                        </a:rPr>
                        <a:t>(</a:t>
                      </a:r>
                      <a:r>
                        <a:rPr lang="en-US" sz="1600" b="1" i="0" dirty="0" err="1">
                          <a:latin typeface="Vrinda"/>
                          <a:ea typeface="Calibri"/>
                          <a:cs typeface="Vrinda"/>
                        </a:rPr>
                        <a:t>এসআই</a:t>
                      </a:r>
                      <a:r>
                        <a:rPr lang="en-US" sz="1600" b="1" i="0" dirty="0">
                          <a:latin typeface="Vrinda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1600" b="1" i="0" dirty="0" err="1">
                          <a:latin typeface="Vrinda"/>
                          <a:ea typeface="Calibri"/>
                          <a:cs typeface="Vrinda"/>
                        </a:rPr>
                        <a:t>এককে</a:t>
                      </a:r>
                      <a:r>
                        <a:rPr lang="en-US" sz="1600" b="1" i="0" dirty="0">
                          <a:latin typeface="Vrinda"/>
                          <a:ea typeface="Calibri"/>
                          <a:cs typeface="Vrinda"/>
                        </a:rPr>
                        <a:t>)</a:t>
                      </a:r>
                      <a:endParaRPr lang="en-US" sz="1600" b="1" i="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 err="1">
                          <a:latin typeface="Vrinda"/>
                          <a:ea typeface="Calibri"/>
                          <a:cs typeface="Vrinda"/>
                        </a:rPr>
                        <a:t>প্রয়োজনীয়</a:t>
                      </a:r>
                      <a:r>
                        <a:rPr lang="en-US" sz="1600" b="1" i="0" dirty="0">
                          <a:latin typeface="Vrinda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1600" b="1" i="0" dirty="0" err="1">
                          <a:latin typeface="Vrinda"/>
                          <a:ea typeface="Calibri"/>
                          <a:cs typeface="Vrinda"/>
                        </a:rPr>
                        <a:t>সূত্র</a:t>
                      </a:r>
                      <a:endParaRPr lang="en-US" sz="1600" b="1" i="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latin typeface="Vrinda"/>
                          <a:ea typeface="Calibri"/>
                          <a:cs typeface="Vrinda"/>
                        </a:rPr>
                        <a:t>সূত্রানুসারে মান</a:t>
                      </a:r>
                      <a:endParaRPr lang="en-US" sz="1100"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8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Vrinda"/>
                          <a:ea typeface="Calibri"/>
                          <a:cs typeface="Vrinda"/>
                        </a:rPr>
                        <a:t>দৈর্ঘ্য</a:t>
                      </a:r>
                      <a:endParaRPr lang="en-US" sz="18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rinda"/>
                          <a:ea typeface="Calibri"/>
                          <a:cs typeface="Vrinda"/>
                        </a:rPr>
                        <a:t>L</a:t>
                      </a:r>
                      <a:endParaRPr lang="en-US" sz="18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Verdana"/>
                          <a:ea typeface="Calibri"/>
                          <a:cs typeface="Vrinda"/>
                        </a:rPr>
                        <a:t>100m</a:t>
                      </a:r>
                      <a:endParaRPr lang="en-US" sz="18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Verdana"/>
                          <a:ea typeface="Calibri"/>
                          <a:cs typeface="Vrinda"/>
                        </a:rPr>
                        <a:t>100m</a:t>
                      </a:r>
                      <a:endParaRPr lang="en-US" sz="18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erdana"/>
                          <a:ea typeface="Calibri"/>
                          <a:cs typeface="Vrinda"/>
                        </a:rPr>
                        <a:t>--</a:t>
                      </a:r>
                      <a:endParaRPr lang="en-US" sz="18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latin typeface="Arial"/>
                        <a:ea typeface="Calibri"/>
                        <a:cs typeface="Vrinda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8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Vrinda"/>
                          <a:ea typeface="Calibri"/>
                          <a:cs typeface="Vrinda"/>
                        </a:rPr>
                        <a:t>ব্যাস</a:t>
                      </a:r>
                      <a:endParaRPr lang="en-US" sz="18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erdana"/>
                          <a:ea typeface="Calibri"/>
                          <a:cs typeface="Vrinda"/>
                        </a:rPr>
                        <a:t>D</a:t>
                      </a:r>
                      <a:endParaRPr lang="en-US" sz="18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latin typeface="Verdana"/>
                          <a:ea typeface="Calibri"/>
                          <a:cs typeface="Vrinda"/>
                        </a:rPr>
                        <a:t>--</a:t>
                      </a:r>
                      <a:endParaRPr lang="en-US" sz="1800" dirty="0">
                        <a:latin typeface="Verdana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latin typeface="Verdana"/>
                          <a:ea typeface="Calibri"/>
                          <a:cs typeface="Vrinda"/>
                        </a:rPr>
                        <a:t>--</a:t>
                      </a:r>
                      <a:endParaRPr lang="en-US" sz="1800" dirty="0">
                        <a:latin typeface="Verdana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erdana"/>
                          <a:ea typeface="Calibri"/>
                          <a:cs typeface="Vrinda"/>
                        </a:rPr>
                        <a:t>D=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Verdana"/>
                          <a:ea typeface="Calibri"/>
                          <a:cs typeface="Vrinda"/>
                        </a:rPr>
                        <a:t>2r</a:t>
                      </a:r>
                      <a:r>
                        <a:rPr lang="en-US" sz="1800" dirty="0">
                          <a:latin typeface="Verdana"/>
                          <a:ea typeface="Calibri"/>
                          <a:cs typeface="Vrinda"/>
                        </a:rPr>
                        <a:t>;</a:t>
                      </a:r>
                      <a:endParaRPr lang="en-US" sz="18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Arial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8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Vrinda"/>
                          <a:ea typeface="Calibri"/>
                          <a:cs typeface="Vrinda"/>
                        </a:rPr>
                        <a:t>ব্যাসার্ধ</a:t>
                      </a:r>
                      <a:endParaRPr lang="en-US" sz="18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Verdana"/>
                          <a:ea typeface="Calibri"/>
                          <a:cs typeface="Vrinda"/>
                        </a:rPr>
                        <a:t>r</a:t>
                      </a:r>
                      <a:endParaRPr lang="en-US" sz="18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Verdana"/>
                          <a:ea typeface="Calibri"/>
                          <a:cs typeface="Vrinda"/>
                        </a:rPr>
                        <a:t>--</a:t>
                      </a:r>
                      <a:endParaRPr lang="en-US" sz="1800" dirty="0">
                        <a:latin typeface="Verdana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Verdana"/>
                          <a:ea typeface="Calibri"/>
                          <a:cs typeface="Vrinda"/>
                        </a:rPr>
                        <a:t>--</a:t>
                      </a:r>
                      <a:endParaRPr lang="en-US" sz="1800" dirty="0">
                        <a:latin typeface="Verdana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erdana"/>
                          <a:ea typeface="Calibri"/>
                          <a:cs typeface="Vrinda"/>
                        </a:rPr>
                        <a:t>r=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Verdana"/>
                          <a:ea typeface="Calibri"/>
                          <a:cs typeface="Vrinda"/>
                        </a:rPr>
                        <a:t>D/2</a:t>
                      </a:r>
                      <a:endParaRPr lang="en-US" sz="18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36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Vrinda"/>
                          <a:ea typeface="Calibri"/>
                          <a:cs typeface="Vrinda"/>
                        </a:rPr>
                        <a:t>প্রস্থচ্ছেদের ক্ষেত্রফল</a:t>
                      </a:r>
                      <a:endParaRPr lang="en-US" sz="18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Verdana"/>
                          <a:ea typeface="Calibri"/>
                          <a:cs typeface="Vrinda"/>
                        </a:rPr>
                        <a:t>A</a:t>
                      </a:r>
                      <a:endParaRPr lang="en-US" sz="18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Verdana"/>
                          <a:ea typeface="Calibri"/>
                          <a:cs typeface="Vrinda"/>
                        </a:rPr>
                        <a:t>0.1mm</a:t>
                      </a:r>
                      <a:r>
                        <a:rPr lang="en-US" sz="1800" baseline="30000" dirty="0" smtClean="0">
                          <a:latin typeface="Verdana"/>
                          <a:ea typeface="Calibri"/>
                          <a:cs typeface="Vrinda"/>
                        </a:rPr>
                        <a:t>2</a:t>
                      </a:r>
                      <a:endParaRPr lang="en-US" sz="18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Verdana"/>
                          <a:ea typeface="Calibri"/>
                          <a:cs typeface="Vrinda"/>
                        </a:rPr>
                        <a:t>0.1x10</a:t>
                      </a:r>
                      <a:r>
                        <a:rPr lang="en-US" sz="1800" baseline="30000" dirty="0" smtClean="0">
                          <a:latin typeface="Verdana"/>
                          <a:ea typeface="Calibri"/>
                          <a:cs typeface="Vrinda"/>
                        </a:rPr>
                        <a:t>-6 </a:t>
                      </a:r>
                      <a:r>
                        <a:rPr lang="en-US" sz="1800" dirty="0" smtClean="0">
                          <a:latin typeface="Verdana"/>
                          <a:ea typeface="Calibri"/>
                          <a:cs typeface="Vrinda"/>
                        </a:rPr>
                        <a:t>m</a:t>
                      </a:r>
                      <a:r>
                        <a:rPr lang="en-US" sz="1800" baseline="30000" dirty="0" smtClean="0">
                          <a:latin typeface="Verdana"/>
                          <a:ea typeface="Calibri"/>
                          <a:cs typeface="Vrinda"/>
                        </a:rPr>
                        <a:t>2</a:t>
                      </a:r>
                      <a:endParaRPr lang="en-US" sz="18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latin typeface="Verdana"/>
                        <a:ea typeface="Calibri"/>
                        <a:cs typeface="Vrinda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Verdana"/>
                          <a:ea typeface="Calibri"/>
                          <a:cs typeface="Vrinda"/>
                        </a:rPr>
                        <a:t>A =</a:t>
                      </a:r>
                      <a:endParaRPr lang="en-US" sz="18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5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Vrinda"/>
                          <a:ea typeface="Calibri"/>
                          <a:cs typeface="Vrinda"/>
                        </a:rPr>
                        <a:t>রোধ</a:t>
                      </a:r>
                      <a:endParaRPr lang="en-US" sz="18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Verdana"/>
                          <a:ea typeface="Calibri"/>
                          <a:cs typeface="Vrinda"/>
                        </a:rPr>
                        <a:t>R</a:t>
                      </a:r>
                      <a:endParaRPr lang="en-US" sz="18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Verdana"/>
                          <a:ea typeface="Calibri"/>
                          <a:cs typeface="Vrinda"/>
                        </a:rPr>
                        <a:t>--</a:t>
                      </a:r>
                      <a:endParaRPr lang="en-US" sz="1800" dirty="0">
                        <a:latin typeface="Verdana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Verdana"/>
                          <a:ea typeface="Calibri"/>
                          <a:cs typeface="Vrinda"/>
                        </a:rPr>
                        <a:t>--</a:t>
                      </a:r>
                      <a:endParaRPr lang="en-US" sz="1800" dirty="0">
                        <a:latin typeface="Verdana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kern="1200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Calibri"/>
                          <a:cs typeface="Vrinda"/>
                        </a:rPr>
                        <a:t>500Ω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Vrinda"/>
                          <a:ea typeface="Calibri"/>
                          <a:cs typeface="Vrinda"/>
                        </a:rPr>
                        <a:t>আপেক্ষিক</a:t>
                      </a:r>
                      <a:r>
                        <a:rPr lang="en-US" sz="1800" dirty="0">
                          <a:latin typeface="Vrinda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1800" dirty="0" err="1">
                          <a:latin typeface="Vrinda"/>
                          <a:ea typeface="Calibri"/>
                          <a:cs typeface="Vrinda"/>
                        </a:rPr>
                        <a:t>রোধ</a:t>
                      </a:r>
                      <a:endParaRPr lang="en-US" sz="18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Verdana"/>
                          <a:ea typeface="Calibri"/>
                          <a:cs typeface="Vrinda"/>
                        </a:rPr>
                        <a:t>ρ</a:t>
                      </a:r>
                      <a:endParaRPr lang="en-US" sz="180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Verdana"/>
                          <a:ea typeface="Calibri"/>
                          <a:cs typeface="Vrinda"/>
                        </a:rPr>
                        <a:t>50x10</a:t>
                      </a:r>
                      <a:r>
                        <a:rPr lang="en-US" sz="1800" baseline="30000" dirty="0" smtClean="0">
                          <a:latin typeface="Verdana"/>
                          <a:ea typeface="Calibri"/>
                          <a:cs typeface="Vrinda"/>
                        </a:rPr>
                        <a:t>-8 </a:t>
                      </a:r>
                      <a:r>
                        <a:rPr lang="en-US" sz="1800" dirty="0" smtClean="0">
                          <a:latin typeface="Verdana"/>
                          <a:ea typeface="Calibri"/>
                          <a:cs typeface="Vrinda"/>
                        </a:rPr>
                        <a:t>Ω-m</a:t>
                      </a:r>
                      <a:endParaRPr lang="en-US" sz="18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Verdana"/>
                          <a:ea typeface="Calibri"/>
                          <a:cs typeface="Vrinda"/>
                        </a:rPr>
                        <a:t>50x10</a:t>
                      </a:r>
                      <a:r>
                        <a:rPr lang="en-US" sz="1800" baseline="30000" dirty="0" smtClean="0">
                          <a:latin typeface="Verdana"/>
                          <a:ea typeface="Calibri"/>
                          <a:cs typeface="Vrinda"/>
                        </a:rPr>
                        <a:t>-8 </a:t>
                      </a:r>
                      <a:r>
                        <a:rPr lang="en-US" sz="1800" dirty="0" smtClean="0">
                          <a:latin typeface="Verdana"/>
                          <a:ea typeface="Calibri"/>
                          <a:cs typeface="Vrinda"/>
                        </a:rPr>
                        <a:t>Ω-m</a:t>
                      </a:r>
                      <a:endParaRPr lang="en-US" sz="18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4018907"/>
            <a:ext cx="1495425" cy="95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4550" y="5031921"/>
            <a:ext cx="652585" cy="45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5545137"/>
            <a:ext cx="83432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29300" y="2705100"/>
            <a:ext cx="685800" cy="5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09600"/>
            <a:ext cx="91440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228600" y="6411724"/>
            <a:ext cx="86868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>
                <a:solidFill>
                  <a:srgbClr val="FF0000"/>
                </a:solidFill>
                <a:latin typeface="Vrinda"/>
                <a:ea typeface="Calibri"/>
                <a:cs typeface="Vrinda"/>
              </a:rPr>
              <a:t>উত্তরঃ</a:t>
            </a:r>
            <a:r>
              <a:rPr lang="en-US" b="1" dirty="0" smtClean="0">
                <a:solidFill>
                  <a:srgbClr val="FF0000"/>
                </a:solidFill>
                <a:latin typeface="Vrinda"/>
                <a:ea typeface="Calibri"/>
                <a:cs typeface="Vrinda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উক্ত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তারের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রোধ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 500Ω </a:t>
            </a:r>
            <a:r>
              <a:rPr lang="en-US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এবং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দৈর্ঘ্য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 5 </a:t>
            </a:r>
            <a:r>
              <a:rPr lang="en-US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গুণ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বৃদ্ধি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করলে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রোধও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 5 </a:t>
            </a:r>
            <a:r>
              <a:rPr lang="en-US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গুণ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বৃদ্ধি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পাবে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1783714" algn="l"/>
              </a:tabLst>
            </a:pPr>
            <a:r>
              <a:rPr lang="en-US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গাণিতিক</a:t>
            </a:r>
            <a:r>
              <a:rPr lang="en-US" b="1" dirty="0" smtClean="0">
                <a:solidFill>
                  <a:srgbClr val="622422"/>
                </a:solidFill>
                <a:latin typeface="Times New Roman"/>
                <a:cs typeface="Times New Roman"/>
              </a:rPr>
              <a:t> সমসসা-০৮</a:t>
            </a:r>
            <a:endParaRPr b="1" dirty="0">
              <a:solidFill>
                <a:srgbClr val="622422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762000"/>
            <a:ext cx="8839200" cy="45719"/>
          </a:xfrm>
          <a:custGeom>
            <a:avLst/>
            <a:gdLst/>
            <a:ahLst/>
            <a:cxnLst/>
            <a:rect l="l" t="t" r="r" b="b"/>
            <a:pathLst>
              <a:path w="5949950">
                <a:moveTo>
                  <a:pt x="0" y="0"/>
                </a:moveTo>
                <a:lnTo>
                  <a:pt x="5949695" y="0"/>
                </a:lnTo>
              </a:path>
            </a:pathLst>
          </a:custGeom>
          <a:ln w="53339">
            <a:solidFill>
              <a:srgbClr val="6224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8414257" y="6464909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25</a:t>
            </a:fld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5943600" y="6400800"/>
            <a:ext cx="28194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553200" y="5943600"/>
            <a:ext cx="23622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>
                <a:solidFill>
                  <a:srgbClr val="FF0000"/>
                </a:solidFill>
                <a:latin typeface="Vrinda"/>
                <a:ea typeface="Calibri"/>
                <a:cs typeface="Vrinda"/>
              </a:rPr>
              <a:t>উত্তরঃ</a:t>
            </a:r>
            <a:r>
              <a:rPr lang="en-US" b="1" dirty="0" smtClean="0">
                <a:solidFill>
                  <a:srgbClr val="FF0000"/>
                </a:solidFill>
                <a:latin typeface="Vrinda"/>
                <a:ea typeface="Calibri"/>
                <a:cs typeface="Vrinda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দ্বিতীয়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তারের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 </a:t>
            </a:r>
          </a:p>
          <a:p>
            <a:pPr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রোধ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Vrinda"/>
              </a:rPr>
              <a:t> 15Ω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838200"/>
            <a:ext cx="9144000" cy="75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228600" y="2438400"/>
            <a:ext cx="1519967" cy="4347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>
                <a:latin typeface="Vrinda"/>
                <a:ea typeface="Calibri"/>
                <a:cs typeface="Vrinda"/>
              </a:rPr>
              <a:t>প্রথম</a:t>
            </a:r>
            <a:r>
              <a:rPr lang="en-US" b="1" dirty="0" smtClean="0">
                <a:latin typeface="Vrinda"/>
                <a:ea typeface="Calibri"/>
                <a:cs typeface="Vrinda"/>
              </a:rPr>
              <a:t> </a:t>
            </a:r>
            <a:r>
              <a:rPr lang="en-US" b="1" dirty="0" err="1" smtClean="0">
                <a:latin typeface="Vrinda"/>
                <a:ea typeface="Calibri"/>
                <a:cs typeface="Vrinda"/>
              </a:rPr>
              <a:t>ক্ষেত্রেঃ</a:t>
            </a:r>
            <a:r>
              <a:rPr lang="en-US" b="1" dirty="0" smtClean="0">
                <a:latin typeface="Vrinda"/>
                <a:ea typeface="Calibri"/>
                <a:cs typeface="Vrinda"/>
              </a:rPr>
              <a:t> </a:t>
            </a:r>
            <a:endParaRPr lang="en-US" b="1" dirty="0">
              <a:latin typeface="Calibri"/>
              <a:ea typeface="Calibri"/>
              <a:cs typeface="Vrind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38800" y="2438400"/>
            <a:ext cx="1661032" cy="4347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>
                <a:latin typeface="Vrinda"/>
                <a:ea typeface="Calibri"/>
                <a:cs typeface="Vrinda"/>
              </a:rPr>
              <a:t>দ্বিতীয়</a:t>
            </a:r>
            <a:r>
              <a:rPr lang="en-US" b="1" dirty="0" smtClean="0">
                <a:latin typeface="Vrinda"/>
                <a:ea typeface="Calibri"/>
                <a:cs typeface="Vrinda"/>
              </a:rPr>
              <a:t> </a:t>
            </a:r>
            <a:r>
              <a:rPr lang="en-US" b="1" dirty="0" err="1" smtClean="0">
                <a:latin typeface="Vrinda"/>
                <a:ea typeface="Calibri"/>
                <a:cs typeface="Vrinda"/>
              </a:rPr>
              <a:t>ক্ষেত্রেঃ</a:t>
            </a:r>
            <a:r>
              <a:rPr lang="en-US" b="1" dirty="0" smtClean="0">
                <a:latin typeface="Vrinda"/>
                <a:ea typeface="Calibri"/>
                <a:cs typeface="Vrinda"/>
              </a:rPr>
              <a:t> </a:t>
            </a:r>
            <a:endParaRPr lang="en-US" b="1" dirty="0">
              <a:latin typeface="Calibri"/>
              <a:ea typeface="Calibri"/>
              <a:cs typeface="Vrinda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76200" y="3124200"/>
          <a:ext cx="3352800" cy="2667000"/>
        </p:xfrm>
        <a:graphic>
          <a:graphicData uri="http://schemas.openxmlformats.org/drawingml/2006/table">
            <a:tbl>
              <a:tblPr/>
              <a:tblGrid>
                <a:gridCol w="2286000"/>
                <a:gridCol w="1066800"/>
              </a:tblGrid>
              <a:tr h="5263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Vrinda"/>
                          <a:ea typeface="Calibri"/>
                          <a:cs typeface="Vrinda"/>
                        </a:rPr>
                        <a:t>দৈর্ঘ্য</a:t>
                      </a:r>
                      <a:r>
                        <a:rPr lang="en-US" sz="2800" dirty="0" smtClean="0">
                          <a:latin typeface="Vrinda"/>
                          <a:ea typeface="Calibri"/>
                          <a:cs typeface="Vrinda"/>
                        </a:rPr>
                        <a:t>, L</a:t>
                      </a:r>
                      <a:r>
                        <a:rPr lang="en-US" sz="1800" dirty="0" smtClean="0">
                          <a:latin typeface="Vrinda"/>
                          <a:ea typeface="Calibri"/>
                          <a:cs typeface="Vrinda"/>
                        </a:rPr>
                        <a:t>1 </a:t>
                      </a:r>
                      <a:r>
                        <a:rPr kumimoji="0" lang="en-US" sz="2800" kern="1200" dirty="0" smtClean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Vrinda"/>
                        </a:rPr>
                        <a:t>=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Vrinda"/>
                          <a:ea typeface="Calibri"/>
                          <a:cs typeface="Vrinda"/>
                        </a:rPr>
                        <a:t>L</a:t>
                      </a:r>
                      <a:endParaRPr lang="en-US" sz="28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43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Vrinda"/>
                          <a:ea typeface="Calibri"/>
                          <a:cs typeface="Vrinda"/>
                        </a:rPr>
                        <a:t>প্রস্থচ্ছেদের</a:t>
                      </a:r>
                      <a:r>
                        <a:rPr lang="en-US" sz="2800" dirty="0" smtClean="0">
                          <a:latin typeface="Vrinda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2800" dirty="0" err="1" smtClean="0">
                          <a:latin typeface="Vrinda"/>
                          <a:ea typeface="Calibri"/>
                          <a:cs typeface="Vrinda"/>
                        </a:rPr>
                        <a:t>ক্ষেত্রফল</a:t>
                      </a:r>
                      <a:r>
                        <a:rPr lang="en-US" sz="2800" dirty="0" smtClean="0">
                          <a:latin typeface="Vrinda"/>
                          <a:ea typeface="Calibri"/>
                          <a:cs typeface="Vrinda"/>
                        </a:rPr>
                        <a:t>,</a:t>
                      </a:r>
                      <a:r>
                        <a:rPr lang="en-US" sz="2800" dirty="0" smtClean="0">
                          <a:latin typeface="Verdana"/>
                          <a:ea typeface="Calibri"/>
                          <a:cs typeface="Vrinda"/>
                        </a:rPr>
                        <a:t> A</a:t>
                      </a:r>
                      <a:r>
                        <a:rPr lang="en-US" sz="1800" dirty="0" smtClean="0">
                          <a:latin typeface="Vrinda"/>
                          <a:ea typeface="Calibri"/>
                          <a:cs typeface="Vrinda"/>
                        </a:rPr>
                        <a:t>1 </a:t>
                      </a:r>
                      <a:r>
                        <a:rPr kumimoji="0" lang="en-US" sz="2800" kern="1200" dirty="0" smtClean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Vrinda"/>
                        </a:rPr>
                        <a:t>=</a:t>
                      </a:r>
                      <a:r>
                        <a:rPr lang="en-US" sz="2800" dirty="0" smtClean="0">
                          <a:latin typeface="Vrinda"/>
                          <a:ea typeface="Calibri"/>
                          <a:cs typeface="Vrinda"/>
                        </a:rPr>
                        <a:t> </a:t>
                      </a:r>
                      <a:endParaRPr lang="en-US" sz="28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Verdana"/>
                          <a:ea typeface="Calibri"/>
                          <a:cs typeface="Vrinda"/>
                        </a:rPr>
                        <a:t>A</a:t>
                      </a:r>
                      <a:endParaRPr lang="en-US" sz="28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3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Vrinda"/>
                          <a:ea typeface="Calibri"/>
                          <a:cs typeface="Vrinda"/>
                        </a:rPr>
                        <a:t>রোধ</a:t>
                      </a:r>
                      <a:r>
                        <a:rPr lang="en-US" sz="2800" dirty="0" smtClean="0">
                          <a:latin typeface="Vrinda"/>
                          <a:ea typeface="Calibri"/>
                          <a:cs typeface="Vrinda"/>
                        </a:rPr>
                        <a:t>, </a:t>
                      </a:r>
                      <a:r>
                        <a:rPr lang="en-US" sz="2800" dirty="0" smtClean="0">
                          <a:latin typeface="Verdana"/>
                          <a:ea typeface="Calibri"/>
                          <a:cs typeface="Vrinda"/>
                        </a:rPr>
                        <a:t>R</a:t>
                      </a:r>
                      <a:r>
                        <a:rPr lang="en-US" sz="1800" dirty="0" smtClean="0">
                          <a:latin typeface="Verdana"/>
                          <a:ea typeface="Calibri"/>
                          <a:cs typeface="Vrinda"/>
                        </a:rPr>
                        <a:t>1 </a:t>
                      </a:r>
                      <a:r>
                        <a:rPr kumimoji="0" lang="en-US" sz="2800" kern="1200" dirty="0" smtClean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Vrinda"/>
                        </a:rPr>
                        <a:t>=</a:t>
                      </a:r>
                      <a:endParaRPr lang="en-US" sz="28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Verdana"/>
                          <a:ea typeface="Calibri"/>
                          <a:cs typeface="Vrinda"/>
                        </a:rPr>
                        <a:t>10Ω</a:t>
                      </a:r>
                      <a:endParaRPr lang="en-US" sz="28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304800" y="1676400"/>
            <a:ext cx="80772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66FF"/>
                </a:solidFill>
                <a:latin typeface="Vrinda"/>
                <a:ea typeface="Calibri"/>
                <a:cs typeface="Vrinda"/>
              </a:rPr>
              <a:t>**</a:t>
            </a:r>
            <a:r>
              <a:rPr lang="en-US" sz="2400" dirty="0" err="1" smtClean="0">
                <a:solidFill>
                  <a:srgbClr val="0066FF"/>
                </a:solidFill>
                <a:latin typeface="Vrinda"/>
                <a:ea typeface="Calibri"/>
                <a:cs typeface="Vrinda"/>
              </a:rPr>
              <a:t>প্রতি</a:t>
            </a:r>
            <a:r>
              <a:rPr lang="en-US" sz="2400" dirty="0" smtClean="0">
                <a:solidFill>
                  <a:srgbClr val="0066FF"/>
                </a:solidFill>
                <a:latin typeface="Vrinda"/>
                <a:ea typeface="Calibri"/>
                <a:cs typeface="Vrinda"/>
              </a:rPr>
              <a:t> </a:t>
            </a:r>
            <a:r>
              <a:rPr lang="en-US" sz="2400" dirty="0" err="1" smtClean="0">
                <a:solidFill>
                  <a:srgbClr val="0066FF"/>
                </a:solidFill>
                <a:latin typeface="Vrinda"/>
                <a:ea typeface="Calibri"/>
                <a:cs typeface="Vrinda"/>
              </a:rPr>
              <a:t>ক্ষেত্রে</a:t>
            </a:r>
            <a:r>
              <a:rPr lang="en-US" sz="2400" dirty="0" smtClean="0">
                <a:solidFill>
                  <a:srgbClr val="0066FF"/>
                </a:solidFill>
                <a:latin typeface="Vrinda"/>
                <a:ea typeface="Calibri"/>
                <a:cs typeface="Vrinda"/>
              </a:rPr>
              <a:t> </a:t>
            </a:r>
            <a:r>
              <a:rPr lang="en-US" sz="2400" dirty="0" err="1" smtClean="0">
                <a:solidFill>
                  <a:srgbClr val="0066FF"/>
                </a:solidFill>
                <a:latin typeface="Vrinda"/>
                <a:ea typeface="Calibri"/>
                <a:cs typeface="Vrinda"/>
              </a:rPr>
              <a:t>আপেক্ষিক</a:t>
            </a:r>
            <a:r>
              <a:rPr lang="en-US" sz="2400" dirty="0" smtClean="0">
                <a:solidFill>
                  <a:srgbClr val="0066FF"/>
                </a:solidFill>
                <a:latin typeface="Vrinda"/>
                <a:ea typeface="Calibri"/>
                <a:cs typeface="Vrinda"/>
              </a:rPr>
              <a:t> </a:t>
            </a:r>
            <a:r>
              <a:rPr lang="en-US" sz="2400" dirty="0" err="1" smtClean="0">
                <a:solidFill>
                  <a:srgbClr val="0066FF"/>
                </a:solidFill>
                <a:latin typeface="Vrinda"/>
                <a:ea typeface="Calibri"/>
                <a:cs typeface="Vrinda"/>
              </a:rPr>
              <a:t>রোধ</a:t>
            </a:r>
            <a:r>
              <a:rPr lang="en-US" sz="2400" dirty="0" smtClean="0">
                <a:solidFill>
                  <a:srgbClr val="0066FF"/>
                </a:solidFill>
                <a:latin typeface="Vrinda"/>
                <a:ea typeface="Calibri"/>
                <a:cs typeface="Vrinda"/>
              </a:rPr>
              <a:t>, </a:t>
            </a:r>
            <a:r>
              <a:rPr lang="en-US" sz="2400" dirty="0" smtClean="0">
                <a:solidFill>
                  <a:srgbClr val="0066FF"/>
                </a:solidFill>
                <a:latin typeface="Verdana"/>
                <a:ea typeface="Calibri"/>
                <a:cs typeface="Vrinda"/>
              </a:rPr>
              <a:t>ρ</a:t>
            </a:r>
            <a:r>
              <a:rPr lang="en-US" sz="2400" dirty="0" smtClean="0">
                <a:solidFill>
                  <a:srgbClr val="0066FF"/>
                </a:solidFill>
                <a:latin typeface="Calibri"/>
                <a:ea typeface="Calibri"/>
                <a:cs typeface="Vrinda"/>
              </a:rPr>
              <a:t> [</a:t>
            </a:r>
            <a:r>
              <a:rPr lang="en-US" sz="2400" dirty="0" err="1" smtClean="0">
                <a:solidFill>
                  <a:srgbClr val="0066FF"/>
                </a:solidFill>
                <a:latin typeface="Calibri"/>
                <a:ea typeface="Calibri"/>
                <a:cs typeface="Vrinda"/>
              </a:rPr>
              <a:t>তার</a:t>
            </a:r>
            <a:r>
              <a:rPr lang="en-US" sz="2400" dirty="0" smtClean="0">
                <a:solidFill>
                  <a:srgbClr val="0066FF"/>
                </a:solidFill>
                <a:latin typeface="Calibri"/>
                <a:ea typeface="Calibri"/>
                <a:cs typeface="Vrinda"/>
              </a:rPr>
              <a:t> </a:t>
            </a:r>
            <a:r>
              <a:rPr lang="en-US" sz="2400" dirty="0" err="1" smtClean="0">
                <a:solidFill>
                  <a:srgbClr val="0066FF"/>
                </a:solidFill>
                <a:latin typeface="Calibri"/>
                <a:ea typeface="Calibri"/>
                <a:cs typeface="Vrinda"/>
              </a:rPr>
              <a:t>দুইটি</a:t>
            </a:r>
            <a:r>
              <a:rPr lang="en-US" sz="2400" dirty="0" smtClean="0">
                <a:solidFill>
                  <a:srgbClr val="0066FF"/>
                </a:solidFill>
                <a:latin typeface="Calibri"/>
                <a:ea typeface="Calibri"/>
                <a:cs typeface="Vrinda"/>
              </a:rPr>
              <a:t> </a:t>
            </a:r>
            <a:r>
              <a:rPr lang="en-US" sz="2400" dirty="0" err="1" smtClean="0">
                <a:solidFill>
                  <a:srgbClr val="0066FF"/>
                </a:solidFill>
                <a:latin typeface="Calibri"/>
                <a:ea typeface="Calibri"/>
                <a:cs typeface="Vrinda"/>
              </a:rPr>
              <a:t>একই</a:t>
            </a:r>
            <a:r>
              <a:rPr lang="en-US" sz="2400" dirty="0" smtClean="0">
                <a:solidFill>
                  <a:srgbClr val="0066FF"/>
                </a:solidFill>
                <a:latin typeface="Calibri"/>
                <a:ea typeface="Calibri"/>
                <a:cs typeface="Vrinda"/>
              </a:rPr>
              <a:t> </a:t>
            </a:r>
            <a:r>
              <a:rPr lang="en-US" sz="2400" dirty="0" err="1" smtClean="0">
                <a:solidFill>
                  <a:srgbClr val="0066FF"/>
                </a:solidFill>
                <a:latin typeface="Calibri"/>
                <a:ea typeface="Calibri"/>
                <a:cs typeface="Vrinda"/>
              </a:rPr>
              <a:t>পদার্থের</a:t>
            </a:r>
            <a:r>
              <a:rPr lang="en-US" sz="2400" dirty="0" smtClean="0">
                <a:solidFill>
                  <a:srgbClr val="0066FF"/>
                </a:solidFill>
                <a:latin typeface="Calibri"/>
                <a:ea typeface="Calibri"/>
                <a:cs typeface="Vrinda"/>
              </a:rPr>
              <a:t> </a:t>
            </a:r>
            <a:r>
              <a:rPr lang="en-US" sz="2400" dirty="0" err="1" smtClean="0">
                <a:solidFill>
                  <a:srgbClr val="0066FF"/>
                </a:solidFill>
                <a:latin typeface="Calibri"/>
                <a:ea typeface="Calibri"/>
                <a:cs typeface="Vrinda"/>
              </a:rPr>
              <a:t>তৈরি</a:t>
            </a:r>
            <a:r>
              <a:rPr lang="en-US" sz="2400" dirty="0" smtClean="0">
                <a:solidFill>
                  <a:srgbClr val="0066FF"/>
                </a:solidFill>
                <a:latin typeface="Calibri"/>
                <a:ea typeface="Calibri"/>
                <a:cs typeface="Vrinda"/>
              </a:rPr>
              <a:t>]</a:t>
            </a:r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2209800"/>
            <a:ext cx="1143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2133600"/>
            <a:ext cx="1219200" cy="90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5696856" y="3124200"/>
          <a:ext cx="3352800" cy="2667000"/>
        </p:xfrm>
        <a:graphic>
          <a:graphicData uri="http://schemas.openxmlformats.org/drawingml/2006/table">
            <a:tbl>
              <a:tblPr/>
              <a:tblGrid>
                <a:gridCol w="2286000"/>
                <a:gridCol w="1066800"/>
              </a:tblGrid>
              <a:tr h="5263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Vrinda"/>
                          <a:ea typeface="Calibri"/>
                          <a:cs typeface="Vrinda"/>
                        </a:rPr>
                        <a:t>দৈর্ঘ্য</a:t>
                      </a:r>
                      <a:r>
                        <a:rPr lang="en-US" sz="2800" dirty="0" smtClean="0">
                          <a:latin typeface="Vrinda"/>
                          <a:ea typeface="Calibri"/>
                          <a:cs typeface="Vrinda"/>
                        </a:rPr>
                        <a:t>, L</a:t>
                      </a:r>
                      <a:r>
                        <a:rPr lang="en-US" sz="1800" dirty="0" smtClean="0">
                          <a:latin typeface="Vrinda"/>
                          <a:ea typeface="Calibri"/>
                          <a:cs typeface="Vrinda"/>
                        </a:rPr>
                        <a:t>2 </a:t>
                      </a:r>
                      <a:r>
                        <a:rPr kumimoji="0" lang="en-US" sz="2800" kern="1200" dirty="0" smtClean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Vrinda"/>
                        </a:rPr>
                        <a:t>=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Vrinda"/>
                          <a:ea typeface="Calibri"/>
                          <a:cs typeface="Vrinda"/>
                        </a:rPr>
                        <a:t>3L</a:t>
                      </a:r>
                      <a:endParaRPr lang="en-US" sz="28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43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Vrinda"/>
                          <a:ea typeface="Calibri"/>
                          <a:cs typeface="Vrinda"/>
                        </a:rPr>
                        <a:t>প্রস্থচ্ছেদের</a:t>
                      </a:r>
                      <a:r>
                        <a:rPr lang="en-US" sz="2800" dirty="0" smtClean="0">
                          <a:latin typeface="Vrinda"/>
                          <a:ea typeface="Calibri"/>
                          <a:cs typeface="Vrinda"/>
                        </a:rPr>
                        <a:t> </a:t>
                      </a:r>
                      <a:r>
                        <a:rPr lang="en-US" sz="2800" dirty="0" err="1" smtClean="0">
                          <a:latin typeface="Vrinda"/>
                          <a:ea typeface="Calibri"/>
                          <a:cs typeface="Vrinda"/>
                        </a:rPr>
                        <a:t>ক্ষেত্রফল</a:t>
                      </a:r>
                      <a:r>
                        <a:rPr lang="en-US" sz="2800" dirty="0" smtClean="0">
                          <a:latin typeface="Vrinda"/>
                          <a:ea typeface="Calibri"/>
                          <a:cs typeface="Vrinda"/>
                        </a:rPr>
                        <a:t>,</a:t>
                      </a:r>
                      <a:r>
                        <a:rPr lang="en-US" sz="2800" dirty="0" smtClean="0">
                          <a:latin typeface="Verdana"/>
                          <a:ea typeface="Calibri"/>
                          <a:cs typeface="Vrinda"/>
                        </a:rPr>
                        <a:t> A</a:t>
                      </a:r>
                      <a:r>
                        <a:rPr lang="en-US" sz="1800" dirty="0" smtClean="0">
                          <a:latin typeface="Vrinda"/>
                          <a:ea typeface="Calibri"/>
                          <a:cs typeface="Vrinda"/>
                        </a:rPr>
                        <a:t>2 </a:t>
                      </a:r>
                      <a:r>
                        <a:rPr kumimoji="0" lang="en-US" sz="2800" kern="1200" dirty="0" smtClean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Vrinda"/>
                        </a:rPr>
                        <a:t>=</a:t>
                      </a:r>
                      <a:r>
                        <a:rPr lang="en-US" sz="2800" dirty="0" smtClean="0">
                          <a:latin typeface="Vrinda"/>
                          <a:ea typeface="Calibri"/>
                          <a:cs typeface="Vrinda"/>
                        </a:rPr>
                        <a:t> </a:t>
                      </a:r>
                      <a:endParaRPr lang="en-US" sz="28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Verdana"/>
                          <a:ea typeface="Calibri"/>
                          <a:cs typeface="Vrinda"/>
                        </a:rPr>
                        <a:t>2A</a:t>
                      </a:r>
                      <a:endParaRPr lang="en-US" sz="28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3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Vrinda"/>
                          <a:ea typeface="Calibri"/>
                          <a:cs typeface="Vrinda"/>
                        </a:rPr>
                        <a:t>রোধ</a:t>
                      </a:r>
                      <a:r>
                        <a:rPr lang="en-US" sz="2800" dirty="0" smtClean="0">
                          <a:latin typeface="Vrinda"/>
                          <a:ea typeface="Calibri"/>
                          <a:cs typeface="Vrinda"/>
                        </a:rPr>
                        <a:t>, </a:t>
                      </a:r>
                      <a:r>
                        <a:rPr lang="en-US" sz="2800" dirty="0" smtClean="0">
                          <a:latin typeface="Verdana"/>
                          <a:ea typeface="Calibri"/>
                          <a:cs typeface="Vrinda"/>
                        </a:rPr>
                        <a:t>R</a:t>
                      </a:r>
                      <a:r>
                        <a:rPr lang="en-US" sz="1800" dirty="0" smtClean="0">
                          <a:latin typeface="Verdana"/>
                          <a:ea typeface="Calibri"/>
                          <a:cs typeface="Vrinda"/>
                        </a:rPr>
                        <a:t>2 </a:t>
                      </a:r>
                      <a:r>
                        <a:rPr kumimoji="0" lang="en-US" sz="2800" kern="1200" dirty="0" smtClean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Vrinda"/>
                        </a:rPr>
                        <a:t>=</a:t>
                      </a:r>
                      <a:endParaRPr lang="en-US" sz="2800" dirty="0" smtClean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Verdana"/>
                          <a:ea typeface="Calibri"/>
                          <a:cs typeface="Vrinda"/>
                        </a:rPr>
                        <a:t>?</a:t>
                      </a:r>
                      <a:endParaRPr lang="en-US" sz="2800" dirty="0"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8795" y="3505200"/>
            <a:ext cx="1932397" cy="87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32060" y="5834742"/>
            <a:ext cx="296394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2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1783714" algn="l"/>
              </a:tabLst>
            </a:pPr>
            <a:r>
              <a:rPr lang="en-US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গুরুত্বপূর্ণ</a:t>
            </a:r>
            <a:r>
              <a:rPr lang="en-US" b="1" dirty="0" smtClean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রচনামূলক</a:t>
            </a:r>
            <a:r>
              <a:rPr lang="en-US" b="1" dirty="0" smtClean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প্রশ্ন</a:t>
            </a:r>
            <a:endParaRPr b="1" dirty="0">
              <a:solidFill>
                <a:srgbClr val="622422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762000"/>
            <a:ext cx="8839200" cy="45719"/>
          </a:xfrm>
          <a:custGeom>
            <a:avLst/>
            <a:gdLst/>
            <a:ahLst/>
            <a:cxnLst/>
            <a:rect l="l" t="t" r="r" b="b"/>
            <a:pathLst>
              <a:path w="5949950">
                <a:moveTo>
                  <a:pt x="0" y="0"/>
                </a:moveTo>
                <a:lnTo>
                  <a:pt x="5949695" y="0"/>
                </a:lnTo>
              </a:path>
            </a:pathLst>
          </a:custGeom>
          <a:ln w="53339">
            <a:solidFill>
              <a:srgbClr val="6224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8414257" y="6464909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26</a:t>
            </a:fld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5943600" y="6400800"/>
            <a:ext cx="28194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167739">
            <a:off x="323158" y="2689340"/>
            <a:ext cx="8472355" cy="200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867400" y="6400800"/>
            <a:ext cx="28194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0" y="1524001"/>
            <a:ext cx="3276600" cy="47243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000" dirty="0" smtClean="0">
                <a:latin typeface="Stencil" pitchFamily="82" charset="0"/>
              </a:rPr>
              <a:t>? ?</a:t>
            </a:r>
          </a:p>
          <a:p>
            <a:pPr algn="ctr">
              <a:defRPr/>
            </a:pPr>
            <a:r>
              <a:rPr lang="en-US" sz="15000" dirty="0" smtClean="0">
                <a:latin typeface="Stencil" pitchFamily="8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3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524000" y="3048000"/>
            <a:ext cx="6400800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dirty="0"/>
              <a:t> </a:t>
            </a:r>
            <a:r>
              <a:rPr lang="en-US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tencil" pitchFamily="82" charset="0"/>
              </a:rPr>
              <a:t>THANK YOU ALL</a:t>
            </a:r>
            <a:endParaRPr lang="en-US" sz="6000" dirty="0">
              <a:latin typeface="Stencil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67400" y="6400800"/>
            <a:ext cx="28194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14400"/>
            <a:ext cx="9144000" cy="7620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4800" i="1" dirty="0" smtClean="0"/>
              <a:t>Chapter outline</a:t>
            </a:r>
            <a:endParaRPr lang="en-US" sz="4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352800" y="381000"/>
            <a:ext cx="259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Elephant" pitchFamily="18" charset="0"/>
              </a:rPr>
              <a:t>Chapter-02</a:t>
            </a:r>
            <a:endParaRPr lang="en-US" sz="3200" dirty="0">
              <a:latin typeface="Elephant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1752600"/>
            <a:ext cx="8610600" cy="4724400"/>
          </a:xfrm>
        </p:spPr>
        <p:txBody>
          <a:bodyPr>
            <a:noAutofit/>
          </a:bodyPr>
          <a:lstStyle/>
          <a:p>
            <a:r>
              <a:rPr lang="en-US" dirty="0" smtClean="0"/>
              <a:t>2.1 Define conductor, semiconductor and insulator.</a:t>
            </a:r>
          </a:p>
          <a:p>
            <a:r>
              <a:rPr lang="en-US" dirty="0" smtClean="0"/>
              <a:t>2.2 Explain the conductor, semiconductor and insulator according to electron theory.</a:t>
            </a:r>
          </a:p>
          <a:p>
            <a:r>
              <a:rPr lang="en-US" dirty="0" smtClean="0"/>
              <a:t>2.3 List at least 5 conductors, 5 semiconductor and 5 insulators.</a:t>
            </a:r>
          </a:p>
          <a:p>
            <a:r>
              <a:rPr lang="en-US" dirty="0" smtClean="0"/>
              <a:t>2.4 Describe the factors upon which the resistance of a conductor depends.</a:t>
            </a:r>
          </a:p>
          <a:p>
            <a:r>
              <a:rPr lang="en-US" dirty="0" smtClean="0"/>
              <a:t>2.5 State laws of resistance.</a:t>
            </a:r>
          </a:p>
          <a:p>
            <a:r>
              <a:rPr lang="en-US" dirty="0" smtClean="0"/>
              <a:t>2.6 Prove the relation R= </a:t>
            </a:r>
            <a:r>
              <a:rPr lang="en-US" dirty="0" err="1" smtClean="0"/>
              <a:t>ρL</a:t>
            </a:r>
            <a:r>
              <a:rPr lang="en-US" dirty="0" smtClean="0"/>
              <a:t>/A</a:t>
            </a:r>
          </a:p>
          <a:p>
            <a:r>
              <a:rPr lang="en-US" dirty="0" smtClean="0"/>
              <a:t>2.7 Explain the meaning of resistivity and name the unit of resistivity.</a:t>
            </a:r>
          </a:p>
          <a:p>
            <a:r>
              <a:rPr lang="en-US" dirty="0" smtClean="0"/>
              <a:t>2.8 Solve problems relating to laws of resistance.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43600" y="6400800"/>
            <a:ext cx="28194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1783714" algn="l"/>
              </a:tabLst>
            </a:pPr>
            <a:r>
              <a:rPr lang="en-US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পরিবাহী</a:t>
            </a:r>
            <a:r>
              <a:rPr lang="en-US" b="1" dirty="0" smtClean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পদার্থ</a:t>
            </a:r>
            <a:endParaRPr b="1" dirty="0">
              <a:solidFill>
                <a:srgbClr val="622422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762000"/>
            <a:ext cx="8839200" cy="45719"/>
          </a:xfrm>
          <a:custGeom>
            <a:avLst/>
            <a:gdLst/>
            <a:ahLst/>
            <a:cxnLst/>
            <a:rect l="l" t="t" r="r" b="b"/>
            <a:pathLst>
              <a:path w="5949950">
                <a:moveTo>
                  <a:pt x="0" y="0"/>
                </a:moveTo>
                <a:lnTo>
                  <a:pt x="5949695" y="0"/>
                </a:lnTo>
              </a:path>
            </a:pathLst>
          </a:custGeom>
          <a:ln w="53339">
            <a:solidFill>
              <a:srgbClr val="6224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8414257" y="6464909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4</a:t>
            </a:fld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5943600" y="6400800"/>
            <a:ext cx="28194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3000"/>
            <a:ext cx="914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886200"/>
            <a:ext cx="85534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1783714" algn="l"/>
              </a:tabLst>
            </a:pPr>
            <a:r>
              <a:rPr lang="en-US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পরিবাহী</a:t>
            </a:r>
            <a:r>
              <a:rPr lang="en-US" b="1" dirty="0" smtClean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পদার্থ</a:t>
            </a:r>
            <a:r>
              <a:rPr lang="en-US" b="1" dirty="0" smtClean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এর</a:t>
            </a:r>
            <a:r>
              <a:rPr lang="en-US" b="1" dirty="0" smtClean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গুনাগুণ</a:t>
            </a:r>
            <a:endParaRPr b="1" dirty="0">
              <a:solidFill>
                <a:srgbClr val="622422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762000"/>
            <a:ext cx="8839200" cy="45719"/>
          </a:xfrm>
          <a:custGeom>
            <a:avLst/>
            <a:gdLst/>
            <a:ahLst/>
            <a:cxnLst/>
            <a:rect l="l" t="t" r="r" b="b"/>
            <a:pathLst>
              <a:path w="5949950">
                <a:moveTo>
                  <a:pt x="0" y="0"/>
                </a:moveTo>
                <a:lnTo>
                  <a:pt x="5949695" y="0"/>
                </a:lnTo>
              </a:path>
            </a:pathLst>
          </a:custGeom>
          <a:ln w="53339">
            <a:solidFill>
              <a:srgbClr val="6224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8414257" y="6464909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5</a:t>
            </a:fld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5943600" y="6400800"/>
            <a:ext cx="28194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143000"/>
            <a:ext cx="83629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828800"/>
            <a:ext cx="83915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2514600"/>
            <a:ext cx="58293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3124200"/>
            <a:ext cx="500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3733800"/>
            <a:ext cx="5524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4419600"/>
            <a:ext cx="3733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1783714" algn="l"/>
              </a:tabLst>
            </a:pPr>
            <a:r>
              <a:rPr lang="en-US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অর্ধপরিবাহী</a:t>
            </a:r>
            <a:r>
              <a:rPr lang="en-US" b="1" dirty="0" smtClean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পদার্থ</a:t>
            </a:r>
            <a:endParaRPr b="1" dirty="0">
              <a:solidFill>
                <a:srgbClr val="622422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762000"/>
            <a:ext cx="8839200" cy="45719"/>
          </a:xfrm>
          <a:custGeom>
            <a:avLst/>
            <a:gdLst/>
            <a:ahLst/>
            <a:cxnLst/>
            <a:rect l="l" t="t" r="r" b="b"/>
            <a:pathLst>
              <a:path w="5949950">
                <a:moveTo>
                  <a:pt x="0" y="0"/>
                </a:moveTo>
                <a:lnTo>
                  <a:pt x="5949695" y="0"/>
                </a:lnTo>
              </a:path>
            </a:pathLst>
          </a:custGeom>
          <a:ln w="53339">
            <a:solidFill>
              <a:srgbClr val="6224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8414257" y="6464909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6</a:t>
            </a:fld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5943600" y="6400800"/>
            <a:ext cx="28194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2971800"/>
            <a:ext cx="3724274" cy="275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152400" y="1161871"/>
            <a:ext cx="8839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800" b="1" dirty="0" smtClean="0">
                <a:solidFill>
                  <a:srgbClr val="0070C0"/>
                </a:solidFill>
              </a:rPr>
              <a:t>যে সকল পদার্থের তড়িৎ পরিবহন ক্ষমতা সাধারণ তাপমাত্রায় পরিবাহী অপরিবাহী পদার্থ এর মাঝামাঝি সেসকল পদার্থকে অর্ধপরিবাহী বলে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1783714" algn="l"/>
              </a:tabLst>
            </a:pPr>
            <a:r>
              <a:rPr lang="en-US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অর্ধপরিবাহী</a:t>
            </a:r>
            <a:r>
              <a:rPr lang="en-US" b="1" dirty="0" smtClean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পদার্থ</a:t>
            </a:r>
            <a:r>
              <a:rPr lang="en-US" b="1" dirty="0" smtClean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এর</a:t>
            </a:r>
            <a:r>
              <a:rPr lang="en-US" b="1" dirty="0" smtClean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গুনাগুণ</a:t>
            </a:r>
            <a:endParaRPr b="1" dirty="0">
              <a:solidFill>
                <a:srgbClr val="622422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762000"/>
            <a:ext cx="8839200" cy="45719"/>
          </a:xfrm>
          <a:custGeom>
            <a:avLst/>
            <a:gdLst/>
            <a:ahLst/>
            <a:cxnLst/>
            <a:rect l="l" t="t" r="r" b="b"/>
            <a:pathLst>
              <a:path w="5949950">
                <a:moveTo>
                  <a:pt x="0" y="0"/>
                </a:moveTo>
                <a:lnTo>
                  <a:pt x="5949695" y="0"/>
                </a:lnTo>
              </a:path>
            </a:pathLst>
          </a:custGeom>
          <a:ln w="53339">
            <a:solidFill>
              <a:srgbClr val="6224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8414257" y="6464909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7</a:t>
            </a:fld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5943600" y="6400800"/>
            <a:ext cx="28194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680" y="914400"/>
            <a:ext cx="8909630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903" y="4142510"/>
            <a:ext cx="318069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68076" y="4135580"/>
            <a:ext cx="3237724" cy="269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1783714" algn="l"/>
              </a:tabLst>
            </a:pPr>
            <a:r>
              <a:rPr lang="en-US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অপরিবাহী</a:t>
            </a:r>
            <a:r>
              <a:rPr lang="en-US" b="1" dirty="0" smtClean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পদার্থ</a:t>
            </a:r>
            <a:endParaRPr b="1" dirty="0">
              <a:solidFill>
                <a:srgbClr val="622422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762000"/>
            <a:ext cx="8839200" cy="45719"/>
          </a:xfrm>
          <a:custGeom>
            <a:avLst/>
            <a:gdLst/>
            <a:ahLst/>
            <a:cxnLst/>
            <a:rect l="l" t="t" r="r" b="b"/>
            <a:pathLst>
              <a:path w="5949950">
                <a:moveTo>
                  <a:pt x="0" y="0"/>
                </a:moveTo>
                <a:lnTo>
                  <a:pt x="5949695" y="0"/>
                </a:lnTo>
              </a:path>
            </a:pathLst>
          </a:custGeom>
          <a:ln w="53339">
            <a:solidFill>
              <a:srgbClr val="6224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8414257" y="6464909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8</a:t>
            </a:fld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5943600" y="6400800"/>
            <a:ext cx="28194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9200"/>
            <a:ext cx="91440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2770655"/>
            <a:ext cx="7281863" cy="408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1783714" algn="l"/>
              </a:tabLst>
            </a:pPr>
            <a:r>
              <a:rPr lang="en-US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অপরিবাহী</a:t>
            </a:r>
            <a:r>
              <a:rPr lang="en-US" b="1" dirty="0" smtClean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পদার্থ</a:t>
            </a:r>
            <a:r>
              <a:rPr lang="en-US" b="1" dirty="0" smtClean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এর</a:t>
            </a:r>
            <a:r>
              <a:rPr lang="en-US" b="1" dirty="0" smtClean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622422"/>
                </a:solidFill>
                <a:latin typeface="Times New Roman"/>
                <a:cs typeface="Times New Roman"/>
              </a:rPr>
              <a:t>গুনাগুণ</a:t>
            </a:r>
            <a:endParaRPr b="1" dirty="0">
              <a:solidFill>
                <a:srgbClr val="622422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762000"/>
            <a:ext cx="8839200" cy="45719"/>
          </a:xfrm>
          <a:custGeom>
            <a:avLst/>
            <a:gdLst/>
            <a:ahLst/>
            <a:cxnLst/>
            <a:rect l="l" t="t" r="r" b="b"/>
            <a:pathLst>
              <a:path w="5949950">
                <a:moveTo>
                  <a:pt x="0" y="0"/>
                </a:moveTo>
                <a:lnTo>
                  <a:pt x="5949695" y="0"/>
                </a:lnTo>
              </a:path>
            </a:pathLst>
          </a:custGeom>
          <a:ln w="53339">
            <a:solidFill>
              <a:srgbClr val="6224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8414257" y="6464909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9</a:t>
            </a:fld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5943600" y="6400800"/>
            <a:ext cx="28194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143000"/>
            <a:ext cx="49339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905000"/>
            <a:ext cx="4838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2590800"/>
            <a:ext cx="55911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3276600"/>
            <a:ext cx="46482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4038600"/>
            <a:ext cx="70675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4800600"/>
            <a:ext cx="60864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EXT1" val="Chapter 1"/>
  <p:tag name="POWER3D FONT1" val="Arial"/>
  <p:tag name="POWER3D TITLE OPTIONS1" val="1 1 0 100"/>
  <p:tag name="POWER3D IMAGE00" val="C:\Documents and Settings\default\My Documents\My Pictures\Crystal Graphics\David's Lightning-2.jpg"/>
  <p:tag name="POWER3D TITLE" val="C:\Program Files\PowerPlugs\3D Titles\Volume I\\wheel.p3d"/>
  <p:tag name="POWER3D TITLE SOUND" val="Overture"/>
  <p:tag name="POWER3D TITLE OPTIONS" val="0 -1 263027 Reverse"/>
  <p:tag name="POWER3D TEXT0" val="Principles of Electric Circuits"/>
  <p:tag name="POWER3D FONT0" val="Arial"/>
  <p:tag name="POWER3D TITLE OPTIONS0" val="1 1 0 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EXT1" val="Chapter 1"/>
  <p:tag name="POWER3D FONT1" val="Arial"/>
  <p:tag name="POWER3D TITLE OPTIONS1" val="1 1 0 100"/>
  <p:tag name="POWER3D IMAGE00" val="C:\Documents and Settings\default\My Documents\My Pictures\Crystal Graphics\David's Lightning-2.jpg"/>
  <p:tag name="POWER3D TITLE" val="C:\Program Files\PowerPlugs\3D Titles\Volume I\\wheel.p3d"/>
  <p:tag name="POWER3D TITLE SOUND" val="Overture"/>
  <p:tag name="POWER3D TITLE OPTIONS" val="0 -1 263027 Reverse"/>
  <p:tag name="POWER3D TEXT0" val="Principles of Electric Circuits"/>
  <p:tag name="POWER3D FONT0" val="Arial"/>
  <p:tag name="POWER3D TITLE OPTIONS0" val="1 1 0 10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43837</TotalTime>
  <Words>573</Words>
  <Application>Microsoft PowerPoint</Application>
  <PresentationFormat>On-screen Show (4:3)</PresentationFormat>
  <Paragraphs>245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Trek</vt:lpstr>
      <vt:lpstr>Slide 1</vt:lpstr>
      <vt:lpstr>Slide 2</vt:lpstr>
      <vt:lpstr>Chapter outline</vt:lpstr>
      <vt:lpstr>পরিবাহী পদার্থ</vt:lpstr>
      <vt:lpstr>পরিবাহী পদার্থ এর গুনাগুণ</vt:lpstr>
      <vt:lpstr>অর্ধপরিবাহী পদার্থ</vt:lpstr>
      <vt:lpstr>অর্ধপরিবাহী পদার্থ এর গুনাগুণ</vt:lpstr>
      <vt:lpstr>অপরিবাহী পদার্থ</vt:lpstr>
      <vt:lpstr>অপরিবাহী পদার্থ এর গুনাগুণ</vt:lpstr>
      <vt:lpstr>পরিবাহী, অর্ধপরিবাহী ও অপরিবাহীর মধ্যে তুলনা</vt:lpstr>
      <vt:lpstr>মুক্ত ইলেকট্রন এর ধারণা </vt:lpstr>
      <vt:lpstr>মুক্ত ইলেকট্রন এর ধারণা (চলমান - - -) </vt:lpstr>
      <vt:lpstr>রেজিস্টেন্স এর সূত্র</vt:lpstr>
      <vt:lpstr>রেজিস্টেন্স এর সূত্র (চলমান---)</vt:lpstr>
      <vt:lpstr>রেজিস্টেন্স এর সূত্র (চলমান---)</vt:lpstr>
      <vt:lpstr>আপেক্ষিক রোধ </vt:lpstr>
      <vt:lpstr>বিভিন্ন পদার্থের আপেক্ষিক রোধ (@200 C) </vt:lpstr>
      <vt:lpstr>গাণিতিক সমসসা-০১</vt:lpstr>
      <vt:lpstr>গাণিতিক সমসসা-০২</vt:lpstr>
      <vt:lpstr>গাণিতিক সমসসা-০৩</vt:lpstr>
      <vt:lpstr>গাণিতিক সমসসা-০৪</vt:lpstr>
      <vt:lpstr>গাণিতিক সমসসা-০৫</vt:lpstr>
      <vt:lpstr>গাণিতিক সমসসা-০৬</vt:lpstr>
      <vt:lpstr>গাণিতিক সমসসা-০৭</vt:lpstr>
      <vt:lpstr>গাণিতিক সমসসা-০৮</vt:lpstr>
      <vt:lpstr>গুরুত্বপূর্ণ রচনামূলক প্রশ্ন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 Buchla</dc:creator>
  <cp:lastModifiedBy>SHAFI_YAFI</cp:lastModifiedBy>
  <cp:revision>359</cp:revision>
  <dcterms:created xsi:type="dcterms:W3CDTF">2002-10-13T15:29:44Z</dcterms:created>
  <dcterms:modified xsi:type="dcterms:W3CDTF">2020-06-05T00:18:54Z</dcterms:modified>
</cp:coreProperties>
</file>