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5"/>
  </p:notesMasterIdLst>
  <p:sldIdLst>
    <p:sldId id="563" r:id="rId2"/>
    <p:sldId id="529" r:id="rId3"/>
    <p:sldId id="530" r:id="rId4"/>
    <p:sldId id="535" r:id="rId5"/>
    <p:sldId id="536" r:id="rId6"/>
    <p:sldId id="558" r:id="rId7"/>
    <p:sldId id="557" r:id="rId8"/>
    <p:sldId id="560" r:id="rId9"/>
    <p:sldId id="561" r:id="rId10"/>
    <p:sldId id="562" r:id="rId11"/>
    <p:sldId id="556" r:id="rId12"/>
    <p:sldId id="531" r:id="rId13"/>
    <p:sldId id="53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008000"/>
    <a:srgbClr val="C0C0C0"/>
    <a:srgbClr val="0066FF"/>
    <a:srgbClr val="777777"/>
    <a:srgbClr val="FFFF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14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B246E2-0B44-49A5-9B7F-51161458D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0FD10-DD88-4F92-A6F5-9BD79996880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246E2-0B44-49A5-9B7F-51161458D4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F0ED6-16BB-46AD-BB0C-A9D648C05FA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ECE1-32B2-4AFA-A91B-5848AEF2C84B}" type="datetimeFigureOut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F40A-22CA-437C-84CB-4B4D734AF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E504-E8CE-4402-8DE6-005F427CB7E5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22E8-61C4-4E6B-97CB-2EA3B186B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4D32-5913-49B4-925C-02F39ED10D05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137C7-B7DF-447A-A93B-80FEACE51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 userDrawn="1"/>
        </p:nvSpPr>
        <p:spPr bwMode="auto">
          <a:xfrm>
            <a:off x="5867400" y="6400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rgbClr val="663300"/>
                </a:solidFill>
              </a:rPr>
              <a:t>© 2010 Pearson Education, Upper Saddle River, NJ 07458. 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20BC-5988-459C-9AB9-7C6FA90012F6}" type="datetimeFigureOut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0A12F-18E7-4FE7-B885-8F41D92C0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120F-034A-4E44-9DD2-70E41BCFD778}" type="datetimeFigureOut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8D99-5EC2-44D5-99D9-2AD7B126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5374-F2ED-461A-8FEA-39D7C5A5EC66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E025-E363-419E-B0BC-56978C1A1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12151-1990-4BC4-8E5A-C361EC67F8F2}" type="datetimeFigureOut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CAC3F-BD0A-4879-BD89-2FD13DFF6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A338-D735-4BF9-AA6C-DF63EB15833F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E547-3239-437C-B7B1-E439EF3DB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66DC-FB35-42C6-857F-EF86DF22DF2C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A171-9CAB-4753-B935-7592FF109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8A01-4243-40BC-BAFE-21AE4C58E2A1}" type="datetimeFigureOut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6117-25BE-4057-97F1-864B2405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6207-06B6-42DD-8C7B-41559BD802E2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A8FE-3D5C-4645-A258-E5EE5ED43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701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71B02A0-ACC7-4B7A-B0AA-355304CE8B02}" type="datetimeFigureOut">
              <a:rPr lang="en-US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F5AA1C-AF87-43A5-B634-C8D6D73D1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5867400" y="6400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rgbClr val="663300"/>
                </a:solidFill>
              </a:rPr>
              <a:t>© 2010 Pearson Education, Upper Saddle River, NJ 07458.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28" r:id="rId4"/>
    <p:sldLayoutId id="2147483837" r:id="rId5"/>
    <p:sldLayoutId id="2147483829" r:id="rId6"/>
    <p:sldLayoutId id="2147483830" r:id="rId7"/>
    <p:sldLayoutId id="2147483838" r:id="rId8"/>
    <p:sldLayoutId id="2147483831" r:id="rId9"/>
    <p:sldLayoutId id="2147483832" r:id="rId10"/>
    <p:sldLayoutId id="2147483833" r:id="rId11"/>
    <p:sldLayoutId id="214748383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shafi.cmpi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5" name="Text Box 27"/>
          <p:cNvSpPr txBox="1">
            <a:spLocks noChangeArrowheads="1"/>
          </p:cNvSpPr>
          <p:nvPr/>
        </p:nvSpPr>
        <p:spPr bwMode="auto">
          <a:xfrm>
            <a:off x="152400" y="200561"/>
            <a:ext cx="8991600" cy="13234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Algerian" pitchFamily="82" charset="0"/>
              </a:rPr>
              <a:t>  </a:t>
            </a:r>
            <a:r>
              <a:rPr lang="en-US" sz="3200" dirty="0" smtClean="0">
                <a:latin typeface="Algerian" pitchFamily="82" charset="0"/>
              </a:rPr>
              <a:t>electrical engineering fundamentals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Sub. Code: 66712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8916" name="Text Box 29"/>
          <p:cNvSpPr txBox="1">
            <a:spLocks noChangeArrowheads="1"/>
          </p:cNvSpPr>
          <p:nvPr/>
        </p:nvSpPr>
        <p:spPr bwMode="auto">
          <a:xfrm>
            <a:off x="2057400" y="4038601"/>
            <a:ext cx="4953000" cy="25822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Mir Shafiul Islam</a:t>
            </a:r>
            <a:endParaRPr lang="en-US" sz="32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spcBef>
                <a:spcPct val="1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Instructor (Tech.)</a:t>
            </a:r>
          </a:p>
          <a:p>
            <a:pPr algn="ctr">
              <a:spcBef>
                <a:spcPct val="1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Dept. of Electronics</a:t>
            </a:r>
            <a:endParaRPr lang="en-US" sz="2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spcBef>
                <a:spcPct val="1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Chattogram Mohila Polytechnic Institute</a:t>
            </a:r>
          </a:p>
          <a:p>
            <a:pPr algn="ctr">
              <a:spcBef>
                <a:spcPct val="1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Mob: 01312-114266; </a:t>
            </a:r>
          </a:p>
          <a:p>
            <a:pPr algn="ctr">
              <a:spcBef>
                <a:spcPct val="1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Email:  </a:t>
            </a:r>
            <a:r>
              <a:rPr lang="en-US" sz="2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hlinkClick r:id="rId4"/>
              </a:rPr>
              <a:t>shafi.cmpi@gmail.com</a:t>
            </a:r>
            <a:endParaRPr lang="en-US" sz="2000" b="1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spcBef>
                <a:spcPct val="10000"/>
              </a:spcBef>
            </a:pPr>
            <a:r>
              <a:rPr lang="en-US" sz="1800" b="1" dirty="0" smtClean="0">
                <a:solidFill>
                  <a:srgbClr val="002060"/>
                </a:solidFill>
                <a:cs typeface="Times New Roman" pitchFamily="18" charset="0"/>
              </a:rPr>
              <a:t>Web:  msishafi.blogspot.com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3600" y="6324600"/>
            <a:ext cx="2819400" cy="457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2667000" y="1578114"/>
            <a:ext cx="3810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4000" b="1" dirty="0" smtClean="0">
                <a:solidFill>
                  <a:srgbClr val="0066FF"/>
                </a:solidFill>
                <a:latin typeface="Monotype Corsiva" pitchFamily="66" charset="0"/>
                <a:cs typeface="Andalus" pitchFamily="18" charset="-78"/>
              </a:rPr>
              <a:t>Presented by-</a:t>
            </a:r>
            <a:endParaRPr lang="en-US" sz="4000" b="1" dirty="0">
              <a:solidFill>
                <a:srgbClr val="0066FF"/>
              </a:solidFill>
              <a:latin typeface="Monotype Corsiva" pitchFamily="66" charset="0"/>
              <a:cs typeface="Andalus" pitchFamily="18" charset="-78"/>
            </a:endParaRPr>
          </a:p>
        </p:txBody>
      </p:sp>
      <p:pic>
        <p:nvPicPr>
          <p:cNvPr id="1026" name="Picture 2" descr="D:\Document of SHAFI\PP Image-Shafi\pp(300x30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2247900"/>
            <a:ext cx="1790700" cy="17907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8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800"/>
                            </p:stCondLst>
                            <p:childTnLst>
                              <p:par>
                                <p:cTn id="29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800"/>
                            </p:stCondLst>
                            <p:childTnLst>
                              <p:par>
                                <p:cTn id="34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8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8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800"/>
                            </p:stCondLst>
                            <p:childTnLst>
                              <p:par>
                                <p:cTn id="49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Law-Example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CC3300"/>
                </a:solidFill>
              </a:rPr>
              <a:t>Example 4: Calculate the amount of voltage supplied by a battery, given values of current (I) and resistance (R).</a:t>
            </a:r>
          </a:p>
          <a:p>
            <a:pPr algn="just"/>
            <a:endParaRPr lang="en-US" sz="3600" dirty="0" smtClean="0">
              <a:solidFill>
                <a:srgbClr val="CC3300"/>
              </a:solidFill>
            </a:endParaRPr>
          </a:p>
          <a:p>
            <a:pPr algn="just"/>
            <a:endParaRPr lang="en-US" sz="3600" dirty="0" smtClean="0">
              <a:solidFill>
                <a:srgbClr val="CC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6400800"/>
            <a:ext cx="28194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614947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90" y="76200"/>
            <a:ext cx="902991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667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7400" y="6400800"/>
            <a:ext cx="28194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1524001"/>
            <a:ext cx="3276600" cy="47243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5000" dirty="0" smtClean="0">
                <a:latin typeface="Stencil" pitchFamily="82" charset="0"/>
              </a:rPr>
              <a:t>? ?</a:t>
            </a:r>
          </a:p>
          <a:p>
            <a:pPr algn="ctr">
              <a:defRPr/>
            </a:pPr>
            <a:r>
              <a:rPr lang="en-US" sz="15000" dirty="0" smtClean="0">
                <a:latin typeface="Stencil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0"/>
            <a:ext cx="64008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dirty="0"/>
              <a:t> </a:t>
            </a:r>
            <a:r>
              <a:rPr 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tencil" pitchFamily="82" charset="0"/>
              </a:rPr>
              <a:t>THANK YOU ALL</a:t>
            </a:r>
            <a:endParaRPr lang="en-US" sz="6000" dirty="0">
              <a:latin typeface="Stencil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6400800"/>
            <a:ext cx="2819400" cy="45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381000" y="381000"/>
            <a:ext cx="87630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  <a:latin typeface="Impact" pitchFamily="34" charset="0"/>
                <a:cs typeface="Calibri" pitchFamily="34" charset="0"/>
              </a:rPr>
              <a:t>Chapter-03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143000"/>
            <a:ext cx="5486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smtClean="0">
                <a:solidFill>
                  <a:srgbClr val="FF0000"/>
                </a:solidFill>
                <a:latin typeface="Impact" pitchFamily="34" charset="0"/>
                <a:cs typeface="Calibri" pitchFamily="34" charset="0"/>
              </a:rPr>
              <a:t>Ohm’s Law</a:t>
            </a:r>
            <a:endParaRPr lang="en-US" sz="8000" dirty="0">
              <a:solidFill>
                <a:srgbClr val="FF0000"/>
              </a:solidFill>
              <a:latin typeface="Impact" pitchFamily="34" charset="0"/>
              <a:cs typeface="Calibri" pitchFamily="34" charset="0"/>
            </a:endParaRPr>
          </a:p>
        </p:txBody>
      </p:sp>
      <p:pic>
        <p:nvPicPr>
          <p:cNvPr id="21506" name="Picture 2" descr="The Simple Guide To Learning Electronics For Beginners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2286000"/>
            <a:ext cx="5172075" cy="427672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76200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800" i="1" dirty="0" smtClean="0"/>
              <a:t>Chapter outline</a:t>
            </a:r>
            <a:endParaRPr lang="en-US" sz="4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52800" y="381000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lephant" pitchFamily="18" charset="0"/>
              </a:rPr>
              <a:t>Chapter-03</a:t>
            </a:r>
            <a:endParaRPr lang="en-US" sz="3200" dirty="0">
              <a:latin typeface="Elephant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610600" cy="2819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3.1 	State Ohm's law.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3.2 	Deduce the relation between energy current, 	voltage and resistance.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3.3 	Solve problems relating to Ohm's law.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Ohms </a:t>
            </a:r>
            <a:r>
              <a:rPr lang="en-US" sz="2400" b="1" dirty="0" smtClean="0"/>
              <a:t>law</a:t>
            </a:r>
          </a:p>
          <a:p>
            <a:pPr algn="just"/>
            <a:r>
              <a:rPr lang="en-US" sz="2400" dirty="0" smtClean="0"/>
              <a:t>Ohm’s law is a Basic Electrical and Electronics Engineering law which relates current, voltage and resistance in a circuit.</a:t>
            </a:r>
          </a:p>
          <a:p>
            <a:pPr algn="just"/>
            <a:r>
              <a:rPr lang="en-US" sz="2400" b="1" i="1" dirty="0" smtClean="0"/>
              <a:t>Statement: The current in a resistive circuit is directly proportional to the applied voltage and inversely proportional to its resistance.</a:t>
            </a:r>
            <a:endParaRPr lang="en-US" sz="2400" dirty="0" smtClean="0"/>
          </a:p>
          <a:p>
            <a:pPr algn="just"/>
            <a:r>
              <a:rPr lang="en-US" sz="2400" dirty="0" smtClean="0"/>
              <a:t>Mathematical Formula,</a:t>
            </a:r>
          </a:p>
          <a:p>
            <a:pPr algn="just"/>
            <a:r>
              <a:rPr lang="en-US" sz="2400" dirty="0" smtClean="0"/>
              <a:t>I = V/R</a:t>
            </a:r>
          </a:p>
          <a:p>
            <a:pPr algn="just"/>
            <a:r>
              <a:rPr lang="en-US" sz="2400" dirty="0" smtClean="0"/>
              <a:t>Where</a:t>
            </a:r>
          </a:p>
          <a:p>
            <a:pPr algn="just"/>
            <a:r>
              <a:rPr lang="en-US" sz="2400" b="1" i="1" dirty="0" smtClean="0"/>
              <a:t>I = Current in amps</a:t>
            </a:r>
            <a:endParaRPr lang="en-US" sz="2400" dirty="0" smtClean="0"/>
          </a:p>
          <a:p>
            <a:pPr algn="just"/>
            <a:r>
              <a:rPr lang="en-US" sz="2400" b="1" i="1" dirty="0" smtClean="0"/>
              <a:t>V = Voltage in volts</a:t>
            </a:r>
            <a:endParaRPr lang="en-US" sz="2400" dirty="0" smtClean="0"/>
          </a:p>
          <a:p>
            <a:pPr algn="just"/>
            <a:r>
              <a:rPr lang="en-US" sz="2400" b="1" i="1" dirty="0" smtClean="0"/>
              <a:t>R = Resistance in ohms</a:t>
            </a:r>
            <a:endParaRPr lang="en-US" sz="2400" dirty="0"/>
          </a:p>
        </p:txBody>
      </p:sp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81400"/>
            <a:ext cx="2133600" cy="1923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57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Voltage measured in </a:t>
            </a:r>
            <a:r>
              <a:rPr lang="en-US" sz="3200" i="1" dirty="0" smtClean="0"/>
              <a:t>volts</a:t>
            </a:r>
            <a:r>
              <a:rPr lang="en-US" sz="3200" dirty="0" smtClean="0"/>
              <a:t>, symbolized by the letters "E" or "V".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Current measured in </a:t>
            </a:r>
            <a:r>
              <a:rPr lang="en-US" sz="3200" i="1" dirty="0" smtClean="0"/>
              <a:t>amps</a:t>
            </a:r>
            <a:r>
              <a:rPr lang="en-US" sz="3200" dirty="0" smtClean="0"/>
              <a:t>, symbolized by the letter "I".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Resistance measured in </a:t>
            </a:r>
            <a:r>
              <a:rPr lang="en-US" sz="3200" i="1" dirty="0" smtClean="0"/>
              <a:t>ohms</a:t>
            </a:r>
            <a:r>
              <a:rPr lang="en-US" sz="3200" dirty="0" smtClean="0"/>
              <a:t>, symbolized by the letter "R".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0" y="4191000"/>
            <a:ext cx="890071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Ohm's Law </a:t>
            </a:r>
            <a:r>
              <a:rPr lang="en-US" sz="4400" b="1" i="1" dirty="0">
                <a:solidFill>
                  <a:srgbClr val="FF0000"/>
                </a:solidFill>
              </a:rPr>
              <a:t>M</a:t>
            </a:r>
            <a:r>
              <a:rPr lang="en-US" sz="4400" b="1" i="1" dirty="0" smtClean="0">
                <a:solidFill>
                  <a:srgbClr val="FF0000"/>
                </a:solidFill>
              </a:rPr>
              <a:t>agic Triangle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pic>
        <p:nvPicPr>
          <p:cNvPr id="11268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3302025" cy="2976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49403"/>
            <a:ext cx="33528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3393687" cy="163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7442"/>
            <a:ext cx="3352800" cy="166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187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Law-Example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352800"/>
            <a:ext cx="3200400" cy="343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1295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CC3300"/>
                </a:solidFill>
              </a:rPr>
              <a:t>Example 1: Let’s assume V = 10 V and R = 15 ohms, then current I is:</a:t>
            </a:r>
          </a:p>
          <a:p>
            <a:pPr algn="just"/>
            <a:r>
              <a:rPr lang="en-US" sz="3600" dirty="0" smtClean="0">
                <a:solidFill>
                  <a:srgbClr val="CC3300"/>
                </a:solidFill>
              </a:rPr>
              <a:t>I = V/R = 10 V /15 ohms = 0.66 amps</a:t>
            </a:r>
            <a:endParaRPr lang="en-US" sz="3600" dirty="0">
              <a:solidFill>
                <a:srgbClr val="CC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Law-Example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CC3300"/>
                </a:solidFill>
              </a:rPr>
              <a:t>Example 2: Calculate the amount of current (I) in a circuit, given values of voltage (E) and resistance (R).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6400800"/>
            <a:ext cx="28194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5883442" cy="360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</a:rPr>
              <a:t>Ohm's Law-Example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954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CC3300"/>
                </a:solidFill>
              </a:rPr>
              <a:t>Example 3: Calculate the amount of resistance (R) in a circuit, given values of voltage (E) and current (I): </a:t>
            </a:r>
          </a:p>
          <a:p>
            <a:pPr algn="just"/>
            <a:endParaRPr lang="en-US" sz="3600" dirty="0" smtClean="0">
              <a:solidFill>
                <a:srgbClr val="CC33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5401378" cy="331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867400" y="6400800"/>
            <a:ext cx="2895600" cy="45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EXT1" val="Chapter 1"/>
  <p:tag name="POWER3D FONT1" val="Arial"/>
  <p:tag name="POWER3D TITLE OPTIONS1" val="1 1 0 100"/>
  <p:tag name="POWER3D IMAGE00" val="C:\Documents and Settings\default\My Documents\My Pictures\Crystal Graphics\David's Lightning-2.jpg"/>
  <p:tag name="POWER3D TITLE" val="C:\Program Files\PowerPlugs\3D Titles\Volume I\\wheel.p3d"/>
  <p:tag name="POWER3D TITLE SOUND" val="Overture"/>
  <p:tag name="POWER3D TITLE OPTIONS" val="0 -1 263027 Reverse"/>
  <p:tag name="POWER3D TEXT0" val="Principles of Electric Circuits"/>
  <p:tag name="POWER3D FONT0" val="Arial"/>
  <p:tag name="POWER3D TITLE OPTIONS0" val="1 1 0 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EXT1" val="Chapter 1"/>
  <p:tag name="POWER3D FONT1" val="Arial"/>
  <p:tag name="POWER3D TITLE OPTIONS1" val="1 1 0 100"/>
  <p:tag name="POWER3D IMAGE00" val="C:\Documents and Settings\default\My Documents\My Pictures\Crystal Graphics\David's Lightning-2.jpg"/>
  <p:tag name="POWER3D TITLE" val="C:\Program Files\PowerPlugs\3D Titles\Volume I\\wheel.p3d"/>
  <p:tag name="POWER3D TITLE SOUND" val="Overture"/>
  <p:tag name="POWER3D TITLE OPTIONS" val="0 -1 263027 Reverse"/>
  <p:tag name="POWER3D TEXT0" val="Principles of Electric Circuits"/>
  <p:tag name="POWER3D FONT0" val="Arial"/>
  <p:tag name="POWER3D TITLE OPTIONS0" val="1 1 0 10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43448</TotalTime>
  <Words>294</Words>
  <Application>Microsoft PowerPoint</Application>
  <PresentationFormat>On-screen Show (4:3)</PresentationFormat>
  <Paragraphs>55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Slide 1</vt:lpstr>
      <vt:lpstr>Slide 2</vt:lpstr>
      <vt:lpstr>Chapter outline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 Buchla</dc:creator>
  <cp:lastModifiedBy>SHAFI_YAFI</cp:lastModifiedBy>
  <cp:revision>278</cp:revision>
  <dcterms:created xsi:type="dcterms:W3CDTF">2002-10-13T15:29:44Z</dcterms:created>
  <dcterms:modified xsi:type="dcterms:W3CDTF">2020-08-11T16:43:28Z</dcterms:modified>
</cp:coreProperties>
</file>