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7"/>
  </p:notesMasterIdLst>
  <p:sldIdLst>
    <p:sldId id="575" r:id="rId2"/>
    <p:sldId id="529" r:id="rId3"/>
    <p:sldId id="576" r:id="rId4"/>
    <p:sldId id="572" r:id="rId5"/>
    <p:sldId id="573" r:id="rId6"/>
    <p:sldId id="574" r:id="rId7"/>
    <p:sldId id="554" r:id="rId8"/>
    <p:sldId id="555" r:id="rId9"/>
    <p:sldId id="557" r:id="rId10"/>
    <p:sldId id="558" r:id="rId11"/>
    <p:sldId id="556" r:id="rId12"/>
    <p:sldId id="559" r:id="rId13"/>
    <p:sldId id="563" r:id="rId14"/>
    <p:sldId id="560" r:id="rId15"/>
    <p:sldId id="562" r:id="rId16"/>
    <p:sldId id="561" r:id="rId17"/>
    <p:sldId id="564" r:id="rId18"/>
    <p:sldId id="565" r:id="rId19"/>
    <p:sldId id="566" r:id="rId20"/>
    <p:sldId id="567" r:id="rId21"/>
    <p:sldId id="568" r:id="rId22"/>
    <p:sldId id="569" r:id="rId23"/>
    <p:sldId id="571" r:id="rId24"/>
    <p:sldId id="531" r:id="rId25"/>
    <p:sldId id="532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8000"/>
    <a:srgbClr val="CC3300"/>
    <a:srgbClr val="C0C0C0"/>
    <a:srgbClr val="0066FF"/>
    <a:srgbClr val="777777"/>
    <a:srgbClr val="FFFF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6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614" y="-102"/>
      </p:cViewPr>
      <p:guideLst>
        <p:guide orient="horz" pos="2160"/>
        <p:guide pos="1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8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8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B246E2-0B44-49A5-9B7F-51161458D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0FD10-DD88-4F92-A6F5-9BD79996880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F0ED6-16BB-46AD-BB0C-A9D648C05FA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3F0ED6-16BB-46AD-BB0C-A9D648C05FA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B246E2-0B44-49A5-9B7F-51161458D41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AECE1-32B2-4AFA-A91B-5848AEF2C84B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6F40A-22CA-437C-84CB-4B4D734AF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4E504-E8CE-4402-8DE6-005F427CB7E5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422E8-61C4-4E6B-97CB-2EA3B186BD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C4D32-5913-49B4-925C-02F39ED10D05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137C7-B7DF-447A-A93B-80FEACE510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5867400" y="6400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663300"/>
                </a:solidFill>
              </a:rPr>
              <a:t>© 2010 Pearson Education, Upper Saddle River, NJ 07458.  All Rights Reserved.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E20BC-5988-459C-9AB9-7C6FA90012F6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0A12F-18E7-4FE7-B885-8F41D92C0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120F-034A-4E44-9DD2-70E41BCFD778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08D99-5EC2-44D5-99D9-2AD7B1263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5374-F2ED-461A-8FEA-39D7C5A5EC66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EE025-E363-419E-B0BC-56978C1A1C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12151-1990-4BC4-8E5A-C361EC67F8F2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AC3F-BD0A-4879-BD89-2FD13DFF6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A338-D735-4BF9-AA6C-DF63EB15833F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FE547-3239-437C-B7B1-E439EF3DB3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66DC-FB35-42C6-857F-EF86DF22DF2C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3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8A171-9CAB-4753-B935-7592FF109A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8A01-4243-40BC-BAFE-21AE4C58E2A1}" type="datetimeFigureOut">
              <a:rPr lang="en-US"/>
              <a:pPr>
                <a:defRPr/>
              </a:pPr>
              <a:t>5/7/2020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6117-25BE-4057-97F1-864B2405A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E6207-06B6-42DD-8C7B-41559BD802E2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FA8FE-3D5C-4645-A258-E5EE5ED43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70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71B02A0-ACC7-4B7A-B0AA-355304CE8B02}" type="datetimeFigureOut">
              <a:rPr lang="en-US"/>
              <a:pPr>
                <a:defRPr/>
              </a:pPr>
              <a:t>5/7/2020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DF5AA1C-AF87-43A5-B634-C8D6D73D1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ext Box 8"/>
          <p:cNvSpPr txBox="1">
            <a:spLocks noChangeArrowheads="1"/>
          </p:cNvSpPr>
          <p:nvPr userDrawn="1"/>
        </p:nvSpPr>
        <p:spPr bwMode="auto">
          <a:xfrm>
            <a:off x="5867400" y="6400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>
                <a:solidFill>
                  <a:srgbClr val="663300"/>
                </a:solidFill>
              </a:rPr>
              <a:t>© 2010 Pearson Education, Upper Saddle River, NJ 07458. 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28" r:id="rId4"/>
    <p:sldLayoutId id="2147483837" r:id="rId5"/>
    <p:sldLayoutId id="2147483829" r:id="rId6"/>
    <p:sldLayoutId id="2147483830" r:id="rId7"/>
    <p:sldLayoutId id="2147483838" r:id="rId8"/>
    <p:sldLayoutId id="2147483831" r:id="rId9"/>
    <p:sldLayoutId id="2147483832" r:id="rId10"/>
    <p:sldLayoutId id="2147483833" r:id="rId11"/>
    <p:sldLayoutId id="214748383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mailto:shafi.cmpi@gmail.com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15" name="Text Box 27"/>
          <p:cNvSpPr txBox="1">
            <a:spLocks noChangeArrowheads="1"/>
          </p:cNvSpPr>
          <p:nvPr/>
        </p:nvSpPr>
        <p:spPr bwMode="auto">
          <a:xfrm>
            <a:off x="152400" y="200561"/>
            <a:ext cx="8991600" cy="13234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Algerian" pitchFamily="82" charset="0"/>
              </a:rPr>
              <a:t>  </a:t>
            </a:r>
            <a:r>
              <a:rPr lang="en-US" sz="3200" dirty="0" smtClean="0">
                <a:latin typeface="Algerian" pitchFamily="82" charset="0"/>
              </a:rPr>
              <a:t>electrical engineering fundamentals</a:t>
            </a: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Sub. Code: 66712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8916" name="Text Box 29"/>
          <p:cNvSpPr txBox="1">
            <a:spLocks noChangeArrowheads="1"/>
          </p:cNvSpPr>
          <p:nvPr/>
        </p:nvSpPr>
        <p:spPr bwMode="auto">
          <a:xfrm>
            <a:off x="2057400" y="4038601"/>
            <a:ext cx="4953000" cy="258224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32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Mir Shafiul Islam</a:t>
            </a:r>
            <a:endParaRPr lang="en-US" sz="32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Instructor (Tech.)</a:t>
            </a: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Dept. of Electronics</a:t>
            </a:r>
            <a:endParaRPr lang="en-US" sz="2000" b="1" dirty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Chattogram Mohila Polytechnic Institute</a:t>
            </a: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Mob: 01312-114266; </a:t>
            </a:r>
          </a:p>
          <a:p>
            <a:pPr algn="ctr">
              <a:spcBef>
                <a:spcPct val="10000"/>
              </a:spcBef>
            </a:pP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</a:rPr>
              <a:t>Email:  </a:t>
            </a:r>
            <a:r>
              <a:rPr lang="en-US" sz="2000" b="1" dirty="0" smtClean="0">
                <a:solidFill>
                  <a:srgbClr val="002060"/>
                </a:solidFill>
                <a:latin typeface="Andalus" pitchFamily="18" charset="-78"/>
                <a:cs typeface="Andalus" pitchFamily="18" charset="-78"/>
                <a:hlinkClick r:id="rId4"/>
              </a:rPr>
              <a:t>shafi.cmpi@gmail.com</a:t>
            </a:r>
            <a:endParaRPr lang="en-US" sz="2000" b="1" dirty="0" smtClean="0">
              <a:solidFill>
                <a:srgbClr val="00206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spcBef>
                <a:spcPct val="10000"/>
              </a:spcBef>
            </a:pPr>
            <a:r>
              <a:rPr lang="en-US" sz="1800" b="1" dirty="0" smtClean="0">
                <a:solidFill>
                  <a:srgbClr val="002060"/>
                </a:solidFill>
                <a:cs typeface="Times New Roman" pitchFamily="18" charset="0"/>
              </a:rPr>
              <a:t>Web:  msishafi.blogspot.com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3600" y="6324600"/>
            <a:ext cx="28194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2667000" y="1578114"/>
            <a:ext cx="3810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4000" b="1" dirty="0" smtClean="0">
                <a:solidFill>
                  <a:srgbClr val="0066FF"/>
                </a:solidFill>
                <a:latin typeface="Monotype Corsiva" pitchFamily="66" charset="0"/>
                <a:cs typeface="Andalus" pitchFamily="18" charset="-78"/>
              </a:rPr>
              <a:t>Presented by-</a:t>
            </a:r>
            <a:endParaRPr lang="en-US" sz="4000" b="1" dirty="0">
              <a:solidFill>
                <a:srgbClr val="0066FF"/>
              </a:solidFill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1026" name="Picture 2" descr="D:\Document of SHAFI\PP Image-Shafi\pp(300x300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00" y="2247900"/>
            <a:ext cx="1790700" cy="17907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8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800"/>
                            </p:stCondLst>
                            <p:childTnLst>
                              <p:par>
                                <p:cTn id="2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800"/>
                            </p:stCondLst>
                            <p:childTnLst>
                              <p:par>
                                <p:cTn id="3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800"/>
                            </p:stCondLst>
                            <p:childTnLst>
                              <p:par>
                                <p:cTn id="3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4800"/>
                            </p:stCondLst>
                            <p:childTnLst>
                              <p:par>
                                <p:cTn id="44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800"/>
                            </p:stCondLst>
                            <p:childTnLst>
                              <p:par>
                                <p:cTn id="49" presetID="7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389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19200"/>
          </a:xfrm>
          <a:noFill/>
        </p:spPr>
        <p:txBody>
          <a:bodyPr>
            <a:noAutofit/>
          </a:bodyPr>
          <a:lstStyle/>
          <a:p>
            <a:pPr algn="ctr"/>
            <a:r>
              <a:rPr lang="as-IN" b="1" dirty="0" smtClean="0"/>
              <a:t>কার্শফের কারেন্ট সূত্র</a:t>
            </a:r>
            <a:r>
              <a:rPr lang="en-US" b="1" dirty="0" smtClean="0"/>
              <a:t> </a:t>
            </a:r>
            <a:r>
              <a:rPr lang="en-US" b="1" dirty="0" err="1" smtClean="0"/>
              <a:t>এর</a:t>
            </a:r>
            <a:r>
              <a:rPr lang="en-US" b="1" dirty="0" smtClean="0"/>
              <a:t> </a:t>
            </a:r>
            <a:r>
              <a:rPr lang="en-US" b="1" dirty="0" err="1" smtClean="0"/>
              <a:t>সাহায্যে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গাণিতিক</a:t>
            </a:r>
            <a:r>
              <a:rPr lang="en-US" b="1" dirty="0" smtClean="0"/>
              <a:t> </a:t>
            </a:r>
            <a:r>
              <a:rPr lang="en-US" b="1" dirty="0" err="1" smtClean="0"/>
              <a:t>সমস্যার</a:t>
            </a:r>
            <a:r>
              <a:rPr lang="en-US" b="1" dirty="0" smtClean="0"/>
              <a:t> সমাধান-০৩  </a:t>
            </a: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5410200"/>
            <a:ext cx="7315200" cy="762000"/>
          </a:xfrm>
          <a:prstGeom prst="rect">
            <a:avLst/>
          </a:prstGeom>
          <a:noFill/>
        </p:spPr>
        <p:txBody>
          <a:bodyPr vert="horz" anchor="t">
            <a:normAutofit fontScale="975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** </a:t>
            </a:r>
            <a:r>
              <a:rPr lang="en-US" sz="3200" b="1" cap="all" dirty="0" err="1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অজানা</a:t>
            </a:r>
            <a:r>
              <a:rPr 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কারেন্ট</a:t>
            </a:r>
            <a:r>
              <a:rPr 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 (?) </a:t>
            </a:r>
            <a:r>
              <a:rPr lang="en-US" sz="3200" b="1" cap="all" dirty="0" err="1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এর</a:t>
            </a:r>
            <a:r>
              <a:rPr 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মান</a:t>
            </a:r>
            <a:r>
              <a:rPr 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নির্ণয়</a:t>
            </a:r>
            <a:r>
              <a:rPr 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 </a:t>
            </a:r>
            <a:r>
              <a:rPr lang="en-US" sz="3200" b="1" cap="all" dirty="0" err="1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কর</a:t>
            </a:r>
            <a:r>
              <a:rPr lang="en-US" sz="32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। </a:t>
            </a:r>
            <a:endParaRPr kumimoji="0" lang="en-US" sz="3200" b="1" i="0" u="none" strike="noStrike" kern="1200" cap="all" spc="0" normalizeH="0" baseline="0" noProof="0" dirty="0" smtClean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8" y="1743075"/>
            <a:ext cx="85439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13" y="1752600"/>
            <a:ext cx="8732087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i="1" dirty="0" smtClean="0"/>
              <a:t>Topic outline</a:t>
            </a:r>
            <a:endParaRPr lang="en-US" sz="4800" dirty="0" smtClean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58202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as-IN" sz="4800" b="1" dirty="0" smtClean="0"/>
              <a:t>ভোল্টেজ সূত্র</a:t>
            </a:r>
            <a:endParaRPr lang="en-US" sz="4800" b="1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69586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/>
          </a:bodyPr>
          <a:lstStyle/>
          <a:p>
            <a:pPr algn="ctr"/>
            <a:r>
              <a:rPr lang="as-IN" sz="4000" b="1" dirty="0" smtClean="0"/>
              <a:t>ভোল্টেজ সূত্র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তার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ব্যাখ্যা</a:t>
            </a:r>
            <a:r>
              <a:rPr lang="en-US" sz="4000" b="1" dirty="0" smtClean="0"/>
              <a:t> - ০১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1143000"/>
            <a:ext cx="687998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764783"/>
            <a:ext cx="4267200" cy="371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67400" y="6463145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as-IN" sz="4800" b="1" dirty="0" smtClean="0"/>
              <a:t>ভোল্টেজ সূত্র</a:t>
            </a:r>
            <a:r>
              <a:rPr lang="en-US" sz="4800" b="1" dirty="0" smtClean="0"/>
              <a:t> ও </a:t>
            </a:r>
            <a:r>
              <a:rPr lang="en-US" sz="4800" b="1" dirty="0" err="1" smtClean="0"/>
              <a:t>তার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ব্যাখ্যা</a:t>
            </a:r>
            <a:r>
              <a:rPr lang="en-US" sz="4800" b="1" dirty="0" smtClean="0"/>
              <a:t> – ০২ 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3657600"/>
            <a:ext cx="33242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838200"/>
            <a:ext cx="59626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KVL </a:t>
            </a:r>
            <a:r>
              <a:rPr lang="en-US" sz="4800" dirty="0" err="1" smtClean="0"/>
              <a:t>সম্পর্কিত</a:t>
            </a:r>
            <a:r>
              <a:rPr lang="en-US" sz="4800" dirty="0" smtClean="0"/>
              <a:t> সমস্যা-০১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980" y="990600"/>
            <a:ext cx="806882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KVL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সাহায্যে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সমস্যার</a:t>
            </a:r>
            <a:r>
              <a:rPr lang="en-US" sz="4800" dirty="0" smtClean="0"/>
              <a:t> সমাধান-০১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828800"/>
            <a:ext cx="4953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143000"/>
            <a:ext cx="3971925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KVL </a:t>
            </a:r>
            <a:r>
              <a:rPr lang="en-US" sz="4800" dirty="0" err="1" smtClean="0"/>
              <a:t>সম্পর্কিত</a:t>
            </a:r>
            <a:r>
              <a:rPr lang="en-US" sz="4800" dirty="0" smtClean="0"/>
              <a:t> সমস্যা-০২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7979216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KVL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সাহায্যে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সমস্যার</a:t>
            </a:r>
            <a:r>
              <a:rPr lang="en-US" sz="4800" dirty="0" smtClean="0"/>
              <a:t> সমাধান-০২(ক)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2675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76200" y="5634335"/>
            <a:ext cx="4326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লুপ</a:t>
            </a:r>
            <a:r>
              <a:rPr lang="en-US" sz="2400" dirty="0" smtClean="0"/>
              <a:t> </a:t>
            </a:r>
            <a:r>
              <a:rPr lang="en-US" sz="2400" dirty="0" err="1" smtClean="0"/>
              <a:t>abcfa</a:t>
            </a:r>
            <a:r>
              <a:rPr lang="en-US" sz="2400" dirty="0" smtClean="0"/>
              <a:t> এ KVL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পাইঃ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885431"/>
            <a:ext cx="4800600" cy="18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381000" y="381000"/>
            <a:ext cx="8763000" cy="144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smtClean="0">
                <a:solidFill>
                  <a:srgbClr val="0070C0"/>
                </a:solidFill>
                <a:latin typeface="Impact" pitchFamily="34" charset="0"/>
                <a:cs typeface="Calibri" pitchFamily="34" charset="0"/>
              </a:rPr>
              <a:t>Chapter-04</a:t>
            </a:r>
          </a:p>
          <a:p>
            <a:pPr algn="ctr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  <a:latin typeface="Impact" pitchFamily="34" charset="0"/>
                <a:cs typeface="Calibri" pitchFamily="34" charset="0"/>
              </a:rPr>
              <a:t>Kirchhoff’s Law</a:t>
            </a:r>
            <a:endParaRPr lang="en-US" sz="4000" dirty="0">
              <a:solidFill>
                <a:srgbClr val="FF0000"/>
              </a:solidFill>
              <a:latin typeface="Impact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629" y="2133600"/>
            <a:ext cx="787213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KVL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সাহায্যে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সমস্যার</a:t>
            </a:r>
            <a:r>
              <a:rPr lang="en-US" sz="4800" dirty="0" smtClean="0"/>
              <a:t> সমাধান-০২(খ)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85800"/>
            <a:ext cx="72675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245366" y="5253335"/>
            <a:ext cx="4326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লুপ</a:t>
            </a:r>
            <a:r>
              <a:rPr lang="en-US" sz="2400" dirty="0" smtClean="0"/>
              <a:t> </a:t>
            </a:r>
            <a:r>
              <a:rPr lang="en-US" sz="2400" dirty="0" err="1" smtClean="0"/>
              <a:t>cdefc</a:t>
            </a:r>
            <a:r>
              <a:rPr lang="en-US" sz="2400" dirty="0" smtClean="0"/>
              <a:t> এ KVL </a:t>
            </a:r>
            <a:r>
              <a:rPr lang="en-US" sz="2400" dirty="0" err="1" smtClean="0"/>
              <a:t>প্রয়োগ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পাইঃ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130862"/>
            <a:ext cx="3733800" cy="27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KVL </a:t>
            </a:r>
            <a:r>
              <a:rPr lang="en-US" sz="4800" dirty="0" err="1" smtClean="0"/>
              <a:t>এর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সাহায্যে</a:t>
            </a:r>
            <a:r>
              <a:rPr lang="en-US" sz="4800" dirty="0" smtClean="0"/>
              <a:t> </a:t>
            </a:r>
            <a:r>
              <a:rPr lang="en-US" sz="4800" dirty="0" err="1" smtClean="0"/>
              <a:t>সমস্যার</a:t>
            </a:r>
            <a:r>
              <a:rPr lang="en-US" sz="4800" dirty="0" smtClean="0"/>
              <a:t> সমাধান-০২ (গ)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371600"/>
            <a:ext cx="358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সমী-০১ ও সমী-০২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পাইঃ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971800"/>
            <a:ext cx="7285214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 smtClean="0"/>
              <a:t>হোম</a:t>
            </a:r>
            <a:r>
              <a:rPr lang="en-US" sz="4800" dirty="0" smtClean="0"/>
              <a:t> ওয়ার্ক-০১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371600"/>
            <a:ext cx="31133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কারেন্ট</a:t>
            </a:r>
            <a:r>
              <a:rPr lang="en-US" sz="2400" dirty="0" smtClean="0"/>
              <a:t>  I</a:t>
            </a:r>
            <a:r>
              <a:rPr lang="en-US" sz="1400" dirty="0" smtClean="0"/>
              <a:t>1 </a:t>
            </a:r>
            <a:r>
              <a:rPr lang="en-US" sz="2400" dirty="0" smtClean="0"/>
              <a:t>ও I</a:t>
            </a:r>
            <a:r>
              <a:rPr lang="en-US" sz="1400" dirty="0" smtClean="0"/>
              <a:t>2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216777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dirty="0" err="1" smtClean="0"/>
              <a:t>হোম</a:t>
            </a:r>
            <a:r>
              <a:rPr lang="en-US" sz="4800" dirty="0" smtClean="0"/>
              <a:t> ওয়ার্ক-০২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1371600"/>
            <a:ext cx="2937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শাখা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কারেন্ট</a:t>
            </a:r>
            <a:r>
              <a:rPr lang="en-US" sz="2400" dirty="0" smtClean="0"/>
              <a:t>  </a:t>
            </a:r>
            <a:r>
              <a:rPr lang="en-US" sz="2400" dirty="0" err="1" smtClean="0"/>
              <a:t>নির্ণয়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কর</a:t>
            </a:r>
            <a:r>
              <a:rPr lang="en-US" sz="2400" dirty="0" smtClean="0"/>
              <a:t>।</a:t>
            </a:r>
            <a:endParaRPr lang="en-US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905000"/>
            <a:ext cx="6153150" cy="446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0" y="1524001"/>
            <a:ext cx="3276600" cy="47243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0" dirty="0" smtClean="0">
                <a:latin typeface="Stencil" pitchFamily="82" charset="0"/>
              </a:rPr>
              <a:t>? ?</a:t>
            </a:r>
          </a:p>
          <a:p>
            <a:pPr algn="ctr">
              <a:defRPr/>
            </a:pPr>
            <a:r>
              <a:rPr lang="en-US" sz="15000" dirty="0" smtClean="0">
                <a:latin typeface="Stencil" pitchFamily="82" charset="0"/>
              </a:rPr>
              <a:t>?</a:t>
            </a: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3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3048000"/>
            <a:ext cx="64008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dirty="0"/>
              <a:t> </a:t>
            </a:r>
            <a:r>
              <a:rPr lang="en-US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Stencil" pitchFamily="82" charset="0"/>
              </a:rPr>
              <a:t>THANK YOU ALL</a:t>
            </a:r>
            <a:endParaRPr lang="en-US" sz="6000" dirty="0">
              <a:latin typeface="Stencil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i="1" dirty="0" smtClean="0"/>
              <a:t>Chapter outline</a:t>
            </a:r>
            <a:endParaRPr lang="en-US" sz="4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352800" y="381000"/>
            <a:ext cx="259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Elephant" pitchFamily="18" charset="0"/>
              </a:rPr>
              <a:t>Chapter-04</a:t>
            </a:r>
            <a:endParaRPr lang="en-US" sz="3200" dirty="0">
              <a:latin typeface="Elephant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1752600"/>
            <a:ext cx="8610600" cy="3352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4.1 	State Kirchhoff's current law.</a:t>
            </a:r>
          </a:p>
          <a:p>
            <a:r>
              <a:rPr lang="en-US" sz="3200" dirty="0" smtClean="0"/>
              <a:t>4.2 	Explain the Kirchhoff's current law.</a:t>
            </a:r>
          </a:p>
          <a:p>
            <a:r>
              <a:rPr lang="en-US" sz="3200" dirty="0" smtClean="0"/>
              <a:t>4.3 	Sate Kirchhoff's Voltage law.</a:t>
            </a:r>
          </a:p>
          <a:p>
            <a:r>
              <a:rPr lang="en-US" sz="3200" dirty="0" smtClean="0"/>
              <a:t>4.4 	Explain the Kirchhoff's Voltage law.</a:t>
            </a:r>
          </a:p>
          <a:p>
            <a:r>
              <a:rPr lang="en-US" sz="3200" dirty="0" smtClean="0"/>
              <a:t>4.5 	Solve problem by Kirchhoff's Law</a:t>
            </a:r>
          </a:p>
        </p:txBody>
      </p:sp>
      <p:sp>
        <p:nvSpPr>
          <p:cNvPr id="6" name="Rectangle 5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/>
              <a:t>প্রাথমিক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ধারণা</a:t>
            </a:r>
            <a:r>
              <a:rPr lang="en-US" sz="4800" b="1" dirty="0" smtClean="0"/>
              <a:t> 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43000"/>
            <a:ext cx="876300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32670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as-IN" sz="4800" b="1" dirty="0" smtClean="0"/>
              <a:t>কার্শফের সূত্রসমূহ</a:t>
            </a:r>
            <a:r>
              <a:rPr lang="en-US" sz="4800" b="1" dirty="0" smtClean="0"/>
              <a:t>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66800"/>
            <a:ext cx="91440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438400"/>
            <a:ext cx="8605994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2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as-IN" sz="4800" b="1" dirty="0" smtClean="0"/>
              <a:t>কার্শফের কারেন্ট সূত্র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এর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ব্যাখ্যা</a:t>
            </a:r>
            <a:r>
              <a:rPr lang="en-US" sz="4800" b="1" dirty="0" smtClean="0"/>
              <a:t>  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577" y="5867400"/>
            <a:ext cx="817022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20" y="1143000"/>
            <a:ext cx="8950480" cy="4441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19200"/>
          </a:xfrm>
          <a:noFill/>
        </p:spPr>
        <p:txBody>
          <a:bodyPr>
            <a:noAutofit/>
          </a:bodyPr>
          <a:lstStyle/>
          <a:p>
            <a:pPr algn="ctr"/>
            <a:r>
              <a:rPr lang="as-IN" b="1" dirty="0" smtClean="0"/>
              <a:t>কার্শফের কারেন্ট সূত্র</a:t>
            </a:r>
            <a:r>
              <a:rPr lang="en-US" b="1" dirty="0" smtClean="0"/>
              <a:t> </a:t>
            </a:r>
            <a:r>
              <a:rPr lang="en-US" b="1" dirty="0" err="1" smtClean="0"/>
              <a:t>এর</a:t>
            </a:r>
            <a:r>
              <a:rPr lang="en-US" b="1" dirty="0" smtClean="0"/>
              <a:t> </a:t>
            </a:r>
            <a:r>
              <a:rPr lang="en-US" b="1" dirty="0" err="1" smtClean="0"/>
              <a:t>সাহায্যে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গাণিতিক</a:t>
            </a:r>
            <a:r>
              <a:rPr lang="en-US" b="1" dirty="0" smtClean="0"/>
              <a:t> </a:t>
            </a:r>
            <a:r>
              <a:rPr lang="en-US" b="1" dirty="0" err="1" smtClean="0"/>
              <a:t>সমস্যার</a:t>
            </a:r>
            <a:r>
              <a:rPr lang="en-US" b="1" dirty="0" smtClean="0"/>
              <a:t> </a:t>
            </a:r>
            <a:r>
              <a:rPr lang="en-US" b="1" dirty="0" err="1" smtClean="0"/>
              <a:t>সমাধান</a:t>
            </a:r>
            <a:r>
              <a:rPr lang="en-US" b="1" dirty="0" smtClean="0"/>
              <a:t> -০১ </a:t>
            </a:r>
            <a:endParaRPr lang="en-US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19200"/>
            <a:ext cx="4038600" cy="3211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0"/>
            <a:ext cx="35204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219200"/>
            <a:ext cx="4814316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648200"/>
            <a:ext cx="352044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19200"/>
          </a:xfrm>
          <a:noFill/>
        </p:spPr>
        <p:txBody>
          <a:bodyPr>
            <a:noAutofit/>
          </a:bodyPr>
          <a:lstStyle/>
          <a:p>
            <a:pPr algn="ctr"/>
            <a:r>
              <a:rPr lang="as-IN" b="1" dirty="0" smtClean="0"/>
              <a:t>কার্শফের কারেন্ট সূত্র</a:t>
            </a:r>
            <a:r>
              <a:rPr lang="en-US" b="1" dirty="0" smtClean="0"/>
              <a:t> </a:t>
            </a:r>
            <a:r>
              <a:rPr lang="en-US" b="1" dirty="0" err="1" smtClean="0"/>
              <a:t>এর</a:t>
            </a:r>
            <a:r>
              <a:rPr lang="en-US" b="1" dirty="0" smtClean="0"/>
              <a:t> </a:t>
            </a:r>
            <a:r>
              <a:rPr lang="en-US" b="1" dirty="0" err="1" smtClean="0"/>
              <a:t>সাহায্যে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গাণিতিক</a:t>
            </a:r>
            <a:r>
              <a:rPr lang="en-US" b="1" dirty="0" smtClean="0"/>
              <a:t> </a:t>
            </a:r>
            <a:r>
              <a:rPr lang="en-US" b="1" dirty="0" err="1" smtClean="0"/>
              <a:t>সমস্যার</a:t>
            </a:r>
            <a:r>
              <a:rPr lang="en-US" b="1" dirty="0" smtClean="0"/>
              <a:t> সমাধান-০২  </a:t>
            </a:r>
            <a:endParaRPr lang="en-US" dirty="0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9" y="1219200"/>
            <a:ext cx="511556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886200" y="5410200"/>
            <a:ext cx="2057400" cy="762000"/>
          </a:xfrm>
          <a:prstGeom prst="rect">
            <a:avLst/>
          </a:prstGeom>
          <a:noFill/>
        </p:spPr>
        <p:txBody>
          <a:bodyPr vert="horz" anchor="t">
            <a:normAutofit fontScale="97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I</a:t>
            </a:r>
            <a:r>
              <a:rPr lang="en-US" sz="33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5 </a:t>
            </a:r>
            <a:r>
              <a:rPr lang="en-US" sz="4900" b="1" cap="all" dirty="0" smtClean="0">
                <a:effectLst>
                  <a:reflection blurRad="12700" stA="48000" endA="300" endPos="55000" dir="5400000" sy="-90000" algn="bl" rotWithShape="0"/>
                </a:effectLst>
                <a:ea typeface="+mj-ea"/>
                <a:cs typeface="Times New Roman" pitchFamily="18" charset="0"/>
              </a:rPr>
              <a:t>= ?</a:t>
            </a:r>
            <a:endParaRPr kumimoji="0" lang="en-US" sz="4900" b="1" i="0" u="none" strike="noStrike" kern="1200" cap="all" spc="0" normalizeH="0" baseline="0" noProof="0" dirty="0" smtClean="0">
              <a:ln>
                <a:noFill/>
              </a:ln>
              <a:effectLst>
                <a:reflection blurRad="12700" stA="48000" endA="300" endPos="55000" dir="5400000" sy="-90000" algn="bl" rotWithShape="0"/>
              </a:effectLst>
              <a:uLnTx/>
              <a:uFillTx/>
              <a:ea typeface="+mj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67400" y="6400800"/>
            <a:ext cx="2819400" cy="457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EXT1" val="Chapter 1"/>
  <p:tag name="POWER3D FONT1" val="Arial"/>
  <p:tag name="POWER3D TITLE OPTIONS1" val="1 1 0 100"/>
  <p:tag name="POWER3D IMAGE00" val="C:\Documents and Settings\default\My Documents\My Pictures\Crystal Graphics\David's Lightning-2.jpg"/>
  <p:tag name="POWER3D TITLE" val="C:\Program Files\PowerPlugs\3D Titles\Volume I\\wheel.p3d"/>
  <p:tag name="POWER3D TITLE SOUND" val="Overture"/>
  <p:tag name="POWER3D TITLE OPTIONS" val="0 -1 263027 Reverse"/>
  <p:tag name="POWER3D TEXT0" val="Principles of Electric Circuits"/>
  <p:tag name="POWER3D FONT0" val="Arial"/>
  <p:tag name="POWER3D TITLE OPTIONS0" val="1 1 0 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EXT1" val="Chapter 1"/>
  <p:tag name="POWER3D FONT1" val="Arial"/>
  <p:tag name="POWER3D TITLE OPTIONS1" val="1 1 0 100"/>
  <p:tag name="POWER3D IMAGE00" val="C:\Documents and Settings\default\My Documents\My Pictures\Crystal Graphics\David's Lightning-2.jpg"/>
  <p:tag name="POWER3D TITLE" val="C:\Program Files\PowerPlugs\3D Titles\Volume I\\wheel.p3d"/>
  <p:tag name="POWER3D TITLE SOUND" val="Overture"/>
  <p:tag name="POWER3D TITLE OPTIONS" val="0 -1 263027 Reverse"/>
  <p:tag name="POWER3D TEXT0" val="Principles of Electric Circuits"/>
  <p:tag name="POWER3D FONT0" val="Arial"/>
  <p:tag name="POWER3D TITLE OPTIONS0" val="1 1 0 10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EXT1" val="Chapter 1"/>
  <p:tag name="POWER3D FONT1" val="Arial"/>
  <p:tag name="POWER3D TITLE OPTIONS1" val="1 1 0 100"/>
  <p:tag name="POWER3D IMAGE00" val="C:\Documents and Settings\default\My Documents\My Pictures\Crystal Graphics\David's Lightning-2.jpg"/>
  <p:tag name="POWER3D TITLE" val="C:\Program Files\PowerPlugs\3D Titles\Volume I\\wheel.p3d"/>
  <p:tag name="POWER3D TITLE SOUND" val="Overture"/>
  <p:tag name="POWER3D TITLE OPTIONS" val="0 -1 263027 Reverse"/>
  <p:tag name="POWER3D TEXT0" val="Principles of Electric Circuits"/>
  <p:tag name="POWER3D FONT0" val="Arial"/>
  <p:tag name="POWER3D TITLE OPTIONS0" val="1 1 0 100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43558</TotalTime>
  <Words>174</Words>
  <Application>Microsoft PowerPoint</Application>
  <PresentationFormat>On-screen Show (4:3)</PresentationFormat>
  <Paragraphs>51</Paragraphs>
  <Slides>25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Trek</vt:lpstr>
      <vt:lpstr>Slide 1</vt:lpstr>
      <vt:lpstr>Slide 2</vt:lpstr>
      <vt:lpstr>Chapter outline</vt:lpstr>
      <vt:lpstr>প্রাথমিক ধারণা </vt:lpstr>
      <vt:lpstr>কার্শফের সূত্রসমূহ </vt:lpstr>
      <vt:lpstr>Slide 6</vt:lpstr>
      <vt:lpstr>কার্শফের কারেন্ট সূত্র এর ব্যাখ্যা  </vt:lpstr>
      <vt:lpstr>কার্শফের কারেন্ট সূত্র এর সাহায্যে গাণিতিক সমস্যার সমাধান -০১ </vt:lpstr>
      <vt:lpstr>কার্শফের কারেন্ট সূত্র এর সাহায্যে গাণিতিক সমস্যার সমাধান-০২  </vt:lpstr>
      <vt:lpstr>কার্শফের কারেন্ট সূত্র এর সাহায্যে গাণিতিক সমস্যার সমাধান-০৩  </vt:lpstr>
      <vt:lpstr>Slide 11</vt:lpstr>
      <vt:lpstr>Topic outline</vt:lpstr>
      <vt:lpstr>ভোল্টেজ সূত্র</vt:lpstr>
      <vt:lpstr>ভোল্টেজ সূত্র ও তার ব্যাখ্যা - ০১ </vt:lpstr>
      <vt:lpstr>ভোল্টেজ সূত্র ও তার ব্যাখ্যা – ০২ </vt:lpstr>
      <vt:lpstr>KVL সম্পর্কিত সমস্যা-০১</vt:lpstr>
      <vt:lpstr>KVL এর সাহায্যে সমস্যার সমাধান-০১</vt:lpstr>
      <vt:lpstr>KVL সম্পর্কিত সমস্যা-০২</vt:lpstr>
      <vt:lpstr>KVL এর সাহায্যে সমস্যার সমাধান-০২(ক)</vt:lpstr>
      <vt:lpstr>KVL এর সাহায্যে সমস্যার সমাধান-০২(খ)</vt:lpstr>
      <vt:lpstr>KVL এর সাহায্যে সমস্যার সমাধান-০২ (গ)</vt:lpstr>
      <vt:lpstr>হোম ওয়ার্ক-০১ </vt:lpstr>
      <vt:lpstr>হোম ওয়ার্ক-০২ 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 Buchla</dc:creator>
  <cp:lastModifiedBy>SHAFI_YAFI</cp:lastModifiedBy>
  <cp:revision>295</cp:revision>
  <dcterms:created xsi:type="dcterms:W3CDTF">2002-10-13T15:29:44Z</dcterms:created>
  <dcterms:modified xsi:type="dcterms:W3CDTF">2020-05-07T09:35:11Z</dcterms:modified>
</cp:coreProperties>
</file>