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64" r:id="rId9"/>
    <p:sldId id="265" r:id="rId10"/>
    <p:sldId id="266" r:id="rId11"/>
    <p:sldId id="271" r:id="rId12"/>
    <p:sldId id="263" r:id="rId13"/>
    <p:sldId id="262" r:id="rId14"/>
    <p:sldId id="267" r:id="rId15"/>
    <p:sldId id="272"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9863FF-4BBB-4D5A-846D-563DB011B0BE}"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55094961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863FF-4BBB-4D5A-846D-563DB011B0BE}"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26184666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863FF-4BBB-4D5A-846D-563DB011B0BE}"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31796640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863FF-4BBB-4D5A-846D-563DB011B0BE}"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283388343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863FF-4BBB-4D5A-846D-563DB011B0BE}" type="datetimeFigureOut">
              <a:rPr lang="en-US" smtClean="0"/>
              <a:t>11-Aug-20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14977407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9863FF-4BBB-4D5A-846D-563DB011B0BE}" type="datetimeFigureOut">
              <a:rPr lang="en-US" smtClean="0"/>
              <a:t>11-Aug-20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402240135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863FF-4BBB-4D5A-846D-563DB011B0BE}" type="datetimeFigureOut">
              <a:rPr lang="en-US" smtClean="0"/>
              <a:t>11-Aug-20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83187334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863FF-4BBB-4D5A-846D-563DB011B0BE}" type="datetimeFigureOut">
              <a:rPr lang="en-US" smtClean="0"/>
              <a:t>11-Aug-20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192432395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863FF-4BBB-4D5A-846D-563DB011B0BE}" type="datetimeFigureOut">
              <a:rPr lang="en-US" smtClean="0"/>
              <a:t>11-Aug-20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196328495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863FF-4BBB-4D5A-846D-563DB011B0BE}" type="datetimeFigureOut">
              <a:rPr lang="en-US" smtClean="0"/>
              <a:t>11-Aug-20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393707176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863FF-4BBB-4D5A-846D-563DB011B0BE}" type="datetimeFigureOut">
              <a:rPr lang="en-US" smtClean="0"/>
              <a:t>11-Aug-20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1CF53-EF31-4482-96A0-6DE45722B4ED}" type="slidenum">
              <a:rPr lang="en-US" smtClean="0"/>
              <a:t>‹#›</a:t>
            </a:fld>
            <a:endParaRPr lang="en-US"/>
          </a:p>
        </p:txBody>
      </p:sp>
    </p:spTree>
    <p:extLst>
      <p:ext uri="{BB962C8B-B14F-4D97-AF65-F5344CB8AC3E}">
        <p14:creationId xmlns:p14="http://schemas.microsoft.com/office/powerpoint/2010/main" val="332927334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863FF-4BBB-4D5A-846D-563DB011B0BE}" type="datetimeFigureOut">
              <a:rPr lang="en-US" smtClean="0"/>
              <a:t>11-Aug-20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CF53-EF31-4482-96A0-6DE45722B4ED}" type="slidenum">
              <a:rPr lang="en-US" smtClean="0"/>
              <a:t>‹#›</a:t>
            </a:fld>
            <a:endParaRPr lang="en-US"/>
          </a:p>
        </p:txBody>
      </p:sp>
    </p:spTree>
    <p:extLst>
      <p:ext uri="{BB962C8B-B14F-4D97-AF65-F5344CB8AC3E}">
        <p14:creationId xmlns:p14="http://schemas.microsoft.com/office/powerpoint/2010/main" val="59976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038" y="1069985"/>
            <a:ext cx="4746929" cy="5545691"/>
          </a:xfrm>
          <a:prstGeom prst="rect">
            <a:avLst/>
          </a:prstGeom>
        </p:spPr>
      </p:pic>
      <p:sp>
        <p:nvSpPr>
          <p:cNvPr id="5" name="Rectangle 4"/>
          <p:cNvSpPr/>
          <p:nvPr/>
        </p:nvSpPr>
        <p:spPr>
          <a:xfrm>
            <a:off x="1812898" y="373711"/>
            <a:ext cx="854765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মাল্টিমিডিয়া </a:t>
            </a:r>
            <a:r>
              <a:rPr lang="en-US" sz="60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ক্লাশে</a:t>
            </a:r>
            <a:r>
              <a:rPr lang="en-US"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bn-IN"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সকলকে শুভেচ্ছা</a:t>
            </a:r>
            <a:endPar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169024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753" y="399495"/>
            <a:ext cx="10943810" cy="2645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C00000"/>
                </a:solidFill>
                <a:latin typeface="NikoshBAN" panose="02000000000000000000" pitchFamily="2" charset="0"/>
                <a:cs typeface="NikoshBAN" panose="02000000000000000000" pitchFamily="2" charset="0"/>
              </a:rPr>
              <a:t>      ব্রেক ডাউন রক্ষণাবেক্ষণঃ </a:t>
            </a:r>
            <a:r>
              <a:rPr lang="bn-IN" sz="3200" dirty="0" smtClean="0">
                <a:solidFill>
                  <a:schemeClr val="tx1"/>
                </a:solidFill>
                <a:latin typeface="NikoshBAN" panose="02000000000000000000" pitchFamily="2" charset="0"/>
                <a:cs typeface="NikoshBAN" panose="02000000000000000000" pitchFamily="2" charset="0"/>
              </a:rPr>
              <a:t>কোন </a:t>
            </a:r>
            <a:r>
              <a:rPr lang="bn-IN" sz="3200" dirty="0">
                <a:solidFill>
                  <a:schemeClr val="tx1"/>
                </a:solidFill>
                <a:latin typeface="NikoshBAN" panose="02000000000000000000" pitchFamily="2" charset="0"/>
                <a:cs typeface="NikoshBAN" panose="02000000000000000000" pitchFamily="2" charset="0"/>
              </a:rPr>
              <a:t>যন্ত্রপাতি হঠাৎ নষ্ট হলে সেটাকে মেরামত করে কার্যোপযোগী করাই হলো ব্রেক ডাউন রক্ষণাবেক্ষণ</a:t>
            </a:r>
            <a:r>
              <a:rPr lang="bn-IN" sz="3200" dirty="0" smtClean="0">
                <a:solidFill>
                  <a:schemeClr val="tx1"/>
                </a:solidFill>
                <a:latin typeface="NikoshBAN" panose="02000000000000000000" pitchFamily="2" charset="0"/>
                <a:cs typeface="NikoshBAN" panose="02000000000000000000" pitchFamily="2" charset="0"/>
              </a:rPr>
              <a:t>। যখন যে যন্ত্র বা যন্ত্রাংশ ভাঙ্গে বা কাজ করে না, সেটা পরিবর্তন করা বা ঠিক করা বা মেরামত করাকে ব্রেক ডাউন রক্ষণাবেক্ষণ বলে।</a:t>
            </a:r>
            <a:endParaRPr lang="en-US" sz="3200" dirty="0">
              <a:solidFill>
                <a:schemeClr val="tx1"/>
              </a:solidFill>
              <a:latin typeface="NikoshBAN" panose="02000000000000000000" pitchFamily="2" charset="0"/>
              <a:cs typeface="NikoshBAN" panose="02000000000000000000" pitchFamily="2" charset="0"/>
            </a:endParaRPr>
          </a:p>
          <a:p>
            <a:pPr algn="ctr"/>
            <a:r>
              <a:rPr lang="bn-IN"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5-Point Star 2"/>
          <p:cNvSpPr/>
          <p:nvPr/>
        </p:nvSpPr>
        <p:spPr>
          <a:xfrm flipH="1">
            <a:off x="891539" y="552634"/>
            <a:ext cx="327144" cy="3062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4753" y="3116062"/>
            <a:ext cx="10943810" cy="3195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C00000"/>
                </a:solidFill>
                <a:latin typeface="NikoshBAN" panose="02000000000000000000" pitchFamily="2" charset="0"/>
                <a:cs typeface="NikoshBAN" panose="02000000000000000000" pitchFamily="2" charset="0"/>
              </a:rPr>
              <a:t>      প্রতিরোধী রক্ষণাবেক্ষণঃ </a:t>
            </a:r>
            <a:r>
              <a:rPr lang="en-US" sz="32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Prevention is </a:t>
            </a:r>
            <a:r>
              <a:rPr lang="en-US" sz="2800" dirty="0" err="1" smtClean="0">
                <a:solidFill>
                  <a:schemeClr val="tx1"/>
                </a:solidFill>
                <a:latin typeface="NikoshBAN" panose="02000000000000000000" pitchFamily="2" charset="0"/>
                <a:cs typeface="NikoshBAN" panose="02000000000000000000" pitchFamily="2" charset="0"/>
              </a:rPr>
              <a:t>beter</a:t>
            </a:r>
            <a:r>
              <a:rPr lang="en-US" sz="2800" dirty="0" smtClean="0">
                <a:solidFill>
                  <a:schemeClr val="tx1"/>
                </a:solidFill>
                <a:latin typeface="NikoshBAN" panose="02000000000000000000" pitchFamily="2" charset="0"/>
                <a:cs typeface="NikoshBAN" panose="02000000000000000000" pitchFamily="2" charset="0"/>
              </a:rPr>
              <a:t> than cure’ </a:t>
            </a:r>
            <a:r>
              <a:rPr lang="en-US" sz="3200" dirty="0" err="1" smtClean="0">
                <a:solidFill>
                  <a:schemeClr val="tx1"/>
                </a:solidFill>
                <a:latin typeface="NikoshBAN" panose="02000000000000000000" pitchFamily="2" charset="0"/>
                <a:cs typeface="NikoshBAN" panose="02000000000000000000" pitchFamily="2" charset="0"/>
              </a:rPr>
              <a:t>অর্থা</a:t>
            </a:r>
            <a:r>
              <a:rPr lang="bn-IN" sz="3200" dirty="0" smtClean="0">
                <a:solidFill>
                  <a:schemeClr val="tx1"/>
                </a:solidFill>
                <a:latin typeface="NikoshBAN" panose="02000000000000000000" pitchFamily="2" charset="0"/>
                <a:cs typeface="NikoshBAN" panose="02000000000000000000" pitchFamily="2" charset="0"/>
              </a:rPr>
              <a:t>ৎ ‘আরোগ্য লাভের চেয়ে প্রতিরোধক ভালো’। প্রতিরোধী রক্ষণাবেক্ষণ প্রক্রিয়া সাধারণত পূর্ব প্রস্তুতিমূলক </a:t>
            </a:r>
            <a:r>
              <a:rPr lang="bn-IN" sz="3200" dirty="0">
                <a:solidFill>
                  <a:prstClr val="black"/>
                </a:solidFill>
                <a:latin typeface="NikoshBAN" panose="02000000000000000000" pitchFamily="2" charset="0"/>
                <a:cs typeface="NikoshBAN" panose="02000000000000000000" pitchFamily="2" charset="0"/>
              </a:rPr>
              <a:t>রক্ষণাবেক্ষণ </a:t>
            </a:r>
            <a:r>
              <a:rPr lang="bn-IN" sz="3200" dirty="0" smtClean="0">
                <a:solidFill>
                  <a:prstClr val="black"/>
                </a:solidFill>
                <a:latin typeface="NikoshBAN" panose="02000000000000000000" pitchFamily="2" charset="0"/>
                <a:cs typeface="NikoshBAN" panose="02000000000000000000" pitchFamily="2" charset="0"/>
              </a:rPr>
              <a:t>প্রক্রিয়া। এ প্রক্রিয়া প্রধানত সম্পদের অকেজো হওয়া, উৎপাদন ব্যাহত হওয়া অথবা অযাচিত সম্পদের ক্ষয়ক্ষতি হওয়ার পূর্বসতর্কতামূলক ব্যবস্থা। পর্যায়ক্রমে ম্যানুয়াল মতো পরিস্কার করা, সার্ভিসিং করা, পরীক্ষা করা, ক্ষয়প্রাপ্ত যন্ত্রাংশসমূহের মেরামত বা পরিবর্তন ইত্যাদি এই রক্ষণাবেক্ষণের আওতাভূক্ত।  </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5-Point Star 6"/>
          <p:cNvSpPr/>
          <p:nvPr/>
        </p:nvSpPr>
        <p:spPr>
          <a:xfrm>
            <a:off x="881331" y="3266982"/>
            <a:ext cx="337352" cy="3284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6299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6626" y="0"/>
            <a:ext cx="8721170" cy="738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জোড়ায় কাজ</a:t>
            </a:r>
            <a:endParaRPr lang="en-US" sz="40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626" y="738177"/>
            <a:ext cx="8721170" cy="4793942"/>
          </a:xfrm>
          <a:prstGeom prst="rect">
            <a:avLst/>
          </a:prstGeom>
        </p:spPr>
      </p:pic>
      <p:sp>
        <p:nvSpPr>
          <p:cNvPr id="4" name="Rectangle 3"/>
          <p:cNvSpPr/>
          <p:nvPr/>
        </p:nvSpPr>
        <p:spPr>
          <a:xfrm>
            <a:off x="1636626" y="5532119"/>
            <a:ext cx="8721170" cy="1179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FFFF00"/>
                </a:solidFill>
                <a:latin typeface="NikoshBAN" panose="02000000000000000000" pitchFamily="2" charset="0"/>
                <a:cs typeface="NikoshBAN" panose="02000000000000000000" pitchFamily="2" charset="0"/>
              </a:rPr>
              <a:t>      দৈনন্দিন রক্ষণাবেক্ষণের একটি বিষয়ের নাম লেখ।</a:t>
            </a:r>
          </a:p>
          <a:p>
            <a:r>
              <a:rPr lang="bn-IN" sz="3200" dirty="0" smtClean="0">
                <a:solidFill>
                  <a:srgbClr val="FFFF00"/>
                </a:solidFill>
                <a:latin typeface="NikoshBAN" panose="02000000000000000000" pitchFamily="2" charset="0"/>
                <a:cs typeface="NikoshBAN" panose="02000000000000000000" pitchFamily="2" charset="0"/>
              </a:rPr>
              <a:t>      নিয়মিত বিরতিতে রক্ষণাবেক্ষণের একটি বিষয়ের নাম লেখ।</a:t>
            </a:r>
            <a:endParaRPr lang="en-US" sz="3200" dirty="0">
              <a:solidFill>
                <a:srgbClr val="FFFF00"/>
              </a:solidFill>
              <a:latin typeface="NikoshBAN" panose="02000000000000000000" pitchFamily="2" charset="0"/>
              <a:cs typeface="NikoshBAN" panose="02000000000000000000" pitchFamily="2" charset="0"/>
            </a:endParaRPr>
          </a:p>
        </p:txBody>
      </p:sp>
      <p:sp>
        <p:nvSpPr>
          <p:cNvPr id="5" name="5-Point Star 4"/>
          <p:cNvSpPr/>
          <p:nvPr/>
        </p:nvSpPr>
        <p:spPr>
          <a:xfrm>
            <a:off x="4421077" y="228933"/>
            <a:ext cx="329805" cy="280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224534" y="204187"/>
            <a:ext cx="329805" cy="280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793290" y="5649415"/>
            <a:ext cx="372861" cy="35510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802168" y="6121818"/>
            <a:ext cx="363983" cy="35510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30508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818" y="104121"/>
            <a:ext cx="4758431" cy="55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7030A0"/>
                </a:solidFill>
                <a:latin typeface="NikoshBAN" panose="02000000000000000000" pitchFamily="2" charset="0"/>
                <a:cs typeface="NikoshBAN" panose="02000000000000000000" pitchFamily="2" charset="0"/>
              </a:rPr>
              <a:t>রক্ষণাবেক্ষণ পদ্ধতিঃ</a:t>
            </a:r>
            <a:endParaRPr lang="en-US" sz="3200" dirty="0">
              <a:solidFill>
                <a:srgbClr val="7030A0"/>
              </a:solidFill>
              <a:latin typeface="NikoshBAN" panose="02000000000000000000" pitchFamily="2" charset="0"/>
              <a:cs typeface="NikoshBAN" panose="02000000000000000000" pitchFamily="2" charset="0"/>
            </a:endParaRPr>
          </a:p>
        </p:txBody>
      </p:sp>
      <p:sp>
        <p:nvSpPr>
          <p:cNvPr id="3" name="5-Point Star 2"/>
          <p:cNvSpPr/>
          <p:nvPr/>
        </p:nvSpPr>
        <p:spPr>
          <a:xfrm>
            <a:off x="399497" y="248574"/>
            <a:ext cx="310719" cy="25578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0818" y="656759"/>
            <a:ext cx="11825057" cy="5881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arenBoth"/>
            </a:pPr>
            <a:r>
              <a:rPr lang="bn-IN" sz="3200" dirty="0" smtClean="0">
                <a:solidFill>
                  <a:schemeClr val="tx1"/>
                </a:solidFill>
                <a:latin typeface="NikoshBAN" panose="02000000000000000000" pitchFamily="2" charset="0"/>
                <a:cs typeface="NikoshBAN" panose="02000000000000000000" pitchFamily="2" charset="0"/>
              </a:rPr>
              <a:t>মেশিন টুলস সমূহ চিপসমুক্ত রাখা</a:t>
            </a:r>
            <a:r>
              <a:rPr lang="en-US" sz="3200" dirty="0" smtClean="0">
                <a:solidFill>
                  <a:schemeClr val="tx1"/>
                </a:solidFill>
                <a:latin typeface="NikoshBAN" panose="02000000000000000000" pitchFamily="2" charset="0"/>
                <a:cs typeface="NikoshBAN" panose="02000000000000000000" pitchFamily="2" charset="0"/>
              </a:rPr>
              <a:t>।</a:t>
            </a:r>
            <a:endParaRPr lang="bn-IN" sz="3200" dirty="0" smtClean="0">
              <a:solidFill>
                <a:schemeClr val="tx1"/>
              </a:solidFill>
              <a:latin typeface="NikoshBAN" panose="02000000000000000000" pitchFamily="2" charset="0"/>
              <a:cs typeface="NikoshBAN" panose="02000000000000000000" pitchFamily="2" charset="0"/>
            </a:endParaRPr>
          </a:p>
          <a:p>
            <a:r>
              <a:rPr lang="bn-IN" sz="3200" dirty="0" smtClean="0">
                <a:solidFill>
                  <a:schemeClr val="tx1"/>
                </a:solidFill>
                <a:latin typeface="NikoshBAN" panose="02000000000000000000" pitchFamily="2" charset="0"/>
                <a:cs typeface="NikoshBAN" panose="02000000000000000000" pitchFamily="2" charset="0"/>
              </a:rPr>
              <a:t>(২) </a:t>
            </a:r>
            <a:r>
              <a:rPr lang="en-US" sz="3200" dirty="0" err="1" smtClean="0">
                <a:solidFill>
                  <a:schemeClr val="tx1"/>
                </a:solidFill>
                <a:latin typeface="NikoshBAN" panose="02000000000000000000" pitchFamily="2" charset="0"/>
                <a:cs typeface="NikoshBAN" panose="02000000000000000000" pitchFamily="2" charset="0"/>
              </a:rPr>
              <a:t>মেশিনে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কোথাও</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ক্ষয়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জং</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দেখা</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দিলে</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সাথে</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সাথে</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সেগুলো</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মুক্ত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ক্ষয়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জং</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যাতে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a:t>
            </a:r>
            <a:r>
              <a:rPr lang="en-US"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হয়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যথোপযুক্ত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ব্যবস্থা</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নেয়া</a:t>
            </a:r>
            <a:r>
              <a:rPr lang="en-US" sz="3200" dirty="0" smtClean="0">
                <a:solidFill>
                  <a:schemeClr val="tx1"/>
                </a:solidFill>
                <a:latin typeface="NikoshBAN" panose="02000000000000000000" pitchFamily="2" charset="0"/>
                <a:cs typeface="NikoshBAN" panose="02000000000000000000" pitchFamily="2" charset="0"/>
              </a:rPr>
              <a:t>।</a:t>
            </a:r>
          </a:p>
          <a:p>
            <a:r>
              <a:rPr lang="en-US" sz="3200" dirty="0" smtClean="0">
                <a:solidFill>
                  <a:schemeClr val="tx1"/>
                </a:solidFill>
                <a:latin typeface="NikoshBAN" panose="02000000000000000000" pitchFamily="2" charset="0"/>
                <a:cs typeface="NikoshBAN" panose="02000000000000000000" pitchFamily="2" charset="0"/>
              </a:rPr>
              <a:t>(৩) </a:t>
            </a:r>
            <a:r>
              <a:rPr lang="en-US" sz="3200" dirty="0" err="1" smtClean="0">
                <a:solidFill>
                  <a:schemeClr val="tx1"/>
                </a:solidFill>
                <a:latin typeface="NikoshBAN" panose="02000000000000000000" pitchFamily="2" charset="0"/>
                <a:cs typeface="NikoshBAN" panose="02000000000000000000" pitchFamily="2" charset="0"/>
              </a:rPr>
              <a:t>মেশিন</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যন্ত্রপাতির</a:t>
            </a:r>
            <a:r>
              <a:rPr lang="en-US" sz="3200" dirty="0" smtClean="0">
                <a:solidFill>
                  <a:schemeClr val="tx1"/>
                </a:solidFill>
                <a:latin typeface="NikoshBAN" panose="02000000000000000000" pitchFamily="2" charset="0"/>
                <a:cs typeface="NikoshBAN" panose="02000000000000000000" pitchFamily="2" charset="0"/>
              </a:rPr>
              <a:t> ম</a:t>
            </a:r>
            <a:r>
              <a:rPr lang="bn-IN" sz="3200" dirty="0" smtClean="0">
                <a:solidFill>
                  <a:schemeClr val="tx1"/>
                </a:solidFill>
                <a:latin typeface="NikoshBAN" panose="02000000000000000000" pitchFamily="2" charset="0"/>
                <a:cs typeface="NikoshBAN" panose="02000000000000000000" pitchFamily="2" charset="0"/>
              </a:rPr>
              <a:t>সৃণ ও চকচকে তলসমূহ কাপড়ের টুকরা দিয়ে নিয়মিত পরিস্কার        করতে হবে।</a:t>
            </a:r>
          </a:p>
          <a:p>
            <a:r>
              <a:rPr lang="bn-IN" sz="3200" dirty="0" smtClean="0">
                <a:solidFill>
                  <a:schemeClr val="tx1"/>
                </a:solidFill>
                <a:latin typeface="NikoshBAN" panose="02000000000000000000" pitchFamily="2" charset="0"/>
                <a:cs typeface="NikoshBAN" panose="02000000000000000000" pitchFamily="2" charset="0"/>
              </a:rPr>
              <a:t>(৪) মেশিনের পরিস্কার ও চকচকে তলসমূহে মেশিন অয়েলের প্রলেপ দেয়া উচিত।</a:t>
            </a:r>
          </a:p>
          <a:p>
            <a:r>
              <a:rPr lang="bn-IN" sz="3200" dirty="0" smtClean="0">
                <a:solidFill>
                  <a:schemeClr val="tx1"/>
                </a:solidFill>
                <a:latin typeface="NikoshBAN" panose="02000000000000000000" pitchFamily="2" charset="0"/>
                <a:cs typeface="NikoshBAN" panose="02000000000000000000" pitchFamily="2" charset="0"/>
              </a:rPr>
              <a:t>(৫) বিভিন্ন চলন্ত অংশে ক্ষয়রোধ করার জন্য নিপলের মাধ্যমে নিয়মিত তেল দেয়া উচিত।</a:t>
            </a:r>
          </a:p>
          <a:p>
            <a:r>
              <a:rPr lang="bn-IN" sz="3200" dirty="0" smtClean="0">
                <a:solidFill>
                  <a:schemeClr val="tx1"/>
                </a:solidFill>
                <a:latin typeface="NikoshBAN" panose="02000000000000000000" pitchFamily="2" charset="0"/>
                <a:cs typeface="NikoshBAN" panose="02000000000000000000" pitchFamily="2" charset="0"/>
              </a:rPr>
              <a:t>(৬</a:t>
            </a:r>
            <a:r>
              <a:rPr lang="bn-IN"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মেশিনের বেল্ডসমূহ, বেল্ডের খাদসমূহ পরিস্কার রাখা উচিত।</a:t>
            </a:r>
          </a:p>
          <a:p>
            <a:r>
              <a:rPr lang="bn-IN" sz="3200" dirty="0" smtClean="0">
                <a:solidFill>
                  <a:schemeClr val="tx1"/>
                </a:solidFill>
                <a:latin typeface="NikoshBAN" panose="02000000000000000000" pitchFamily="2" charset="0"/>
                <a:cs typeface="NikoshBAN" panose="02000000000000000000" pitchFamily="2" charset="0"/>
              </a:rPr>
              <a:t>(৭) প্রয়োজনে বিনষ্ট সুইচ ও বৈদ্যুতিক তার পরিবর্তন করা উচিত।</a:t>
            </a:r>
          </a:p>
          <a:p>
            <a:r>
              <a:rPr lang="bn-IN" sz="3200" dirty="0" smtClean="0">
                <a:solidFill>
                  <a:schemeClr val="tx1"/>
                </a:solidFill>
                <a:latin typeface="NikoshBAN" panose="02000000000000000000" pitchFamily="2" charset="0"/>
                <a:cs typeface="NikoshBAN" panose="02000000000000000000" pitchFamily="2" charset="0"/>
              </a:rPr>
              <a:t>(৮) ভাঙ্গা ও ক্ষয়প্রাপ্ত যন্ত্রাংশ বদল করা বা রিপেয়ার করার মাধ্যমে কার্যোপযোগী করা উচিত।</a:t>
            </a:r>
          </a:p>
          <a:p>
            <a:r>
              <a:rPr lang="bn-IN" sz="3200" dirty="0" smtClean="0">
                <a:solidFill>
                  <a:schemeClr val="tx1"/>
                </a:solidFill>
                <a:latin typeface="NikoshBAN" panose="02000000000000000000" pitchFamily="2" charset="0"/>
                <a:cs typeface="NikoshBAN" panose="02000000000000000000" pitchFamily="2" charset="0"/>
              </a:rPr>
              <a:t>(৯) ওয়ার্কশপের মেঝে পরিস্কার সম্পর্কে নিশ্চিত হতে হবে।</a:t>
            </a:r>
          </a:p>
          <a:p>
            <a:r>
              <a:rPr lang="bn-IN" sz="3200" dirty="0" smtClean="0">
                <a:solidFill>
                  <a:schemeClr val="tx1"/>
                </a:solidFill>
                <a:latin typeface="NikoshBAN" panose="02000000000000000000" pitchFamily="2" charset="0"/>
                <a:cs typeface="NikoshBAN" panose="02000000000000000000" pitchFamily="2" charset="0"/>
              </a:rPr>
              <a:t>(১০) প্রয়োজনে কুল্যান্ট ট্যাঙ্ক খালিকরণ, ট্যাঙ্ক পরিস্কার এবং পরিস্কার কুল্যান্ট দিয়ে ভর্তি করা।</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5-Point Star 4"/>
          <p:cNvSpPr/>
          <p:nvPr/>
        </p:nvSpPr>
        <p:spPr>
          <a:xfrm>
            <a:off x="723535" y="248574"/>
            <a:ext cx="310719" cy="255785"/>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68121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39" y="699114"/>
            <a:ext cx="6844683" cy="584775"/>
          </a:xfrm>
          <a:prstGeom prst="rect">
            <a:avLst/>
          </a:prstGeom>
        </p:spPr>
        <p:txBody>
          <a:bodyPr wrap="square">
            <a:spAutoFit/>
          </a:bodyPr>
          <a:lstStyle/>
          <a:p>
            <a:r>
              <a:rPr lang="bn-IN" sz="3200" dirty="0" smtClean="0">
                <a:solidFill>
                  <a:srgbClr val="7030A0"/>
                </a:solidFill>
                <a:latin typeface="NikoshBAN" panose="02000000000000000000" pitchFamily="2" charset="0"/>
                <a:cs typeface="NikoshBAN" panose="02000000000000000000" pitchFamily="2" charset="0"/>
              </a:rPr>
              <a:t>     রক্ষণাবেক্ষণ </a:t>
            </a:r>
            <a:r>
              <a:rPr lang="bn-IN" sz="3200" dirty="0">
                <a:solidFill>
                  <a:srgbClr val="7030A0"/>
                </a:solidFill>
                <a:latin typeface="NikoshBAN" panose="02000000000000000000" pitchFamily="2" charset="0"/>
                <a:cs typeface="NikoshBAN" panose="02000000000000000000" pitchFamily="2" charset="0"/>
              </a:rPr>
              <a:t>সম্পর্কিত প্রয়োজনীয় দ্রব্যের </a:t>
            </a:r>
            <a:r>
              <a:rPr lang="bn-IN" sz="3200" dirty="0" smtClean="0">
                <a:solidFill>
                  <a:srgbClr val="7030A0"/>
                </a:solidFill>
                <a:latin typeface="NikoshBAN" panose="02000000000000000000" pitchFamily="2" charset="0"/>
                <a:cs typeface="NikoshBAN" panose="02000000000000000000" pitchFamily="2" charset="0"/>
              </a:rPr>
              <a:t>নাম</a:t>
            </a:r>
            <a:r>
              <a:rPr lang="en-US" sz="3200" dirty="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 </a:t>
            </a:r>
            <a:endParaRPr lang="en-US" dirty="0">
              <a:solidFill>
                <a:srgbClr val="7030A0"/>
              </a:solidFill>
            </a:endParaRPr>
          </a:p>
        </p:txBody>
      </p:sp>
      <p:sp>
        <p:nvSpPr>
          <p:cNvPr id="3" name="5-Point Star 2"/>
          <p:cNvSpPr/>
          <p:nvPr/>
        </p:nvSpPr>
        <p:spPr>
          <a:xfrm>
            <a:off x="771827" y="845019"/>
            <a:ext cx="292964" cy="2929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64791" y="1625105"/>
            <a:ext cx="9000002" cy="355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arenBoth"/>
            </a:pPr>
            <a:r>
              <a:rPr lang="en-US" sz="3200" dirty="0" err="1" smtClean="0">
                <a:solidFill>
                  <a:srgbClr val="002060"/>
                </a:solidFill>
                <a:latin typeface="NikoshBAN" panose="02000000000000000000" pitchFamily="2" charset="0"/>
                <a:cs typeface="NikoshBAN" panose="02000000000000000000" pitchFamily="2" charset="0"/>
              </a:rPr>
              <a:t>গ্রীজ</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গান</a:t>
            </a:r>
            <a:r>
              <a:rPr lang="en-US" sz="3200" dirty="0" smtClean="0">
                <a:solidFill>
                  <a:srgbClr val="002060"/>
                </a:solidFill>
                <a:latin typeface="NikoshBAN" panose="02000000000000000000" pitchFamily="2" charset="0"/>
                <a:cs typeface="NikoshBAN" panose="02000000000000000000" pitchFamily="2" charset="0"/>
              </a:rPr>
              <a:t> ( </a:t>
            </a:r>
            <a:r>
              <a:rPr lang="en-US" sz="2800" dirty="0" smtClean="0">
                <a:solidFill>
                  <a:srgbClr val="002060"/>
                </a:solidFill>
                <a:latin typeface="NikoshBAN" panose="02000000000000000000" pitchFamily="2" charset="0"/>
                <a:cs typeface="NikoshBAN" panose="02000000000000000000" pitchFamily="2" charset="0"/>
              </a:rPr>
              <a:t>Grease Gun </a:t>
            </a:r>
            <a:r>
              <a:rPr lang="en-US" sz="3200" dirty="0" smtClean="0">
                <a:solidFill>
                  <a:srgbClr val="002060"/>
                </a:solidFill>
                <a:latin typeface="NikoshBAN" panose="02000000000000000000" pitchFamily="2" charset="0"/>
                <a:cs typeface="NikoshBAN" panose="02000000000000000000" pitchFamily="2" charset="0"/>
              </a:rPr>
              <a:t>), </a:t>
            </a:r>
          </a:p>
          <a:p>
            <a:r>
              <a:rPr lang="en-US" sz="3200" dirty="0" smtClean="0">
                <a:solidFill>
                  <a:srgbClr val="002060"/>
                </a:solidFill>
                <a:latin typeface="NikoshBAN" panose="02000000000000000000" pitchFamily="2" charset="0"/>
                <a:cs typeface="NikoshBAN" panose="02000000000000000000" pitchFamily="2" charset="0"/>
              </a:rPr>
              <a:t>(২) </a:t>
            </a:r>
            <a:r>
              <a:rPr lang="en-US" sz="3200" dirty="0" err="1" smtClean="0">
                <a:solidFill>
                  <a:srgbClr val="002060"/>
                </a:solidFill>
                <a:latin typeface="NikoshBAN" panose="02000000000000000000" pitchFamily="2" charset="0"/>
                <a:cs typeface="NikoshBAN" panose="02000000000000000000" pitchFamily="2" charset="0"/>
              </a:rPr>
              <a:t>কেরোসিন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তৈল</a:t>
            </a:r>
            <a:r>
              <a:rPr lang="bn-IN" sz="3200" dirty="0" smtClean="0">
                <a:solidFill>
                  <a:srgbClr val="002060"/>
                </a:solidFill>
                <a:latin typeface="NikoshBAN" panose="02000000000000000000" pitchFamily="2" charset="0"/>
                <a:cs typeface="NikoshBAN" panose="02000000000000000000" pitchFamily="2" charset="0"/>
              </a:rPr>
              <a:t> ( </a:t>
            </a:r>
            <a:r>
              <a:rPr lang="en-US" sz="2800" dirty="0" err="1" smtClean="0">
                <a:solidFill>
                  <a:srgbClr val="002060"/>
                </a:solidFill>
                <a:latin typeface="NikoshBAN" panose="02000000000000000000" pitchFamily="2" charset="0"/>
                <a:cs typeface="NikoshBAN" panose="02000000000000000000" pitchFamily="2" charset="0"/>
              </a:rPr>
              <a:t>Kerosine</a:t>
            </a:r>
            <a:r>
              <a:rPr lang="en-US" sz="2800" dirty="0" smtClean="0">
                <a:solidFill>
                  <a:srgbClr val="002060"/>
                </a:solidFill>
                <a:latin typeface="NikoshBAN" panose="02000000000000000000" pitchFamily="2" charset="0"/>
                <a:cs typeface="NikoshBAN" panose="02000000000000000000" pitchFamily="2" charset="0"/>
              </a:rPr>
              <a:t> Oil </a:t>
            </a:r>
            <a:r>
              <a:rPr lang="en-US" sz="3200" dirty="0" smtClean="0">
                <a:solidFill>
                  <a:srgbClr val="002060"/>
                </a:solidFill>
                <a:latin typeface="NikoshBAN" panose="02000000000000000000" pitchFamily="2" charset="0"/>
                <a:cs typeface="NikoshBAN" panose="02000000000000000000" pitchFamily="2" charset="0"/>
              </a:rPr>
              <a:t>),</a:t>
            </a:r>
          </a:p>
          <a:p>
            <a:r>
              <a:rPr lang="en-US" sz="3200" dirty="0" smtClean="0">
                <a:solidFill>
                  <a:srgbClr val="002060"/>
                </a:solidFill>
                <a:latin typeface="NikoshBAN" panose="02000000000000000000" pitchFamily="2" charset="0"/>
                <a:cs typeface="NikoshBAN" panose="02000000000000000000" pitchFamily="2" charset="0"/>
              </a:rPr>
              <a:t>(৩) </a:t>
            </a:r>
            <a:r>
              <a:rPr lang="en-US" sz="3200" dirty="0" err="1" smtClean="0">
                <a:solidFill>
                  <a:srgbClr val="002060"/>
                </a:solidFill>
                <a:latin typeface="NikoshBAN" panose="02000000000000000000" pitchFamily="2" charset="0"/>
                <a:cs typeface="NikoshBAN" panose="02000000000000000000" pitchFamily="2" charset="0"/>
              </a:rPr>
              <a:t>ইমারি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ক্লথ</a:t>
            </a:r>
            <a:r>
              <a:rPr lang="bn-IN" sz="3200" dirty="0" smtClean="0">
                <a:solidFill>
                  <a:srgbClr val="002060"/>
                </a:solidFill>
                <a:latin typeface="NikoshBAN" panose="02000000000000000000" pitchFamily="2" charset="0"/>
                <a:cs typeface="NikoshBAN" panose="02000000000000000000" pitchFamily="2" charset="0"/>
              </a:rPr>
              <a:t> ( </a:t>
            </a:r>
            <a:r>
              <a:rPr lang="en-US" sz="2800" dirty="0" smtClean="0">
                <a:solidFill>
                  <a:srgbClr val="002060"/>
                </a:solidFill>
                <a:latin typeface="NikoshBAN" panose="02000000000000000000" pitchFamily="2" charset="0"/>
                <a:cs typeface="NikoshBAN" panose="02000000000000000000" pitchFamily="2" charset="0"/>
              </a:rPr>
              <a:t>Emery Cloth</a:t>
            </a:r>
            <a:r>
              <a:rPr lang="en-US" sz="3200" dirty="0" smtClean="0">
                <a:solidFill>
                  <a:srgbClr val="002060"/>
                </a:solidFill>
                <a:latin typeface="NikoshBAN" panose="02000000000000000000" pitchFamily="2" charset="0"/>
                <a:cs typeface="NikoshBAN" panose="02000000000000000000" pitchFamily="2" charset="0"/>
              </a:rPr>
              <a:t> ), </a:t>
            </a:r>
          </a:p>
          <a:p>
            <a:r>
              <a:rPr lang="en-US" sz="3200" dirty="0" smtClean="0">
                <a:solidFill>
                  <a:srgbClr val="002060"/>
                </a:solidFill>
                <a:latin typeface="NikoshBAN" panose="02000000000000000000" pitchFamily="2" charset="0"/>
                <a:cs typeface="NikoshBAN" panose="02000000000000000000" pitchFamily="2" charset="0"/>
              </a:rPr>
              <a:t>(৪) </a:t>
            </a:r>
            <a:r>
              <a:rPr lang="en-US" sz="3200" dirty="0" err="1" smtClean="0">
                <a:solidFill>
                  <a:srgbClr val="002060"/>
                </a:solidFill>
                <a:latin typeface="NikoshBAN" panose="02000000000000000000" pitchFamily="2" charset="0"/>
                <a:cs typeface="NikoshBAN" panose="02000000000000000000" pitchFamily="2" charset="0"/>
              </a:rPr>
              <a:t>অয়েল</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ক্যান</a:t>
            </a:r>
            <a:r>
              <a:rPr lang="bn-IN" sz="3200" dirty="0" smtClean="0">
                <a:solidFill>
                  <a:srgbClr val="002060"/>
                </a:solidFill>
                <a:latin typeface="NikoshBAN" panose="02000000000000000000" pitchFamily="2" charset="0"/>
                <a:cs typeface="NikoshBAN" panose="02000000000000000000" pitchFamily="2" charset="0"/>
              </a:rPr>
              <a:t> ( </a:t>
            </a:r>
            <a:r>
              <a:rPr lang="en-US" sz="2800" dirty="0" smtClean="0">
                <a:solidFill>
                  <a:srgbClr val="002060"/>
                </a:solidFill>
                <a:latin typeface="NikoshBAN" panose="02000000000000000000" pitchFamily="2" charset="0"/>
                <a:cs typeface="NikoshBAN" panose="02000000000000000000" pitchFamily="2" charset="0"/>
              </a:rPr>
              <a:t>Oil Can </a:t>
            </a:r>
            <a:r>
              <a:rPr lang="en-US" sz="3200" dirty="0" smtClean="0">
                <a:solidFill>
                  <a:srgbClr val="002060"/>
                </a:solidFill>
                <a:latin typeface="NikoshBAN" panose="02000000000000000000" pitchFamily="2" charset="0"/>
                <a:cs typeface="NikoshBAN" panose="02000000000000000000" pitchFamily="2" charset="0"/>
              </a:rPr>
              <a:t>),</a:t>
            </a:r>
          </a:p>
          <a:p>
            <a:r>
              <a:rPr lang="en-US" sz="3200" dirty="0" smtClean="0">
                <a:solidFill>
                  <a:srgbClr val="002060"/>
                </a:solidFill>
                <a:latin typeface="NikoshBAN" panose="02000000000000000000" pitchFamily="2" charset="0"/>
                <a:cs typeface="NikoshBAN" panose="02000000000000000000" pitchFamily="2" charset="0"/>
              </a:rPr>
              <a:t>(৫) </a:t>
            </a:r>
            <a:r>
              <a:rPr lang="en-US" sz="3200" dirty="0" err="1" smtClean="0">
                <a:solidFill>
                  <a:srgbClr val="002060"/>
                </a:solidFill>
                <a:latin typeface="NikoshBAN" panose="02000000000000000000" pitchFamily="2" charset="0"/>
                <a:cs typeface="NikoshBAN" panose="02000000000000000000" pitchFamily="2" charset="0"/>
              </a:rPr>
              <a:t>ক্লিনিং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ব্রাশ</a:t>
            </a:r>
            <a:r>
              <a:rPr lang="bn-IN" sz="3200" dirty="0" smtClean="0">
                <a:solidFill>
                  <a:srgbClr val="002060"/>
                </a:solidFill>
                <a:latin typeface="NikoshBAN" panose="02000000000000000000" pitchFamily="2" charset="0"/>
                <a:cs typeface="NikoshBAN" panose="02000000000000000000" pitchFamily="2" charset="0"/>
              </a:rPr>
              <a:t> ( </a:t>
            </a:r>
            <a:r>
              <a:rPr lang="en-US" sz="2800" dirty="0" smtClean="0">
                <a:solidFill>
                  <a:srgbClr val="002060"/>
                </a:solidFill>
                <a:latin typeface="NikoshBAN" panose="02000000000000000000" pitchFamily="2" charset="0"/>
                <a:cs typeface="NikoshBAN" panose="02000000000000000000" pitchFamily="2" charset="0"/>
              </a:rPr>
              <a:t>Cleaning Brush </a:t>
            </a:r>
            <a:r>
              <a:rPr lang="en-US" sz="3200" dirty="0" smtClean="0">
                <a:solidFill>
                  <a:srgbClr val="002060"/>
                </a:solidFill>
                <a:latin typeface="NikoshBAN" panose="02000000000000000000" pitchFamily="2" charset="0"/>
                <a:cs typeface="NikoshBAN" panose="02000000000000000000" pitchFamily="2" charset="0"/>
              </a:rPr>
              <a:t>),</a:t>
            </a:r>
          </a:p>
          <a:p>
            <a:r>
              <a:rPr lang="en-US" sz="3200" dirty="0" smtClean="0">
                <a:solidFill>
                  <a:srgbClr val="002060"/>
                </a:solidFill>
                <a:latin typeface="NikoshBAN" panose="02000000000000000000" pitchFamily="2" charset="0"/>
                <a:cs typeface="NikoshBAN" panose="02000000000000000000" pitchFamily="2" charset="0"/>
              </a:rPr>
              <a:t>(৬) </a:t>
            </a:r>
            <a:r>
              <a:rPr lang="en-US" sz="3200" dirty="0" err="1" smtClean="0">
                <a:solidFill>
                  <a:srgbClr val="002060"/>
                </a:solidFill>
                <a:latin typeface="NikoshBAN" panose="02000000000000000000" pitchFamily="2" charset="0"/>
                <a:cs typeface="NikoshBAN" panose="02000000000000000000" pitchFamily="2" charset="0"/>
              </a:rPr>
              <a:t>ডাস্টার</a:t>
            </a:r>
            <a:r>
              <a:rPr lang="bn-IN" sz="3200" dirty="0" smtClean="0">
                <a:solidFill>
                  <a:srgbClr val="002060"/>
                </a:solidFill>
                <a:latin typeface="NikoshBAN" panose="02000000000000000000" pitchFamily="2" charset="0"/>
                <a:cs typeface="NikoshBAN" panose="02000000000000000000" pitchFamily="2" charset="0"/>
              </a:rPr>
              <a:t> ( </a:t>
            </a:r>
            <a:r>
              <a:rPr lang="en-US" sz="2800" dirty="0" smtClean="0">
                <a:solidFill>
                  <a:srgbClr val="002060"/>
                </a:solidFill>
                <a:latin typeface="NikoshBAN" panose="02000000000000000000" pitchFamily="2" charset="0"/>
                <a:cs typeface="NikoshBAN" panose="02000000000000000000" pitchFamily="2" charset="0"/>
              </a:rPr>
              <a:t>Duster</a:t>
            </a:r>
            <a:r>
              <a:rPr lang="en-US" sz="3200" dirty="0" smtClean="0">
                <a:solidFill>
                  <a:srgbClr val="002060"/>
                </a:solidFill>
                <a:latin typeface="NikoshBAN" panose="02000000000000000000" pitchFamily="2" charset="0"/>
                <a:cs typeface="NikoshBAN" panose="02000000000000000000" pitchFamily="2" charset="0"/>
              </a:rPr>
              <a:t> ) </a:t>
            </a:r>
            <a:r>
              <a:rPr lang="en-US" sz="3200" dirty="0" err="1" smtClean="0">
                <a:solidFill>
                  <a:srgbClr val="002060"/>
                </a:solidFill>
                <a:latin typeface="NikoshBAN" panose="02000000000000000000" pitchFamily="2" charset="0"/>
                <a:cs typeface="NikoshBAN" panose="02000000000000000000" pitchFamily="2" charset="0"/>
              </a:rPr>
              <a:t>ইত্যাদি</a:t>
            </a:r>
            <a:r>
              <a:rPr lang="en-US" sz="3200"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86905080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H="1" flipV="1">
            <a:off x="692458" y="815191"/>
            <a:ext cx="5015884" cy="691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রক্ষণাবেক্ষণের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প্রয়োজনীয়তাঃ</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5-Point Star 2"/>
          <p:cNvSpPr/>
          <p:nvPr/>
        </p:nvSpPr>
        <p:spPr>
          <a:xfrm flipH="1" flipV="1">
            <a:off x="853584" y="1017157"/>
            <a:ext cx="291634" cy="28719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92458" y="1682319"/>
            <a:ext cx="10537794" cy="4176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arenBoth"/>
            </a:pPr>
            <a:r>
              <a:rPr lang="bn-IN" sz="3200" dirty="0" smtClean="0">
                <a:solidFill>
                  <a:schemeClr val="tx1"/>
                </a:solidFill>
                <a:latin typeface="NikoshBAN" panose="02000000000000000000" pitchFamily="2" charset="0"/>
                <a:cs typeface="NikoshBAN" panose="02000000000000000000" pitchFamily="2" charset="0"/>
              </a:rPr>
              <a:t>যন্ত্রপাতির অবচিত মূল্য কমায়।</a:t>
            </a:r>
          </a:p>
          <a:p>
            <a:r>
              <a:rPr lang="bn-IN" sz="3200" dirty="0" smtClean="0">
                <a:solidFill>
                  <a:schemeClr val="tx1"/>
                </a:solidFill>
                <a:latin typeface="NikoshBAN" panose="02000000000000000000" pitchFamily="2" charset="0"/>
                <a:cs typeface="NikoshBAN" panose="02000000000000000000" pitchFamily="2" charset="0"/>
              </a:rPr>
              <a:t>(২) উপযুক্ত রক্ষণাবেক্ষণ যন্ত্রপাতির আয়ুস্কাল বৃদ্ধিতে সহায়তা করে।</a:t>
            </a:r>
          </a:p>
          <a:p>
            <a:r>
              <a:rPr lang="bn-IN" sz="3200" dirty="0" smtClean="0">
                <a:solidFill>
                  <a:schemeClr val="tx1"/>
                </a:solidFill>
                <a:latin typeface="NikoshBAN" panose="02000000000000000000" pitchFamily="2" charset="0"/>
                <a:cs typeface="NikoshBAN" panose="02000000000000000000" pitchFamily="2" charset="0"/>
              </a:rPr>
              <a:t>(৩) ওয়ার্কশপে স্বাস্থ্যসম্মত পরিবেশ বজায় রাখা সম্ভব হয়।</a:t>
            </a:r>
          </a:p>
          <a:p>
            <a:r>
              <a:rPr lang="bn-IN" sz="3200" dirty="0" smtClean="0">
                <a:solidFill>
                  <a:schemeClr val="tx1"/>
                </a:solidFill>
                <a:latin typeface="NikoshBAN" panose="02000000000000000000" pitchFamily="2" charset="0"/>
                <a:cs typeface="NikoshBAN" panose="02000000000000000000" pitchFamily="2" charset="0"/>
              </a:rPr>
              <a:t>(৪) রক্ষণাবেক্ষণকৃত যন্ত্রাংশ দিয়ে কাজ করে উৎপাদিত বস্তুর গুণগত মান উন্নয়ন করা                সম্ভব,এতে বাতিল কম হয়।</a:t>
            </a:r>
          </a:p>
          <a:p>
            <a:r>
              <a:rPr lang="bn-IN" sz="3200" dirty="0" smtClean="0">
                <a:solidFill>
                  <a:schemeClr val="tx1"/>
                </a:solidFill>
                <a:latin typeface="NikoshBAN" panose="02000000000000000000" pitchFamily="2" charset="0"/>
                <a:cs typeface="NikoshBAN" panose="02000000000000000000" pitchFamily="2" charset="0"/>
              </a:rPr>
              <a:t>(৫) দ্রুত কাজ সম্পাদন করা যায়।</a:t>
            </a:r>
          </a:p>
          <a:p>
            <a:r>
              <a:rPr lang="bn-IN" sz="3200" dirty="0" smtClean="0">
                <a:solidFill>
                  <a:schemeClr val="tx1"/>
                </a:solidFill>
                <a:latin typeface="NikoshBAN" panose="02000000000000000000" pitchFamily="2" charset="0"/>
                <a:cs typeface="NikoshBAN" panose="02000000000000000000" pitchFamily="2" charset="0"/>
              </a:rPr>
              <a:t>(৬) উৎপাদন লাভজনক হয়।</a:t>
            </a:r>
          </a:p>
          <a:p>
            <a:r>
              <a:rPr lang="bn-IN" sz="3200" dirty="0" smtClean="0">
                <a:solidFill>
                  <a:schemeClr val="tx1"/>
                </a:solidFill>
                <a:latin typeface="NikoshBAN" panose="02000000000000000000" pitchFamily="2" charset="0"/>
                <a:cs typeface="NikoshBAN" panose="02000000000000000000" pitchFamily="2" charset="0"/>
              </a:rPr>
              <a:t>(৭) দূর্ঘটনার হার কমায়।</a:t>
            </a:r>
          </a:p>
        </p:txBody>
      </p:sp>
    </p:spTree>
    <p:extLst>
      <p:ext uri="{BB962C8B-B14F-4D97-AF65-F5344CB8AC3E}">
        <p14:creationId xmlns:p14="http://schemas.microsoft.com/office/powerpoint/2010/main" val="112148780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365" y="934041"/>
            <a:ext cx="8077200" cy="4869288"/>
          </a:xfrm>
          <a:prstGeom prst="rect">
            <a:avLst/>
          </a:prstGeom>
        </p:spPr>
      </p:pic>
      <p:sp>
        <p:nvSpPr>
          <p:cNvPr id="3" name="Rectangle 2"/>
          <p:cNvSpPr/>
          <p:nvPr/>
        </p:nvSpPr>
        <p:spPr>
          <a:xfrm>
            <a:off x="2011365" y="19641"/>
            <a:ext cx="807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FFFF00"/>
                </a:solidFill>
                <a:latin typeface="NikoshBAN" panose="02000000000000000000" pitchFamily="2" charset="0"/>
                <a:cs typeface="NikoshBAN" panose="02000000000000000000" pitchFamily="2" charset="0"/>
              </a:rPr>
              <a:t>দলীয় কাজ</a:t>
            </a:r>
            <a:endParaRPr lang="en-US" sz="4000" dirty="0">
              <a:solidFill>
                <a:srgbClr val="FFFF00"/>
              </a:solidFill>
              <a:latin typeface="NikoshBAN" panose="02000000000000000000" pitchFamily="2" charset="0"/>
              <a:cs typeface="NikoshBAN" panose="02000000000000000000" pitchFamily="2" charset="0"/>
            </a:endParaRPr>
          </a:p>
        </p:txBody>
      </p:sp>
      <p:sp>
        <p:nvSpPr>
          <p:cNvPr id="4" name="Rectangle 3"/>
          <p:cNvSpPr/>
          <p:nvPr/>
        </p:nvSpPr>
        <p:spPr>
          <a:xfrm>
            <a:off x="2011365" y="5803329"/>
            <a:ext cx="807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FF00"/>
                </a:solidFill>
                <a:latin typeface="NikoshBAN" panose="02000000000000000000" pitchFamily="2" charset="0"/>
                <a:cs typeface="NikoshBAN" panose="02000000000000000000" pitchFamily="2" charset="0"/>
              </a:rPr>
              <a:t>* </a:t>
            </a:r>
            <a:r>
              <a:rPr lang="bn-IN" sz="3200" dirty="0" smtClean="0">
                <a:solidFill>
                  <a:srgbClr val="FFFF00"/>
                </a:solidFill>
                <a:latin typeface="NikoshBAN" panose="02000000000000000000" pitchFamily="2" charset="0"/>
                <a:cs typeface="NikoshBAN" panose="02000000000000000000" pitchFamily="2" charset="0"/>
              </a:rPr>
              <a:t>রক্ষণাবেক্ষণ সম্পর্কিত প্রয়োজনীয় </a:t>
            </a:r>
            <a:r>
              <a:rPr lang="en-US" sz="3200" dirty="0" err="1" smtClean="0">
                <a:solidFill>
                  <a:srgbClr val="FFFF00"/>
                </a:solidFill>
                <a:latin typeface="NikoshBAN" panose="02000000000000000000" pitchFamily="2" charset="0"/>
                <a:cs typeface="NikoshBAN" panose="02000000000000000000" pitchFamily="2" charset="0"/>
              </a:rPr>
              <a:t>কয়েকটি</a:t>
            </a:r>
            <a:r>
              <a:rPr lang="en-US" sz="3200" dirty="0" smtClean="0">
                <a:solidFill>
                  <a:srgbClr val="FFFF00"/>
                </a:solidFill>
                <a:latin typeface="NikoshBAN" panose="02000000000000000000" pitchFamily="2" charset="0"/>
                <a:cs typeface="NikoshBAN" panose="02000000000000000000" pitchFamily="2" charset="0"/>
              </a:rPr>
              <a:t> </a:t>
            </a:r>
            <a:r>
              <a:rPr lang="bn-IN" sz="3200" dirty="0" smtClean="0">
                <a:solidFill>
                  <a:srgbClr val="FFFF00"/>
                </a:solidFill>
                <a:latin typeface="NikoshBAN" panose="02000000000000000000" pitchFamily="2" charset="0"/>
                <a:cs typeface="NikoshBAN" panose="02000000000000000000" pitchFamily="2" charset="0"/>
              </a:rPr>
              <a:t>দ্রব্যের নাম লেখ।</a:t>
            </a:r>
            <a:endParaRPr lang="en-US" sz="32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120171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35" y="1083074"/>
            <a:ext cx="8517542" cy="4545367"/>
          </a:xfrm>
          <a:prstGeom prst="rect">
            <a:avLst/>
          </a:prstGeom>
        </p:spPr>
      </p:pic>
      <p:sp>
        <p:nvSpPr>
          <p:cNvPr id="4" name="Rectangle 3"/>
          <p:cNvSpPr/>
          <p:nvPr/>
        </p:nvSpPr>
        <p:spPr>
          <a:xfrm>
            <a:off x="1775535" y="497148"/>
            <a:ext cx="85175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বাড়ির কাজ</a:t>
            </a:r>
            <a:endPar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5" name="Rectangle 4"/>
          <p:cNvSpPr/>
          <p:nvPr/>
        </p:nvSpPr>
        <p:spPr>
          <a:xfrm>
            <a:off x="1775535" y="5450888"/>
            <a:ext cx="85175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FFFF00"/>
                </a:solidFill>
                <a:latin typeface="NikoshBAN" panose="02000000000000000000" pitchFamily="2" charset="0"/>
                <a:cs typeface="NikoshBAN" panose="02000000000000000000" pitchFamily="2" charset="0"/>
              </a:rPr>
              <a:t># যন্ত্রপাতি রক্ষণাবেক্ষণের প্রয়োজনীয়তা উল্লেখ কর।</a:t>
            </a:r>
            <a:endParaRPr lang="en-US" sz="4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006795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443" y="596960"/>
            <a:ext cx="9871969" cy="5593776"/>
          </a:xfrm>
          <a:prstGeom prst="rect">
            <a:avLst/>
          </a:prstGeom>
        </p:spPr>
      </p:pic>
      <p:sp>
        <p:nvSpPr>
          <p:cNvPr id="3" name="Rectangle 2"/>
          <p:cNvSpPr/>
          <p:nvPr/>
        </p:nvSpPr>
        <p:spPr>
          <a:xfrm>
            <a:off x="3084990" y="701336"/>
            <a:ext cx="5814874" cy="1198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sz="72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888146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6789" y="163220"/>
            <a:ext cx="3665551" cy="914400"/>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পরিচিতি</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stretch>
            <a:fillRect/>
          </a:stretch>
        </p:blipFill>
        <p:spPr>
          <a:xfrm>
            <a:off x="4412202" y="1216242"/>
            <a:ext cx="2414726" cy="28941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ectangle 3"/>
          <p:cNvSpPr/>
          <p:nvPr/>
        </p:nvSpPr>
        <p:spPr>
          <a:xfrm>
            <a:off x="6093967" y="3434963"/>
            <a:ext cx="5907819" cy="3093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2700">
                  <a:solidFill>
                    <a:schemeClr val="accent1"/>
                  </a:solidFill>
                  <a:prstDash val="solid"/>
                </a:ln>
                <a:solidFill>
                  <a:srgbClr val="002060"/>
                </a:solidFill>
                <a:effectLst>
                  <a:outerShdw dist="38100" dir="2640000" algn="bl" rotWithShape="0">
                    <a:schemeClr val="accent1"/>
                  </a:outerShdw>
                </a:effectLst>
                <a:latin typeface="NikoshBAN" panose="02000000000000000000" pitchFamily="2" charset="0"/>
                <a:cs typeface="NikoshBAN" panose="02000000000000000000" pitchFamily="2" charset="0"/>
              </a:rPr>
              <a:t>নামঃ মনীন্দ্র নাথ রায়</a:t>
            </a:r>
          </a:p>
          <a:p>
            <a:pPr algn="ctr"/>
            <a:r>
              <a:rPr lang="bn-BD" sz="3200" b="1" dirty="0" smtClean="0">
                <a:ln w="12700">
                  <a:solidFill>
                    <a:schemeClr val="accent3">
                      <a:lumMod val="50000"/>
                    </a:schemeClr>
                  </a:solidFill>
                  <a:prstDash val="solid"/>
                </a:ln>
                <a:solidFill>
                  <a:srgbClr val="002060"/>
                </a:solidFill>
                <a:effectLst>
                  <a:innerShdw blurRad="177800">
                    <a:schemeClr val="accent3">
                      <a:lumMod val="50000"/>
                    </a:schemeClr>
                  </a:innerShdw>
                </a:effectLst>
                <a:latin typeface="NikoshBAN" panose="02000000000000000000" pitchFamily="2" charset="0"/>
                <a:cs typeface="NikoshBAN" panose="02000000000000000000" pitchFamily="2" charset="0"/>
              </a:rPr>
              <a:t>ইন্সট্রাক্টর</a:t>
            </a:r>
          </a:p>
          <a:p>
            <a:pPr algn="ctr"/>
            <a:r>
              <a:rPr lang="bn-BD" sz="28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কালীগঞ্জ করিম উদ্দিন পাবলিক পাইলট উচ্চ বিদ্যালয়</a:t>
            </a:r>
          </a:p>
          <a:p>
            <a:pPr algn="ctr"/>
            <a:r>
              <a:rPr lang="bn-BD"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০১৭১৮৮৬৫০৯৮</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162458" y="3518451"/>
            <a:ext cx="4993419" cy="2719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শ্রেণিঃ দশম ( ভোকেশনাল )</a:t>
            </a:r>
          </a:p>
          <a:p>
            <a:pPr algn="ctr"/>
            <a:r>
              <a:rPr lang="bn-BD"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বিষয়ঃ জেনারেল মেকানিক্স-১</a:t>
            </a:r>
          </a:p>
          <a:p>
            <a:pPr algn="ctr"/>
            <a:r>
              <a:rPr lang="bn-BD"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২য় পত্র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64032" y="4974434"/>
            <a:ext cx="2321778" cy="826771"/>
          </a:xfrm>
          <a:prstGeom prst="rect">
            <a:avLst/>
          </a:prstGeom>
        </p:spPr>
      </p:pic>
    </p:spTree>
    <p:extLst>
      <p:ext uri="{BB962C8B-B14F-4D97-AF65-F5344CB8AC3E}">
        <p14:creationId xmlns:p14="http://schemas.microsoft.com/office/powerpoint/2010/main" val="304633365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5035"/>
            <a:ext cx="6096000" cy="4572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15035"/>
            <a:ext cx="6096000" cy="4572000"/>
          </a:xfrm>
          <a:prstGeom prst="rect">
            <a:avLst/>
          </a:prstGeom>
        </p:spPr>
      </p:pic>
      <p:sp>
        <p:nvSpPr>
          <p:cNvPr id="3" name="Rounded Rectangle 2"/>
          <p:cNvSpPr/>
          <p:nvPr/>
        </p:nvSpPr>
        <p:spPr>
          <a:xfrm>
            <a:off x="1663148" y="0"/>
            <a:ext cx="886570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নিচের ছবি দেখে বলি -</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3352800" y="5687035"/>
            <a:ext cx="5486400" cy="71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ওয়ার্কশপ</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70824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976" y="541541"/>
            <a:ext cx="4778733" cy="9144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আজকের পাঠ</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4" name="Cube 3"/>
          <p:cNvSpPr/>
          <p:nvPr/>
        </p:nvSpPr>
        <p:spPr>
          <a:xfrm>
            <a:off x="2188341" y="4057095"/>
            <a:ext cx="6676007" cy="1136341"/>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400" dirty="0" smtClean="0">
                <a:ln>
                  <a:solidFill>
                    <a:schemeClr val="tx1"/>
                  </a:solidFill>
                </a:ln>
                <a:solidFill>
                  <a:schemeClr val="tx1"/>
                </a:solidFill>
                <a:latin typeface="NikoshBAN" panose="02000000000000000000" pitchFamily="2" charset="0"/>
                <a:cs typeface="NikoshBAN" panose="02000000000000000000" pitchFamily="2" charset="0"/>
              </a:rPr>
              <a:t>ওয়ার্কশপের রক্ষণাবেক্ষণ</a:t>
            </a:r>
            <a:endParaRPr lang="en-US" sz="44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5" name="Oval 4"/>
          <p:cNvSpPr/>
          <p:nvPr/>
        </p:nvSpPr>
        <p:spPr>
          <a:xfrm>
            <a:off x="3741930" y="2299318"/>
            <a:ext cx="3568823" cy="914400"/>
          </a:xfrm>
          <a:prstGeom prst="ellipse">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দ্বিতীয় অধ্যায়</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406518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94" y="239697"/>
            <a:ext cx="68269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      এই পাঠ শেষে শিক্ষার্থীরা -</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Flowchart: Internal Storage 9"/>
          <p:cNvSpPr/>
          <p:nvPr/>
        </p:nvSpPr>
        <p:spPr>
          <a:xfrm rot="1098191">
            <a:off x="649528" y="438809"/>
            <a:ext cx="364067" cy="355600"/>
          </a:xfrm>
          <a:prstGeom prst="flowChartInternalStorage">
            <a:avLst/>
          </a:prstGeom>
          <a:solidFill>
            <a:srgbClr val="000099"/>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Rectangle 2"/>
          <p:cNvSpPr/>
          <p:nvPr/>
        </p:nvSpPr>
        <p:spPr>
          <a:xfrm>
            <a:off x="479394" y="4941311"/>
            <a:ext cx="1102606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       রক্ষণাবেক্ষণের প্রয়োজনীয়তা বলতে পারবে।</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479394" y="2096819"/>
            <a:ext cx="1102606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       রক্ষণাবেক্ষণের প্রকারভেদ বলতে পারবে।</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79394" y="3033111"/>
            <a:ext cx="1102606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       রক্ষণাবেক্ষণ সম্পর্কিত প্রয়োজনীয় দ্রব্যের নাম বলতে পারবে।</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479394" y="1160527"/>
            <a:ext cx="1102606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রক্ষণাবেক্ষণ</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বলতে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পারবে</a:t>
            </a:r>
            <a:r>
              <a:rPr lang="bn-IN"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Right Arrow 3"/>
          <p:cNvSpPr/>
          <p:nvPr/>
        </p:nvSpPr>
        <p:spPr>
          <a:xfrm>
            <a:off x="701153" y="3392827"/>
            <a:ext cx="323468" cy="1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01153" y="2416835"/>
            <a:ext cx="323468" cy="1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701153" y="1502435"/>
            <a:ext cx="323468" cy="1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01153" y="5301027"/>
            <a:ext cx="323468" cy="1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01153" y="4307227"/>
            <a:ext cx="323468" cy="1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71852" y="3987211"/>
            <a:ext cx="1033360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latin typeface="NikoshBAN" panose="02000000000000000000" pitchFamily="2" charset="0"/>
                <a:cs typeface="NikoshBAN" panose="02000000000000000000" pitchFamily="2" charset="0"/>
              </a:rPr>
              <a:t>রক্ষণাবেক্ষণ</a:t>
            </a:r>
            <a:r>
              <a:rPr lang="en-US"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পদ্ধতি সম্পর্কে জানতে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পারবে</a:t>
            </a:r>
            <a:r>
              <a:rPr lang="bn-IN"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903126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 grpId="0" animBg="1"/>
      <p:bldP spid="11" grpId="0" animBg="1"/>
      <p:bldP spid="12" grpId="0" animBg="1"/>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272" y="167669"/>
            <a:ext cx="11132598" cy="1633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 রক্ষণাবেক্ষণ</a:t>
            </a:r>
            <a:r>
              <a:rPr lang="en-US"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 </a:t>
            </a:r>
            <a:r>
              <a:rPr lang="en-US" sz="2400" dirty="0" smtClean="0">
                <a:solidFill>
                  <a:schemeClr val="tx1"/>
                </a:solidFill>
                <a:latin typeface="NikoshBAN" panose="02000000000000000000" pitchFamily="2" charset="0"/>
                <a:cs typeface="NikoshBAN" panose="02000000000000000000" pitchFamily="2" charset="0"/>
              </a:rPr>
              <a:t>Maintenance</a:t>
            </a:r>
            <a:r>
              <a:rPr lang="en-US" sz="3200" dirty="0" smtClean="0">
                <a:solidFill>
                  <a:schemeClr val="tx1"/>
                </a:solidFill>
                <a:latin typeface="NikoshBAN" panose="02000000000000000000" pitchFamily="2" charset="0"/>
                <a:cs typeface="NikoshBAN" panose="02000000000000000000" pitchFamily="2" charset="0"/>
              </a:rPr>
              <a:t> ):</a:t>
            </a:r>
            <a:endParaRPr lang="bn-IN" sz="3200" dirty="0" smtClean="0">
              <a:solidFill>
                <a:schemeClr val="tx1"/>
              </a:solidFill>
              <a:latin typeface="NikoshBAN" panose="02000000000000000000" pitchFamily="2" charset="0"/>
              <a:cs typeface="NikoshBAN" panose="02000000000000000000" pitchFamily="2" charset="0"/>
            </a:endParaRPr>
          </a:p>
          <a:p>
            <a:r>
              <a:rPr lang="bn-IN" sz="3200" dirty="0" smtClean="0">
                <a:solidFill>
                  <a:schemeClr val="tx1"/>
                </a:solidFill>
                <a:latin typeface="NikoshBAN" panose="02000000000000000000" pitchFamily="2" charset="0"/>
                <a:cs typeface="NikoshBAN" panose="02000000000000000000" pitchFamily="2" charset="0"/>
              </a:rPr>
              <a:t>শিল্প কারখানায় মাশিনপত্র, টুলস, সরঞ্জাম ও মালামাল প্রস্তুতকারকের নির্দেশ মোতাবেক পরিস্কার, পরিচ্ছন্ন, তেল প্রয়োগসহ সার্বিক যত্ন নেয়ার প্রক্রিয়াই হচ্ছে রক্ষণাবেক্ষণ।</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419092" y="2175030"/>
            <a:ext cx="11132598" cy="645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anose="02000000000000000000" pitchFamily="2" charset="0"/>
                <a:ea typeface="Microsoft JhengHei UI Light" panose="020B0304030504040204" pitchFamily="34" charset="-120"/>
                <a:cs typeface="NikoshBAN" panose="02000000000000000000" pitchFamily="2" charset="0"/>
              </a:rPr>
              <a:t>রক্ষণাবেক্ষণের</a:t>
            </a:r>
            <a:r>
              <a:rPr lang="en-US" sz="3200" dirty="0" smtClean="0">
                <a:solidFill>
                  <a:srgbClr val="002060"/>
                </a:solidFill>
                <a:latin typeface="NikoshBAN" panose="02000000000000000000" pitchFamily="2" charset="0"/>
                <a:ea typeface="Microsoft JhengHei UI Light" panose="020B0304030504040204" pitchFamily="34" charset="-120"/>
                <a:cs typeface="NikoshBAN" panose="02000000000000000000" pitchFamily="2" charset="0"/>
              </a:rPr>
              <a:t> </a:t>
            </a:r>
            <a:r>
              <a:rPr lang="en-US" sz="3200" dirty="0" err="1" smtClean="0">
                <a:solidFill>
                  <a:srgbClr val="002060"/>
                </a:solidFill>
                <a:latin typeface="NikoshBAN" panose="02000000000000000000" pitchFamily="2" charset="0"/>
                <a:ea typeface="Microsoft JhengHei UI Light" panose="020B0304030504040204" pitchFamily="34" charset="-120"/>
                <a:cs typeface="NikoshBAN" panose="02000000000000000000" pitchFamily="2" charset="0"/>
              </a:rPr>
              <a:t>প্রকারভেদ</a:t>
            </a:r>
            <a:r>
              <a:rPr lang="en-US" sz="3200" dirty="0" smtClean="0">
                <a:solidFill>
                  <a:srgbClr val="002060"/>
                </a:solidFill>
                <a:latin typeface="NikoshBAN" panose="02000000000000000000" pitchFamily="2" charset="0"/>
                <a:ea typeface="Microsoft JhengHei UI Light" panose="020B0304030504040204" pitchFamily="34" charset="-120"/>
                <a:cs typeface="NikoshBAN" panose="02000000000000000000" pitchFamily="2" charset="0"/>
              </a:rPr>
              <a:t> ( </a:t>
            </a:r>
            <a:r>
              <a:rPr lang="en-US" sz="2400" dirty="0" smtClean="0">
                <a:solidFill>
                  <a:srgbClr val="002060"/>
                </a:solidFill>
                <a:latin typeface="NikoshBAN" panose="02000000000000000000" pitchFamily="2" charset="0"/>
                <a:ea typeface="Microsoft JhengHei UI Light" panose="020B0304030504040204" pitchFamily="34" charset="-120"/>
                <a:cs typeface="NikoshBAN" panose="02000000000000000000" pitchFamily="2" charset="0"/>
              </a:rPr>
              <a:t>Types of Maintenance </a:t>
            </a:r>
            <a:r>
              <a:rPr lang="en-US" sz="3200" dirty="0" smtClean="0">
                <a:solidFill>
                  <a:srgbClr val="002060"/>
                </a:solidFill>
                <a:latin typeface="NikoshBAN" panose="02000000000000000000" pitchFamily="2" charset="0"/>
                <a:ea typeface="Microsoft JhengHei UI Light" panose="020B0304030504040204" pitchFamily="34" charset="-120"/>
                <a:cs typeface="NikoshBAN" panose="02000000000000000000" pitchFamily="2" charset="0"/>
              </a:rPr>
              <a:t>):</a:t>
            </a:r>
            <a:endParaRPr lang="bn-IN" sz="3200" dirty="0" smtClean="0">
              <a:solidFill>
                <a:srgbClr val="002060"/>
              </a:solidFill>
              <a:latin typeface="NikoshBAN" panose="02000000000000000000" pitchFamily="2" charset="0"/>
              <a:ea typeface="Microsoft JhengHei UI Light" panose="020B0304030504040204" pitchFamily="34" charset="-120"/>
              <a:cs typeface="NikoshBAN" panose="02000000000000000000" pitchFamily="2" charset="0"/>
            </a:endParaRPr>
          </a:p>
        </p:txBody>
      </p:sp>
      <p:cxnSp>
        <p:nvCxnSpPr>
          <p:cNvPr id="5" name="Straight Connector 4"/>
          <p:cNvCxnSpPr/>
          <p:nvPr/>
        </p:nvCxnSpPr>
        <p:spPr>
          <a:xfrm flipV="1">
            <a:off x="2556391" y="2821022"/>
            <a:ext cx="68580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Straight Connector 7"/>
          <p:cNvCxnSpPr>
            <a:endCxn id="3" idx="2"/>
          </p:cNvCxnSpPr>
          <p:nvPr/>
        </p:nvCxnSpPr>
        <p:spPr>
          <a:xfrm flipV="1">
            <a:off x="5985391" y="2821022"/>
            <a:ext cx="0" cy="3184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01528" y="4330063"/>
            <a:ext cx="3150062" cy="156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973731" y="3112851"/>
            <a:ext cx="0" cy="31064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3731" y="3121679"/>
            <a:ext cx="5893638" cy="17769"/>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8869680" y="3108960"/>
            <a:ext cx="0" cy="4572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99848" y="5000873"/>
            <a:ext cx="3169959" cy="1968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51590" y="4330063"/>
            <a:ext cx="0" cy="4572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0369807" y="5020560"/>
            <a:ext cx="0" cy="60726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601528" y="4330063"/>
            <a:ext cx="0" cy="4572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38528" y="3408863"/>
            <a:ext cx="2393003" cy="56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সময়ের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উপর</a:t>
            </a:r>
            <a:endParaRPr lang="en-US" sz="2800" dirty="0">
              <a:solidFill>
                <a:schemeClr val="tx1"/>
              </a:solidFill>
              <a:latin typeface="NikoshBAN" panose="02000000000000000000" pitchFamily="2" charset="0"/>
              <a:cs typeface="NikoshBAN" panose="02000000000000000000" pitchFamily="2" charset="0"/>
            </a:endParaRPr>
          </a:p>
        </p:txBody>
      </p:sp>
      <p:sp>
        <p:nvSpPr>
          <p:cNvPr id="34" name="Rectangle 33"/>
          <p:cNvSpPr/>
          <p:nvPr/>
        </p:nvSpPr>
        <p:spPr>
          <a:xfrm>
            <a:off x="7670867" y="3589836"/>
            <a:ext cx="2393003" cy="56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কাজের উপর</a:t>
            </a:r>
            <a:endParaRPr lang="en-US" sz="2800" dirty="0">
              <a:solidFill>
                <a:schemeClr val="tx1"/>
              </a:solidFill>
              <a:latin typeface="NikoshBAN" panose="02000000000000000000" pitchFamily="2" charset="0"/>
              <a:cs typeface="NikoshBAN" panose="02000000000000000000" pitchFamily="2" charset="0"/>
            </a:endParaRPr>
          </a:p>
        </p:txBody>
      </p:sp>
      <p:sp>
        <p:nvSpPr>
          <p:cNvPr id="35" name="Rectangle 34"/>
          <p:cNvSpPr/>
          <p:nvPr/>
        </p:nvSpPr>
        <p:spPr>
          <a:xfrm>
            <a:off x="268007" y="4814482"/>
            <a:ext cx="2608118" cy="56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দৈনন্দিন রক্ষণাবেক্ষণ</a:t>
            </a:r>
            <a:endParaRPr lang="en-US" sz="2800" dirty="0">
              <a:solidFill>
                <a:schemeClr val="tx1"/>
              </a:solidFill>
              <a:latin typeface="NikoshBAN" panose="02000000000000000000" pitchFamily="2" charset="0"/>
              <a:cs typeface="NikoshBAN" panose="02000000000000000000" pitchFamily="2" charset="0"/>
            </a:endParaRPr>
          </a:p>
        </p:txBody>
      </p:sp>
      <p:sp>
        <p:nvSpPr>
          <p:cNvPr id="36" name="Rectangle 35"/>
          <p:cNvSpPr/>
          <p:nvPr/>
        </p:nvSpPr>
        <p:spPr>
          <a:xfrm>
            <a:off x="3045084" y="4794451"/>
            <a:ext cx="3589506" cy="56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নিয়মিত বিরতিতে রক্ষণাবেক্ষণ</a:t>
            </a:r>
            <a:endParaRPr lang="en-US" sz="2800" dirty="0">
              <a:solidFill>
                <a:schemeClr val="tx1"/>
              </a:solidFill>
              <a:latin typeface="NikoshBAN" panose="02000000000000000000" pitchFamily="2" charset="0"/>
              <a:cs typeface="NikoshBAN" panose="02000000000000000000" pitchFamily="2" charset="0"/>
            </a:endParaRPr>
          </a:p>
        </p:txBody>
      </p:sp>
      <p:sp>
        <p:nvSpPr>
          <p:cNvPr id="37" name="Rectangle 36"/>
          <p:cNvSpPr/>
          <p:nvPr/>
        </p:nvSpPr>
        <p:spPr>
          <a:xfrm>
            <a:off x="6022635" y="5643306"/>
            <a:ext cx="2791838" cy="56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ব্রেক ডাউন রক্ষণাবেক্ষণ</a:t>
            </a:r>
            <a:endParaRPr lang="en-US" sz="2800" dirty="0">
              <a:solidFill>
                <a:schemeClr val="tx1"/>
              </a:solidFill>
              <a:latin typeface="NikoshBAN" panose="02000000000000000000" pitchFamily="2" charset="0"/>
              <a:cs typeface="NikoshBAN" panose="02000000000000000000" pitchFamily="2" charset="0"/>
            </a:endParaRPr>
          </a:p>
        </p:txBody>
      </p:sp>
      <p:sp>
        <p:nvSpPr>
          <p:cNvPr id="38" name="Rectangle 37"/>
          <p:cNvSpPr/>
          <p:nvPr/>
        </p:nvSpPr>
        <p:spPr>
          <a:xfrm>
            <a:off x="9018012" y="5627822"/>
            <a:ext cx="2602858" cy="56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প্রতিরোধী রক্ষণাবেক্ষণ</a:t>
            </a:r>
            <a:endParaRPr lang="en-US" sz="2800" dirty="0">
              <a:solidFill>
                <a:schemeClr val="tx1"/>
              </a:solidFill>
              <a:latin typeface="NikoshBAN" panose="02000000000000000000" pitchFamily="2" charset="0"/>
              <a:cs typeface="NikoshBAN" panose="02000000000000000000" pitchFamily="2" charset="0"/>
            </a:endParaRPr>
          </a:p>
        </p:txBody>
      </p:sp>
      <p:cxnSp>
        <p:nvCxnSpPr>
          <p:cNvPr id="40" name="Straight Connector 39"/>
          <p:cNvCxnSpPr/>
          <p:nvPr/>
        </p:nvCxnSpPr>
        <p:spPr>
          <a:xfrm flipV="1">
            <a:off x="2973731" y="3965662"/>
            <a:ext cx="4448" cy="346359"/>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4" idx="2"/>
          </p:cNvCxnSpPr>
          <p:nvPr/>
        </p:nvCxnSpPr>
        <p:spPr>
          <a:xfrm flipV="1">
            <a:off x="8867368" y="4152018"/>
            <a:ext cx="1" cy="84885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7217661" y="4988791"/>
            <a:ext cx="0" cy="649972"/>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43547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1000"/>
                                        <p:tgtEl>
                                          <p:spTgt spid="41"/>
                                        </p:tgtEl>
                                      </p:cBhvr>
                                    </p:animEffect>
                                    <p:anim calcmode="lin" valueType="num">
                                      <p:cBhvr>
                                        <p:cTn id="84" dur="1000" fill="hold"/>
                                        <p:tgtEl>
                                          <p:spTgt spid="41"/>
                                        </p:tgtEl>
                                        <p:attrNameLst>
                                          <p:attrName>ppt_x</p:attrName>
                                        </p:attrNameLst>
                                      </p:cBhvr>
                                      <p:tavLst>
                                        <p:tav tm="0">
                                          <p:val>
                                            <p:strVal val="#ppt_x"/>
                                          </p:val>
                                        </p:tav>
                                        <p:tav tm="100000">
                                          <p:val>
                                            <p:strVal val="#ppt_x"/>
                                          </p:val>
                                        </p:tav>
                                      </p:tavLst>
                                    </p:anim>
                                    <p:anim calcmode="lin" valueType="num">
                                      <p:cBhvr>
                                        <p:cTn id="85" dur="1000" fill="hold"/>
                                        <p:tgtEl>
                                          <p:spTgt spid="4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1000"/>
                                        <p:tgtEl>
                                          <p:spTgt spid="66"/>
                                        </p:tgtEl>
                                      </p:cBhvr>
                                    </p:animEffect>
                                    <p:anim calcmode="lin" valueType="num">
                                      <p:cBhvr>
                                        <p:cTn id="94" dur="1000" fill="hold"/>
                                        <p:tgtEl>
                                          <p:spTgt spid="66"/>
                                        </p:tgtEl>
                                        <p:attrNameLst>
                                          <p:attrName>ppt_x</p:attrName>
                                        </p:attrNameLst>
                                      </p:cBhvr>
                                      <p:tavLst>
                                        <p:tav tm="0">
                                          <p:val>
                                            <p:strVal val="#ppt_x"/>
                                          </p:val>
                                        </p:tav>
                                        <p:tav tm="100000">
                                          <p:val>
                                            <p:strVal val="#ppt_x"/>
                                          </p:val>
                                        </p:tav>
                                      </p:tavLst>
                                    </p:anim>
                                    <p:anim calcmode="lin" valueType="num">
                                      <p:cBhvr>
                                        <p:cTn id="95" dur="1000" fill="hold"/>
                                        <p:tgtEl>
                                          <p:spTgt spid="6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1000"/>
                                        <p:tgtEl>
                                          <p:spTgt spid="37"/>
                                        </p:tgtEl>
                                      </p:cBhvr>
                                    </p:animEffect>
                                    <p:anim calcmode="lin" valueType="num">
                                      <p:cBhvr>
                                        <p:cTn id="104" dur="1000" fill="hold"/>
                                        <p:tgtEl>
                                          <p:spTgt spid="37"/>
                                        </p:tgtEl>
                                        <p:attrNameLst>
                                          <p:attrName>ppt_x</p:attrName>
                                        </p:attrNameLst>
                                      </p:cBhvr>
                                      <p:tavLst>
                                        <p:tav tm="0">
                                          <p:val>
                                            <p:strVal val="#ppt_x"/>
                                          </p:val>
                                        </p:tav>
                                        <p:tav tm="100000">
                                          <p:val>
                                            <p:strVal val="#ppt_x"/>
                                          </p:val>
                                        </p:tav>
                                      </p:tavLst>
                                    </p:anim>
                                    <p:anim calcmode="lin" valueType="num">
                                      <p:cBhvr>
                                        <p:cTn id="105" dur="1000" fill="hold"/>
                                        <p:tgtEl>
                                          <p:spTgt spid="3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1000"/>
                                        <p:tgtEl>
                                          <p:spTgt spid="38"/>
                                        </p:tgtEl>
                                      </p:cBhvr>
                                    </p:animEffect>
                                    <p:anim calcmode="lin" valueType="num">
                                      <p:cBhvr>
                                        <p:cTn id="109" dur="1000" fill="hold"/>
                                        <p:tgtEl>
                                          <p:spTgt spid="38"/>
                                        </p:tgtEl>
                                        <p:attrNameLst>
                                          <p:attrName>ppt_x</p:attrName>
                                        </p:attrNameLst>
                                      </p:cBhvr>
                                      <p:tavLst>
                                        <p:tav tm="0">
                                          <p:val>
                                            <p:strVal val="#ppt_x"/>
                                          </p:val>
                                        </p:tav>
                                        <p:tav tm="100000">
                                          <p:val>
                                            <p:strVal val="#ppt_x"/>
                                          </p:val>
                                        </p:tav>
                                      </p:tavLst>
                                    </p:anim>
                                    <p:anim calcmode="lin" valueType="num">
                                      <p:cBhvr>
                                        <p:cTn id="11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P spid="34" grpId="0" animBg="1"/>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819" y="1251751"/>
            <a:ext cx="8855697" cy="5237825"/>
          </a:xfrm>
          <a:prstGeom prst="rect">
            <a:avLst/>
          </a:prstGeom>
        </p:spPr>
      </p:pic>
      <p:sp>
        <p:nvSpPr>
          <p:cNvPr id="3" name="Rectangle 2"/>
          <p:cNvSpPr/>
          <p:nvPr/>
        </p:nvSpPr>
        <p:spPr>
          <a:xfrm rot="10800000" flipV="1">
            <a:off x="1397818" y="390617"/>
            <a:ext cx="8855698" cy="612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একক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কাজ</a:t>
            </a:r>
            <a:r>
              <a:rPr lang="bn-IN" sz="3600" dirty="0" smtClean="0">
                <a:solidFill>
                  <a:schemeClr val="tx1"/>
                </a:solidFill>
                <a:latin typeface="NikoshBAN" panose="02000000000000000000" pitchFamily="2" charset="0"/>
                <a:cs typeface="NikoshBAN" panose="02000000000000000000" pitchFamily="2" charset="0"/>
              </a:rPr>
              <a:t> – রক্ষণাবেক্ষণ কী ?</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5-Point Star 4"/>
          <p:cNvSpPr/>
          <p:nvPr/>
        </p:nvSpPr>
        <p:spPr>
          <a:xfrm>
            <a:off x="1802166" y="541540"/>
            <a:ext cx="276539" cy="2676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45468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091" y="763480"/>
            <a:ext cx="4181383" cy="603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দৈনন্দিন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রক্ষণাবেক্ষণঃ</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719091" y="1606859"/>
            <a:ext cx="10697592" cy="441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arenBoth"/>
            </a:pPr>
            <a:r>
              <a:rPr lang="bn-IN" sz="3200" dirty="0" smtClean="0">
                <a:solidFill>
                  <a:schemeClr val="tx1"/>
                </a:solidFill>
                <a:latin typeface="NikoshBAN" panose="02000000000000000000" pitchFamily="2" charset="0"/>
                <a:cs typeface="NikoshBAN" panose="02000000000000000000" pitchFamily="2" charset="0"/>
              </a:rPr>
              <a:t>সচল ও অচল মেশিন চিহ্নিত করা।</a:t>
            </a:r>
          </a:p>
          <a:p>
            <a:r>
              <a:rPr lang="bn-IN" sz="3200" dirty="0" smtClean="0">
                <a:solidFill>
                  <a:schemeClr val="tx1"/>
                </a:solidFill>
                <a:latin typeface="NikoshBAN" panose="02000000000000000000" pitchFamily="2" charset="0"/>
                <a:cs typeface="NikoshBAN" panose="02000000000000000000" pitchFamily="2" charset="0"/>
              </a:rPr>
              <a:t>(২) রক্ষণাবেক্ষণ ম্যানুয়াল পর্যালোচনা করে দৈনন্দিন রক্ষণাবেক্ষণ কাজ সম্পাদন করা।</a:t>
            </a:r>
          </a:p>
          <a:p>
            <a:r>
              <a:rPr lang="bn-IN" sz="3200" dirty="0" smtClean="0">
                <a:solidFill>
                  <a:schemeClr val="tx1"/>
                </a:solidFill>
                <a:latin typeface="NikoshBAN" panose="02000000000000000000" pitchFamily="2" charset="0"/>
                <a:cs typeface="NikoshBAN" panose="02000000000000000000" pitchFamily="2" charset="0"/>
              </a:rPr>
              <a:t>(৩) চলমান যন্ত্রাংশের ক্ষয়ের ক্ষেত্রগুলো ও নাট-বোল্ট চেক করা।</a:t>
            </a:r>
          </a:p>
          <a:p>
            <a:r>
              <a:rPr lang="bn-IN" sz="3200" dirty="0" smtClean="0">
                <a:solidFill>
                  <a:schemeClr val="tx1"/>
                </a:solidFill>
                <a:latin typeface="NikoshBAN" panose="02000000000000000000" pitchFamily="2" charset="0"/>
                <a:cs typeface="NikoshBAN" panose="02000000000000000000" pitchFamily="2" charset="0"/>
              </a:rPr>
              <a:t>(৪) ওয়ার্কশপ মেঝে রক্ষণাবেক্ষণ।</a:t>
            </a:r>
          </a:p>
          <a:p>
            <a:r>
              <a:rPr lang="bn-IN" sz="3200" dirty="0" smtClean="0">
                <a:solidFill>
                  <a:schemeClr val="tx1"/>
                </a:solidFill>
                <a:latin typeface="NikoshBAN" panose="02000000000000000000" pitchFamily="2" charset="0"/>
                <a:cs typeface="NikoshBAN" panose="02000000000000000000" pitchFamily="2" charset="0"/>
              </a:rPr>
              <a:t>(৫) সংশ্লিষ্ট সাহায্যকারী সরঞ্জাম রক্ষণাবেক্ষণ।</a:t>
            </a:r>
          </a:p>
          <a:p>
            <a:r>
              <a:rPr lang="bn-IN" sz="3200" dirty="0" smtClean="0">
                <a:solidFill>
                  <a:schemeClr val="tx1"/>
                </a:solidFill>
                <a:latin typeface="NikoshBAN" panose="02000000000000000000" pitchFamily="2" charset="0"/>
                <a:cs typeface="NikoshBAN" panose="02000000000000000000" pitchFamily="2" charset="0"/>
              </a:rPr>
              <a:t>(৬) কুল্যান্ট, লুব্রিক্যান্টের লেবেল চেক করা।</a:t>
            </a:r>
          </a:p>
          <a:p>
            <a:r>
              <a:rPr lang="bn-IN" sz="3200" dirty="0" smtClean="0">
                <a:solidFill>
                  <a:schemeClr val="tx1"/>
                </a:solidFill>
                <a:latin typeface="NikoshBAN" panose="02000000000000000000" pitchFamily="2" charset="0"/>
                <a:cs typeface="NikoshBAN" panose="02000000000000000000" pitchFamily="2" charset="0"/>
              </a:rPr>
              <a:t>(৭) খুচরা যন্ত্রাংশের তালিকা ও প্রতিবেদন প্রস্তুত করা।</a:t>
            </a:r>
          </a:p>
          <a:p>
            <a:r>
              <a:rPr lang="bn-IN" sz="3200" dirty="0" smtClean="0">
                <a:solidFill>
                  <a:schemeClr val="tx1"/>
                </a:solidFill>
                <a:latin typeface="NikoshBAN" panose="02000000000000000000" pitchFamily="2" charset="0"/>
                <a:cs typeface="NikoshBAN" panose="02000000000000000000" pitchFamily="2" charset="0"/>
              </a:rPr>
              <a:t>(৮) মেশিন সংশ্লিষ্ট টুলস নির্ধারিত স্থানে রাখা ও</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এগুলোর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ব্যবহার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নিশ্চিত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a:t>
            </a:r>
            <a:r>
              <a:rPr lang="en-US"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5-Point Star 3"/>
          <p:cNvSpPr/>
          <p:nvPr/>
        </p:nvSpPr>
        <p:spPr>
          <a:xfrm>
            <a:off x="914401" y="847817"/>
            <a:ext cx="319596" cy="3107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90566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948" y="550416"/>
            <a:ext cx="5326602" cy="612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নিয়মিত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বিরতিতে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রক্ষণাবেক্ষণঃ</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656948" y="1269507"/>
            <a:ext cx="10830757" cy="4927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arenBoth"/>
            </a:pPr>
            <a:r>
              <a:rPr lang="bn-IN" sz="3200" dirty="0" smtClean="0">
                <a:solidFill>
                  <a:schemeClr val="tx1"/>
                </a:solidFill>
                <a:latin typeface="NikoshBAN" panose="02000000000000000000" pitchFamily="2" charset="0"/>
                <a:cs typeface="NikoshBAN" panose="02000000000000000000" pitchFamily="2" charset="0"/>
              </a:rPr>
              <a:t>ক্ষয়সাধিত টুলস ও ইক্যুইপমেন্ট শনাক্ত করে কার্যোপযোগী করা বা বদল করা।</a:t>
            </a:r>
          </a:p>
          <a:p>
            <a:r>
              <a:rPr lang="bn-IN" sz="3200" dirty="0" smtClean="0">
                <a:solidFill>
                  <a:schemeClr val="tx1"/>
                </a:solidFill>
                <a:latin typeface="NikoshBAN" panose="02000000000000000000" pitchFamily="2" charset="0"/>
                <a:cs typeface="NikoshBAN" panose="02000000000000000000" pitchFamily="2" charset="0"/>
              </a:rPr>
              <a:t>(২) নাট-বোল্ট চেক করা ও প্রয়োজনে পরিবর্তন করা।</a:t>
            </a:r>
            <a:endParaRPr lang="en-US" sz="3200" dirty="0" smtClean="0">
              <a:solidFill>
                <a:schemeClr val="tx1"/>
              </a:solidFill>
              <a:latin typeface="NikoshBAN" panose="02000000000000000000" pitchFamily="2" charset="0"/>
              <a:cs typeface="NikoshBAN" panose="02000000000000000000" pitchFamily="2" charset="0"/>
            </a:endParaRPr>
          </a:p>
          <a:p>
            <a:r>
              <a:rPr lang="en-US" sz="3200" dirty="0" smtClean="0">
                <a:solidFill>
                  <a:schemeClr val="tx1"/>
                </a:solidFill>
                <a:latin typeface="NikoshBAN" panose="02000000000000000000" pitchFamily="2" charset="0"/>
                <a:cs typeface="NikoshBAN" panose="02000000000000000000" pitchFamily="2" charset="0"/>
              </a:rPr>
              <a:t>(৩) </a:t>
            </a:r>
            <a:r>
              <a:rPr lang="bn-IN" sz="3200" dirty="0" smtClean="0">
                <a:solidFill>
                  <a:schemeClr val="tx1"/>
                </a:solidFill>
                <a:latin typeface="NikoshBAN" panose="02000000000000000000" pitchFamily="2" charset="0"/>
                <a:cs typeface="NikoshBAN" panose="02000000000000000000" pitchFamily="2" charset="0"/>
              </a:rPr>
              <a:t>কাজের শেষে মেজারিং টুলস রক্ষণাবেক্ষণ ও চেক করা।</a:t>
            </a:r>
          </a:p>
          <a:p>
            <a:r>
              <a:rPr lang="bn-IN" sz="3200" dirty="0" smtClean="0">
                <a:solidFill>
                  <a:schemeClr val="tx1"/>
                </a:solidFill>
                <a:latin typeface="NikoshBAN" panose="02000000000000000000" pitchFamily="2" charset="0"/>
                <a:cs typeface="NikoshBAN" panose="02000000000000000000" pitchFamily="2" charset="0"/>
              </a:rPr>
              <a:t>(৪) ওভার লোড ও সেফটি সুইচ চেক করা।</a:t>
            </a:r>
          </a:p>
          <a:p>
            <a:r>
              <a:rPr lang="bn-IN" sz="3200" dirty="0" smtClean="0">
                <a:solidFill>
                  <a:schemeClr val="tx1"/>
                </a:solidFill>
                <a:latin typeface="NikoshBAN" panose="02000000000000000000" pitchFamily="2" charset="0"/>
                <a:cs typeface="NikoshBAN" panose="02000000000000000000" pitchFamily="2" charset="0"/>
              </a:rPr>
              <a:t>(৫) </a:t>
            </a:r>
            <a:r>
              <a:rPr lang="bn-IN" sz="3200" dirty="0">
                <a:solidFill>
                  <a:schemeClr val="tx1"/>
                </a:solidFill>
                <a:latin typeface="NikoshBAN" panose="02000000000000000000" pitchFamily="2" charset="0"/>
                <a:cs typeface="NikoshBAN" panose="02000000000000000000" pitchFamily="2" charset="0"/>
              </a:rPr>
              <a:t>কাজের শেষে </a:t>
            </a:r>
            <a:r>
              <a:rPr lang="bn-IN" sz="3200" dirty="0" smtClean="0">
                <a:solidFill>
                  <a:schemeClr val="tx1"/>
                </a:solidFill>
                <a:latin typeface="NikoshBAN" panose="02000000000000000000" pitchFamily="2" charset="0"/>
                <a:cs typeface="NikoshBAN" panose="02000000000000000000" pitchFamily="2" charset="0"/>
              </a:rPr>
              <a:t>টুলস ও যন্ত্রাংশে মরিচা প্রতিরোধী আবরণ দেয়া।</a:t>
            </a:r>
          </a:p>
          <a:p>
            <a:r>
              <a:rPr lang="bn-IN" sz="3200" dirty="0" smtClean="0">
                <a:solidFill>
                  <a:schemeClr val="tx1"/>
                </a:solidFill>
                <a:latin typeface="NikoshBAN" panose="02000000000000000000" pitchFamily="2" charset="0"/>
                <a:cs typeface="NikoshBAN" panose="02000000000000000000" pitchFamily="2" charset="0"/>
              </a:rPr>
              <a:t>(৬) বছরে একবার ষ্টোর ভেরিফিকেশন করা।</a:t>
            </a:r>
          </a:p>
          <a:p>
            <a:r>
              <a:rPr lang="bn-IN" sz="3200" dirty="0" smtClean="0">
                <a:solidFill>
                  <a:schemeClr val="tx1"/>
                </a:solidFill>
                <a:latin typeface="NikoshBAN" panose="02000000000000000000" pitchFamily="2" charset="0"/>
                <a:cs typeface="NikoshBAN" panose="02000000000000000000" pitchFamily="2" charset="0"/>
              </a:rPr>
              <a:t>(৭) </a:t>
            </a:r>
            <a:r>
              <a:rPr lang="en-US" sz="3200" dirty="0" err="1" smtClean="0">
                <a:solidFill>
                  <a:schemeClr val="tx1"/>
                </a:solidFill>
                <a:latin typeface="NikoshBAN" panose="02000000000000000000" pitchFamily="2" charset="0"/>
                <a:cs typeface="NikoshBAN" panose="02000000000000000000" pitchFamily="2" charset="0"/>
              </a:rPr>
              <a:t>হারানো</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ক্ষয়ক্ষতির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প্রতিবেদন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প্রস্তুত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এবং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প্রতিস্থাপন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a:t>
            </a:r>
            <a:r>
              <a:rPr lang="en-US" sz="3200" dirty="0" smtClean="0">
                <a:solidFill>
                  <a:schemeClr val="tx1"/>
                </a:solidFill>
                <a:latin typeface="NikoshBAN" panose="02000000000000000000" pitchFamily="2" charset="0"/>
                <a:cs typeface="NikoshBAN" panose="02000000000000000000" pitchFamily="2" charset="0"/>
              </a:rPr>
              <a:t>।</a:t>
            </a:r>
          </a:p>
          <a:p>
            <a:r>
              <a:rPr lang="en-US" sz="3200" dirty="0" smtClean="0">
                <a:solidFill>
                  <a:schemeClr val="tx1"/>
                </a:solidFill>
                <a:latin typeface="NikoshBAN" panose="02000000000000000000" pitchFamily="2" charset="0"/>
                <a:cs typeface="NikoshBAN" panose="02000000000000000000" pitchFamily="2" charset="0"/>
              </a:rPr>
              <a:t>(৮) </a:t>
            </a:r>
            <a:r>
              <a:rPr lang="en-US" sz="3200" dirty="0" err="1" smtClean="0">
                <a:solidFill>
                  <a:schemeClr val="tx1"/>
                </a:solidFill>
                <a:latin typeface="NikoshBAN" panose="02000000000000000000" pitchFamily="2" charset="0"/>
                <a:cs typeface="NikoshBAN" panose="02000000000000000000" pitchFamily="2" charset="0"/>
              </a:rPr>
              <a:t>পূনঃফরমায়েশ</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লোড</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নির্ধারণ</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a:t>
            </a:r>
            <a:r>
              <a:rPr lang="en-US" sz="3200" dirty="0" smtClean="0">
                <a:solidFill>
                  <a:schemeClr val="tx1"/>
                </a:solidFill>
                <a:latin typeface="NikoshBAN" panose="02000000000000000000" pitchFamily="2" charset="0"/>
                <a:cs typeface="NikoshBAN" panose="02000000000000000000" pitchFamily="2" charset="0"/>
              </a:rPr>
              <a:t> ( </a:t>
            </a:r>
            <a:r>
              <a:rPr lang="en-US" sz="2800" dirty="0" smtClean="0">
                <a:solidFill>
                  <a:schemeClr val="tx1"/>
                </a:solidFill>
                <a:latin typeface="NikoshBAN" panose="02000000000000000000" pitchFamily="2" charset="0"/>
                <a:cs typeface="NikoshBAN" panose="02000000000000000000" pitchFamily="2" charset="0"/>
              </a:rPr>
              <a:t>Re-Order level </a:t>
            </a:r>
            <a:r>
              <a:rPr lang="en-US"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5-Point Star 3"/>
          <p:cNvSpPr/>
          <p:nvPr/>
        </p:nvSpPr>
        <p:spPr>
          <a:xfrm>
            <a:off x="763479" y="665826"/>
            <a:ext cx="399495" cy="372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3810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757</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Microsoft JhengHei UI Light</vt: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80</cp:revision>
  <dcterms:created xsi:type="dcterms:W3CDTF">2020-06-24T16:32:36Z</dcterms:created>
  <dcterms:modified xsi:type="dcterms:W3CDTF">2020-08-11T07:55:19Z</dcterms:modified>
</cp:coreProperties>
</file>