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259" r:id="rId3"/>
    <p:sldId id="262" r:id="rId4"/>
    <p:sldId id="270" r:id="rId5"/>
    <p:sldId id="269" r:id="rId6"/>
    <p:sldId id="260" r:id="rId7"/>
    <p:sldId id="261" r:id="rId8"/>
    <p:sldId id="264" r:id="rId9"/>
    <p:sldId id="263" r:id="rId10"/>
    <p:sldId id="272" r:id="rId11"/>
    <p:sldId id="273" r:id="rId12"/>
    <p:sldId id="267" r:id="rId13"/>
    <p:sldId id="268" r:id="rId14"/>
    <p:sldId id="265" r:id="rId15"/>
    <p:sldId id="266" r:id="rId16"/>
    <p:sldId id="271" r:id="rId17"/>
    <p:sldId id="274" r:id="rId18"/>
    <p:sldId id="275" r:id="rId19"/>
    <p:sldId id="276" r:id="rId20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0000FF"/>
    <a:srgbClr val="FF5050"/>
    <a:srgbClr val="FFFF00"/>
    <a:srgbClr val="FF3300"/>
    <a:srgbClr val="3333CC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636" y="-5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3F4F0F-A4F1-4348-85C0-438B007EAF97}" type="datetimeFigureOut">
              <a:rPr lang="en-US" smtClean="0"/>
              <a:t>30-Jul-20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18FCF-4462-4B48-A463-289D53192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0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ছবিতে</a:t>
            </a:r>
            <a:r>
              <a:rPr lang="bn-IN" baseline="0" dirty="0" smtClean="0"/>
              <a:t> যে ছবিগুলো দেখতেছ এগুলো কী কাজে ব্যবহার করা হয় ? জ্যামিতির চিত্র অঙ্কনের ক্ষেত্রে আমরা এগুলো ব্যবহার করি। তাহলে আজকের পাঠ জ্যামিতির মৌলিক ধারণা।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18FCF-4462-4B48-A463-289D53192BA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919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শিক্ষক</a:t>
            </a:r>
            <a:r>
              <a:rPr lang="bn-IN" baseline="0" dirty="0" smtClean="0"/>
              <a:t> এখানে চাঁদার সাহায্যে কিভাবে ৩০, ৪৫, ৬০ ডিগ্রি ইত্যাদি পরিমাপের কোণ অঙ্কন করা যায় তা বুঝিয়ে দিবেন 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18FCF-4462-4B48-A463-289D53192BA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461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30-Jul-20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30-Jul-20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30-Jul-20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07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30-Jul-20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30-Jul-20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30-Jul-20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30-Jul-20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30-Jul-20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30-Jul-20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30-Jul-20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30-Jul-20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rc 12"/>
          <p:cNvSpPr/>
          <p:nvPr/>
        </p:nvSpPr>
        <p:spPr>
          <a:xfrm rot="5400000">
            <a:off x="204725" y="-202953"/>
            <a:ext cx="354322" cy="760228"/>
          </a:xfrm>
          <a:prstGeom prst="arc">
            <a:avLst>
              <a:gd name="adj1" fmla="val 973801"/>
              <a:gd name="adj2" fmla="val 19937089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229486" y="37214"/>
            <a:ext cx="304800" cy="266700"/>
          </a:xfrm>
          <a:prstGeom prst="star5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380999" y="258625"/>
            <a:ext cx="0" cy="5467008"/>
          </a:xfrm>
          <a:prstGeom prst="line">
            <a:avLst/>
          </a:prstGeom>
          <a:ln w="12700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16200000">
            <a:off x="-801448" y="2565532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Kamrul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 Ahmed 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kamrulahmed5@gmail.com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sz="6600" b="1" i="1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সবাইকে স্বাগতম </a:t>
            </a:r>
            <a:endParaRPr lang="en-US" sz="6600" b="1" i="1" dirty="0">
              <a:solidFill>
                <a:srgbClr val="FF5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257300"/>
            <a:ext cx="6629400" cy="3954879"/>
          </a:xfr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35397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b="1" dirty="0" smtClean="0">
                <a:solidFill>
                  <a:srgbClr val="0070C0"/>
                </a:solidFill>
              </a:rPr>
              <a:t>রেখা, রেখাংশ ও রশ্মির মধ্যে পার্থক্য </a:t>
            </a:r>
            <a:endParaRPr lang="en-US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2601397"/>
              </p:ext>
            </p:extLst>
          </p:nvPr>
        </p:nvGraphicFramePr>
        <p:xfrm>
          <a:off x="457200" y="1333500"/>
          <a:ext cx="8305800" cy="358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8600"/>
                <a:gridCol w="2768600"/>
                <a:gridCol w="2768600"/>
              </a:tblGrid>
              <a:tr h="656890">
                <a:tc>
                  <a:txBody>
                    <a:bodyPr/>
                    <a:lstStyle/>
                    <a:p>
                      <a:r>
                        <a:rPr lang="bn-IN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রেখা</a:t>
                      </a:r>
                      <a:r>
                        <a:rPr lang="bn-IN" sz="18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en-US" sz="1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রেখাংশ</a:t>
                      </a:r>
                      <a:r>
                        <a:rPr lang="bn-IN" sz="1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রশ্মি</a:t>
                      </a:r>
                      <a:r>
                        <a:rPr lang="bn-IN" sz="1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656890">
                <a:tc>
                  <a:txBody>
                    <a:bodyPr/>
                    <a:lstStyle/>
                    <a:p>
                      <a:r>
                        <a:rPr lang="bn-IN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একটি রেখার</a:t>
                      </a:r>
                      <a:r>
                        <a:rPr lang="bn-IN" sz="1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নির্দিষ্ট দৈর্ঘ্য নেই। 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রেখাংশের</a:t>
                      </a:r>
                      <a:r>
                        <a:rPr lang="bn-IN" sz="1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নির্দিষ্ট দৈর্ঘ্য আছে। 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একটি রশ্মির</a:t>
                      </a:r>
                      <a:r>
                        <a:rPr lang="bn-IN" sz="1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নির্দিষ্ট দৈর্ঘ্য নেই। 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133810">
                <a:tc>
                  <a:txBody>
                    <a:bodyPr/>
                    <a:lstStyle/>
                    <a:p>
                      <a:r>
                        <a:rPr lang="bn-IN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একটি</a:t>
                      </a:r>
                      <a:r>
                        <a:rPr lang="bn-IN" sz="1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রেখার প্রান্তবিন্দু নেই। 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রেখাংশের</a:t>
                      </a:r>
                      <a:r>
                        <a:rPr lang="bn-IN" sz="1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দুইটি প্রান্তবিন্দু আছে। 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একটি রশ্মির</a:t>
                      </a:r>
                      <a:r>
                        <a:rPr lang="bn-IN" sz="1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মাত্র একটি প্রান্তবিন্দু আছে। 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13381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                                      B</a:t>
                      </a:r>
                      <a:endParaRPr lang="bn-IN" sz="1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AB</a:t>
                      </a:r>
                      <a:r>
                        <a:rPr lang="bn-IN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সরলরেখা</a:t>
                      </a:r>
                      <a:r>
                        <a:rPr lang="bn-IN" sz="1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                                        B</a:t>
                      </a:r>
                      <a:endParaRPr lang="bn-IN" sz="1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AB </a:t>
                      </a:r>
                      <a:r>
                        <a:rPr lang="bn-IN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রেখাংশ</a:t>
                      </a:r>
                      <a:r>
                        <a:rPr lang="bn-IN" sz="1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A                                     B </a:t>
                      </a:r>
                    </a:p>
                    <a:p>
                      <a:pPr algn="ctr"/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AB</a:t>
                      </a:r>
                      <a:r>
                        <a:rPr lang="bn-IN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রশ্মি</a:t>
                      </a:r>
                      <a:r>
                        <a:rPr lang="bn-IN" sz="1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762000" y="3924300"/>
            <a:ext cx="1981200" cy="0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505200" y="3969152"/>
            <a:ext cx="2209800" cy="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400800" y="3922853"/>
            <a:ext cx="1981200" cy="0"/>
          </a:xfrm>
          <a:prstGeom prst="straightConnector1">
            <a:avLst/>
          </a:prstGeom>
          <a:ln w="38100">
            <a:solidFill>
              <a:srgbClr val="FF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821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"/>
            <a:ext cx="8229600" cy="723635"/>
          </a:xfrm>
        </p:spPr>
        <p:txBody>
          <a:bodyPr/>
          <a:lstStyle/>
          <a:p>
            <a:r>
              <a:rPr lang="bn-IN" sz="4000" i="1" u="sng" dirty="0" smtClean="0"/>
              <a:t>বিন্দু, রেখা, তল সম্পর্কিত স্বতঃসিদ্ধ </a:t>
            </a:r>
            <a:endParaRPr lang="en-US" sz="4000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1100"/>
            <a:ext cx="8229600" cy="4343400"/>
          </a:xfrm>
        </p:spPr>
        <p:txBody>
          <a:bodyPr/>
          <a:lstStyle/>
          <a:p>
            <a:pPr marL="0" indent="0">
              <a:buNone/>
            </a:pPr>
            <a:r>
              <a:rPr lang="bn-IN" sz="2800" b="1" dirty="0" smtClean="0">
                <a:solidFill>
                  <a:srgbClr val="3333CC"/>
                </a:solidFill>
              </a:rPr>
              <a:t>১। দুইটি বিন্দুর মধ্য দিয়ে একটি এবং কেবল একটি সরলরেখা আঁকা যায়। </a:t>
            </a:r>
          </a:p>
          <a:p>
            <a:pPr marL="0" indent="0">
              <a:buNone/>
            </a:pPr>
            <a:r>
              <a:rPr lang="bn-IN" sz="2800" b="1" dirty="0" smtClean="0">
                <a:solidFill>
                  <a:srgbClr val="3333CC"/>
                </a:solidFill>
              </a:rPr>
              <a:t>২। যেসব বিন্দু একই সরলরেখায় অবস্থান করে, তাদের সমরেখ বিন্দু বলে। </a:t>
            </a:r>
          </a:p>
          <a:p>
            <a:pPr marL="0" indent="0">
              <a:buNone/>
            </a:pPr>
            <a:r>
              <a:rPr lang="bn-IN" sz="2800" b="1" dirty="0" smtClean="0">
                <a:solidFill>
                  <a:srgbClr val="3333CC"/>
                </a:solidFill>
              </a:rPr>
              <a:t>৩। একটি রেখাংশের দৈর্ঘ্যই তার প্রান্তবিন্দুদ্বয়ের দূরত্ব। </a:t>
            </a:r>
          </a:p>
          <a:p>
            <a:pPr marL="0" indent="0">
              <a:buNone/>
            </a:pPr>
            <a:r>
              <a:rPr lang="bn-IN" sz="2800" b="1" dirty="0" smtClean="0">
                <a:solidFill>
                  <a:srgbClr val="3333CC"/>
                </a:solidFill>
              </a:rPr>
              <a:t>৪। প্রান্তবিন্দুদ্বয় ছাড়া রেখাংশের যেকোনো বিন্দুকে ঐ রেখাংশের অন্তঃস্থ বিন্দু বলা হয়। </a:t>
            </a:r>
          </a:p>
          <a:p>
            <a:pPr marL="0" indent="0">
              <a:buNone/>
            </a:pPr>
            <a:r>
              <a:rPr lang="bn-IN" sz="2800" b="1" dirty="0" smtClean="0">
                <a:solidFill>
                  <a:srgbClr val="3333CC"/>
                </a:solidFill>
              </a:rPr>
              <a:t>৫। একই সমতলে দুইটি রেখা একটি এবং কেবল একটি বিন্দুতে পরস্পরকে ছেদ করতে পারে। </a:t>
            </a:r>
          </a:p>
          <a:p>
            <a:pPr marL="0" indent="0">
              <a:buNone/>
            </a:pPr>
            <a:r>
              <a:rPr lang="bn-IN" sz="2800" b="1" dirty="0" smtClean="0">
                <a:solidFill>
                  <a:srgbClr val="3333CC"/>
                </a:solidFill>
              </a:rPr>
              <a:t>৬। যদি দুইটি বিন্দু একই সমতলে অবস্থান করে, তবে তাদের সংযোগরেখা সম্পূর্ণভাবে ঐ তলেই অবস্থান করে। </a:t>
            </a:r>
            <a:endParaRPr lang="en-US" sz="2800" b="1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08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865"/>
            <a:ext cx="7924800" cy="952500"/>
          </a:xfrm>
          <a:ln w="19050">
            <a:solidFill>
              <a:srgbClr val="92D050"/>
            </a:solidFill>
          </a:ln>
        </p:spPr>
        <p:txBody>
          <a:bodyPr/>
          <a:lstStyle/>
          <a:p>
            <a:r>
              <a:rPr lang="bn-IN" sz="5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একক কাজ </a:t>
            </a:r>
            <a:endParaRPr lang="en-US" sz="54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n-IN" dirty="0" smtClean="0"/>
              <a:t>১। চিত্রে কয়টি রশ্মি রয়েছে?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2</a:t>
            </a:r>
            <a:r>
              <a:rPr lang="bn-IN" dirty="0" smtClean="0"/>
              <a:t>। তোমার খাতায় দুইটি বিন্দু নিয়ে একটি সরলরেখা আঁক।  </a:t>
            </a:r>
            <a:endParaRPr lang="en-US" dirty="0"/>
          </a:p>
        </p:txBody>
      </p:sp>
      <p:pic>
        <p:nvPicPr>
          <p:cNvPr id="20" name="Content Placeholder 1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09800"/>
            <a:ext cx="3886200" cy="1943100"/>
          </a:xfrm>
        </p:spPr>
      </p:pic>
      <p:grpSp>
        <p:nvGrpSpPr>
          <p:cNvPr id="19" name="Group 18"/>
          <p:cNvGrpSpPr/>
          <p:nvPr/>
        </p:nvGrpSpPr>
        <p:grpSpPr>
          <a:xfrm>
            <a:off x="943578" y="1960944"/>
            <a:ext cx="2220651" cy="1522413"/>
            <a:chOff x="943578" y="1960944"/>
            <a:chExt cx="2220651" cy="1522413"/>
          </a:xfrm>
        </p:grpSpPr>
        <p:grpSp>
          <p:nvGrpSpPr>
            <p:cNvPr id="14" name="Group 13"/>
            <p:cNvGrpSpPr/>
            <p:nvPr/>
          </p:nvGrpSpPr>
          <p:grpSpPr>
            <a:xfrm>
              <a:off x="1305046" y="1960944"/>
              <a:ext cx="1859183" cy="1144447"/>
              <a:chOff x="1305046" y="1960944"/>
              <a:chExt cx="1859183" cy="1144447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1331571" y="1960944"/>
                <a:ext cx="1832658" cy="1143000"/>
                <a:chOff x="1371600" y="1716911"/>
                <a:chExt cx="1832658" cy="1143000"/>
              </a:xfrm>
            </p:grpSpPr>
            <p:cxnSp>
              <p:nvCxnSpPr>
                <p:cNvPr id="6" name="Straight Arrow Connector 5"/>
                <p:cNvCxnSpPr/>
                <p:nvPr/>
              </p:nvCxnSpPr>
              <p:spPr>
                <a:xfrm>
                  <a:off x="1375458" y="2783711"/>
                  <a:ext cx="1828800" cy="0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Arrow Connector 6"/>
                <p:cNvCxnSpPr/>
                <p:nvPr/>
              </p:nvCxnSpPr>
              <p:spPr>
                <a:xfrm flipV="1">
                  <a:off x="1371600" y="1716911"/>
                  <a:ext cx="914400" cy="1066800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" name="Flowchart: Connector 8"/>
                <p:cNvSpPr/>
                <p:nvPr/>
              </p:nvSpPr>
              <p:spPr>
                <a:xfrm>
                  <a:off x="2743200" y="2707511"/>
                  <a:ext cx="76200" cy="152400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Flowchart: Connector 9"/>
                <p:cNvSpPr/>
                <p:nvPr/>
              </p:nvSpPr>
              <p:spPr>
                <a:xfrm>
                  <a:off x="2209800" y="2707511"/>
                  <a:ext cx="76200" cy="152400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Flowchart: Connector 10"/>
                <p:cNvSpPr/>
                <p:nvPr/>
              </p:nvSpPr>
              <p:spPr>
                <a:xfrm>
                  <a:off x="1981200" y="1943100"/>
                  <a:ext cx="76200" cy="152400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" name="Flowchart: Connector 12"/>
              <p:cNvSpPr/>
              <p:nvPr/>
            </p:nvSpPr>
            <p:spPr>
              <a:xfrm>
                <a:off x="1305046" y="2952991"/>
                <a:ext cx="76200" cy="152400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2560296" y="3105391"/>
              <a:ext cx="3619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032081" y="3114025"/>
              <a:ext cx="3619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43578" y="2910161"/>
              <a:ext cx="3619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579221" y="1960944"/>
              <a:ext cx="3619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352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" t="8015" r="4319" b="9713"/>
          <a:stretch/>
        </p:blipFill>
        <p:spPr>
          <a:xfrm>
            <a:off x="-3962400" y="745603"/>
            <a:ext cx="3886200" cy="2057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sz="6000" b="1" u="sng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সরলকোণ </a:t>
            </a:r>
            <a:endParaRPr lang="en-US" sz="6000" b="1" u="sng" dirty="0">
              <a:solidFill>
                <a:srgbClr val="FF5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Flowchart: Connector 7"/>
          <p:cNvSpPr/>
          <p:nvPr/>
        </p:nvSpPr>
        <p:spPr>
          <a:xfrm>
            <a:off x="4329896" y="2803003"/>
            <a:ext cx="152400" cy="152400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2955403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00" y="2967413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57240" y="2955403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Block Arc 11"/>
          <p:cNvSpPr/>
          <p:nvPr/>
        </p:nvSpPr>
        <p:spPr>
          <a:xfrm>
            <a:off x="3841348" y="2334228"/>
            <a:ext cx="1129496" cy="1066800"/>
          </a:xfrm>
          <a:prstGeom prst="blockArc">
            <a:avLst>
              <a:gd name="adj1" fmla="val 10800000"/>
              <a:gd name="adj2" fmla="val 21517239"/>
              <a:gd name="adj3" fmla="val 8710"/>
            </a:avLst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030401" y="2474970"/>
                <a:ext cx="685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𝟏𝟖𝟎</m:t>
                      </m:r>
                      <m:r>
                        <a:rPr lang="en-US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0401" y="2474970"/>
                <a:ext cx="685800" cy="400110"/>
              </a:xfrm>
              <a:prstGeom prst="rect">
                <a:avLst/>
              </a:prstGeom>
              <a:blipFill rotWithShape="1">
                <a:blip r:embed="rId4"/>
                <a:stretch>
                  <a:fillRect r="-10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24696" y="3848100"/>
                <a:ext cx="73152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b="1" dirty="0" smtClean="0"/>
                  <a:t>দুইটি পরস্পর বিপরীত রশ্মি তাদের সাধারণ বিন্দুতে যে কোণ উৎপন্ন করে, তাকে সরলকোণ বলে। সরলকোণের পরিমাণ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𝟏𝟖𝟎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bn-IN" sz="2800" b="1" dirty="0" smtClean="0"/>
                  <a:t>।  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696" y="3848100"/>
                <a:ext cx="7315200" cy="954107"/>
              </a:xfrm>
              <a:prstGeom prst="rect">
                <a:avLst/>
              </a:prstGeom>
              <a:blipFill rotWithShape="1">
                <a:blip r:embed="rId5"/>
                <a:stretch>
                  <a:fillRect l="-1667" t="-5732" r="-3917" b="-17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 flipV="1">
            <a:off x="4457700" y="2867628"/>
            <a:ext cx="3238500" cy="14905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990600" y="2882533"/>
            <a:ext cx="3382701" cy="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607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583 0.01612 L 0.70416 0.0222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17" y="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/>
      <p:bldP spid="10" grpId="0"/>
      <p:bldP spid="11" grpId="0"/>
      <p:bldP spid="12" grpId="0" animBg="1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578" y="228865"/>
            <a:ext cx="7877221" cy="723635"/>
          </a:xfrm>
        </p:spPr>
        <p:txBody>
          <a:bodyPr/>
          <a:lstStyle/>
          <a:p>
            <a:r>
              <a:rPr lang="bn-IN" sz="48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কোণ </a:t>
            </a:r>
            <a:endParaRPr lang="en-US" sz="4800" b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91595"/>
            <a:ext cx="4724400" cy="3048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2303900" y="1468686"/>
            <a:ext cx="1050881" cy="1801091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285946" y="2369231"/>
            <a:ext cx="2200454" cy="900545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Block Arc 14"/>
          <p:cNvSpPr/>
          <p:nvPr/>
        </p:nvSpPr>
        <p:spPr>
          <a:xfrm rot="1677092">
            <a:off x="2588369" y="2360624"/>
            <a:ext cx="1427840" cy="1371600"/>
          </a:xfrm>
          <a:prstGeom prst="blockArc">
            <a:avLst>
              <a:gd name="adj1" fmla="val 10800000"/>
              <a:gd name="adj2" fmla="val 21169167"/>
              <a:gd name="adj3" fmla="val 9492"/>
            </a:avLst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6088353" y="1681922"/>
            <a:ext cx="1524000" cy="1981204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088353" y="3663124"/>
            <a:ext cx="2590800" cy="1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Block Arc 24"/>
          <p:cNvSpPr/>
          <p:nvPr/>
        </p:nvSpPr>
        <p:spPr>
          <a:xfrm rot="3384501">
            <a:off x="6428450" y="2759518"/>
            <a:ext cx="1188428" cy="1087991"/>
          </a:xfrm>
          <a:prstGeom prst="blockArc">
            <a:avLst>
              <a:gd name="adj1" fmla="val 10800000"/>
              <a:gd name="adj2" fmla="val 21095230"/>
              <a:gd name="adj3" fmla="val 608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602953" y="3839634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54953" y="3575801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315200" y="1057633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3272" y="4445147"/>
            <a:ext cx="82763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একই সমতলে দুইটি রশ্মি </a:t>
            </a:r>
            <a:r>
              <a:rPr lang="bn-IN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একটি বিন্দুতে </a:t>
            </a:r>
            <a:r>
              <a:rPr lang="bn-IN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মিলিত </a:t>
            </a:r>
            <a:r>
              <a:rPr lang="bn-IN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হলে কোণ উৎপন্ন হয়। রশ্মি দুইটিকে কোণের বাহু এবং তাদের সাধারণ বিন্দুকে শীর্ষবিন্দু বলে। 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9579" y="3756021"/>
            <a:ext cx="4629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দুইটি রাস্তার সংযোগ স্থলে কোণ উৎপন্ন করেছে। 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993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25" grpId="0" animBg="1"/>
      <p:bldP spid="26" grpId="0"/>
      <p:bldP spid="27" grpId="0"/>
      <p:bldP spid="28" grpId="0"/>
      <p:bldP spid="29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865"/>
            <a:ext cx="7848600" cy="723635"/>
          </a:xfrm>
        </p:spPr>
        <p:txBody>
          <a:bodyPr/>
          <a:lstStyle/>
          <a:p>
            <a:r>
              <a:rPr lang="bn-IN" u="sng" dirty="0" smtClean="0">
                <a:solidFill>
                  <a:srgbClr val="7030A0"/>
                </a:solidFill>
              </a:rPr>
              <a:t>সন্নিহিত কোণ </a:t>
            </a:r>
            <a:endParaRPr lang="en-US" u="sng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04900"/>
            <a:ext cx="2590800" cy="25908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525684" y="2247900"/>
            <a:ext cx="1455516" cy="6096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985058" y="2247900"/>
            <a:ext cx="0" cy="1447799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933937" y="2247900"/>
            <a:ext cx="1418863" cy="6096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Block Arc 18"/>
          <p:cNvSpPr/>
          <p:nvPr/>
        </p:nvSpPr>
        <p:spPr>
          <a:xfrm rot="12670631">
            <a:off x="1485900" y="2015686"/>
            <a:ext cx="990600" cy="914400"/>
          </a:xfrm>
          <a:prstGeom prst="blockArc">
            <a:avLst>
              <a:gd name="adj1" fmla="val 13552480"/>
              <a:gd name="adj2" fmla="val 20677694"/>
              <a:gd name="adj3" fmla="val 10912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Block Arc 19"/>
          <p:cNvSpPr/>
          <p:nvPr/>
        </p:nvSpPr>
        <p:spPr>
          <a:xfrm rot="8804036">
            <a:off x="1769824" y="2247899"/>
            <a:ext cx="990600" cy="914400"/>
          </a:xfrm>
          <a:prstGeom prst="blockArc">
            <a:avLst>
              <a:gd name="adj1" fmla="val 11484376"/>
              <a:gd name="adj2" fmla="val 20677694"/>
              <a:gd name="adj3" fmla="val 1091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5562600" y="2247900"/>
            <a:ext cx="1524000" cy="145467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5562600" y="3657599"/>
            <a:ext cx="2667000" cy="762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4953000" y="1747777"/>
            <a:ext cx="609600" cy="20193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153400" y="3815786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036916" y="3845867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343400" y="1516944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239000" y="1832362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53970" y="4673278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যদি কোনো তলে দুইটি কোণের একই শীর্ষবিন্দু হয় এবং </a:t>
            </a:r>
            <a:r>
              <a:rPr lang="bn-IN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কোণদ্বয় সাধারণ </a:t>
            </a:r>
            <a:r>
              <a:rPr lang="bn-IN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বাহুর বিপরীত পাশে অবস্থান করে, তবে ঐ কোণদ্বয়কে সন্নিহিত কোণ বলে। </a:t>
            </a:r>
            <a:endParaRPr lang="en-US" sz="24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5542344" y="2440187"/>
            <a:ext cx="1066800" cy="450090"/>
            <a:chOff x="5562600" y="1528519"/>
            <a:chExt cx="1066800" cy="450090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5562600" y="1734255"/>
              <a:ext cx="152400" cy="24435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5715000" y="1528519"/>
              <a:ext cx="914400" cy="434622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6362700" y="2983374"/>
            <a:ext cx="1066800" cy="450090"/>
            <a:chOff x="5562600" y="1528519"/>
            <a:chExt cx="1066800" cy="450090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5562600" y="1734255"/>
              <a:ext cx="152400" cy="24435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5715000" y="1528519"/>
              <a:ext cx="914400" cy="43462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475527" y="3769619"/>
            <a:ext cx="4413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তিনটি রাস্তার সংযোগ স্থলে সন্নিহিত কোণ উৎপন্ন করেছে। 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821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 animBg="1"/>
      <p:bldP spid="20" grpId="0" animBg="1"/>
      <p:bldP spid="32" grpId="0"/>
      <p:bldP spid="33" grpId="0"/>
      <p:bldP spid="34" grpId="0"/>
      <p:bldP spid="35" grpId="0"/>
      <p:bldP spid="36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sz="6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জোড়ায় কাজ </a:t>
            </a:r>
            <a:endParaRPr lang="en-US" sz="60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bn-IN" dirty="0" smtClean="0"/>
                  <a:t>১। নিচে কয়েকটি কোণের পরিমাপ দেওয়া হলো চাঁদার সাহায্যে কোণগুলো আঁক। </a:t>
                </a:r>
              </a:p>
              <a:p>
                <a:pPr marL="0" indent="0">
                  <a:buNone/>
                </a:pPr>
                <a:r>
                  <a:rPr lang="bn-IN" dirty="0" smtClean="0"/>
                  <a:t>ক) </a:t>
                </a:r>
                <a14:m>
                  <m:oMath xmlns:m="http://schemas.openxmlformats.org/officeDocument/2006/math">
                    <m:r>
                      <a:rPr lang="bn-IN" b="0" i="1" smtClean="0">
                        <a:latin typeface="Cambria Math"/>
                      </a:rPr>
                      <m:t>৩০</m:t>
                    </m:r>
                    <m:r>
                      <a:rPr lang="bn-IN" b="0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bn-IN" dirty="0" smtClean="0"/>
                  <a:t> খ) </a:t>
                </a:r>
                <a14:m>
                  <m:oMath xmlns:m="http://schemas.openxmlformats.org/officeDocument/2006/math">
                    <m:r>
                      <a:rPr lang="bn-IN" i="1" dirty="0" smtClean="0">
                        <a:latin typeface="Cambria Math"/>
                      </a:rPr>
                      <m:t>৪</m:t>
                    </m:r>
                    <m:r>
                      <a:rPr lang="bn-IN" b="0" i="1" dirty="0" smtClean="0">
                        <a:latin typeface="Cambria Math"/>
                      </a:rPr>
                      <m:t>৫</m:t>
                    </m:r>
                    <m:r>
                      <a:rPr lang="bn-IN" i="1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bn-IN" dirty="0" smtClean="0"/>
                  <a:t> গ) </a:t>
                </a:r>
                <a14:m>
                  <m:oMath xmlns:m="http://schemas.openxmlformats.org/officeDocument/2006/math">
                    <m:r>
                      <a:rPr lang="bn-IN" i="1" dirty="0" smtClean="0">
                        <a:latin typeface="Cambria Math"/>
                      </a:rPr>
                      <m:t>৬</m:t>
                    </m:r>
                    <m:r>
                      <a:rPr lang="bn-IN" i="1">
                        <a:latin typeface="Cambria Math"/>
                      </a:rPr>
                      <m:t>০</m:t>
                    </m:r>
                    <m:r>
                      <a:rPr lang="bn-IN" i="1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bn-IN" dirty="0" smtClean="0"/>
                  <a:t> ঘ) </a:t>
                </a:r>
                <a14:m>
                  <m:oMath xmlns:m="http://schemas.openxmlformats.org/officeDocument/2006/math">
                    <m:r>
                      <a:rPr lang="bn-IN" i="1" dirty="0" smtClean="0">
                        <a:latin typeface="Cambria Math"/>
                      </a:rPr>
                      <m:t>৯</m:t>
                    </m:r>
                    <m:r>
                      <a:rPr lang="bn-IN" i="1">
                        <a:latin typeface="Cambria Math"/>
                      </a:rPr>
                      <m:t>০</m:t>
                    </m:r>
                    <m:r>
                      <a:rPr lang="bn-IN" i="1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bn-IN" dirty="0" smtClean="0"/>
              </a:p>
              <a:p>
                <a:pPr marL="0" indent="0">
                  <a:buNone/>
                </a:pPr>
                <a:r>
                  <a:rPr lang="bn-IN" dirty="0" smtClean="0"/>
                  <a:t>ঙ) </a:t>
                </a:r>
                <a14:m>
                  <m:oMath xmlns:m="http://schemas.openxmlformats.org/officeDocument/2006/math">
                    <m:r>
                      <a:rPr lang="bn-IN" i="1" dirty="0" smtClean="0">
                        <a:latin typeface="Cambria Math"/>
                      </a:rPr>
                      <m:t>১</m:t>
                    </m:r>
                    <m:r>
                      <a:rPr lang="bn-IN" b="0" i="1" dirty="0" smtClean="0">
                        <a:latin typeface="Cambria Math"/>
                      </a:rPr>
                      <m:t>২</m:t>
                    </m:r>
                    <m:r>
                      <a:rPr lang="bn-IN" i="1">
                        <a:latin typeface="Cambria Math"/>
                      </a:rPr>
                      <m:t>০</m:t>
                    </m:r>
                    <m:r>
                      <a:rPr lang="bn-IN" i="1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bn-IN" dirty="0" smtClean="0"/>
                  <a:t> 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 l="-3017" t="-1456" r="-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25" y="2243137"/>
            <a:ext cx="2343150" cy="1952625"/>
          </a:xfrm>
        </p:spPr>
      </p:pic>
    </p:spTree>
    <p:extLst>
      <p:ext uri="{BB962C8B-B14F-4D97-AF65-F5344CB8AC3E}">
        <p14:creationId xmlns:p14="http://schemas.microsoft.com/office/powerpoint/2010/main" val="53370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1104635"/>
          </a:xfrm>
        </p:spPr>
        <p:txBody>
          <a:bodyPr/>
          <a:lstStyle/>
          <a:p>
            <a:r>
              <a:rPr lang="bn-IN" sz="6600" b="1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মূল্যায়ন </a:t>
            </a:r>
            <a:endParaRPr lang="en-US" sz="6600" b="1" dirty="0">
              <a:solidFill>
                <a:srgbClr val="FF5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5900"/>
            <a:ext cx="8229600" cy="3771636"/>
          </a:xfrm>
        </p:spPr>
        <p:txBody>
          <a:bodyPr/>
          <a:lstStyle/>
          <a:p>
            <a:pPr marL="0" indent="0">
              <a:buNone/>
            </a:pPr>
            <a:r>
              <a:rPr lang="bn-IN" sz="2400" dirty="0" smtClean="0"/>
              <a:t>1। যার শুধু অবস্থান আছে, দৈর্ঘ্য, প্রস্থ ও বেধ নাই তা – </a:t>
            </a:r>
          </a:p>
          <a:p>
            <a:pPr marL="0" indent="0">
              <a:buNone/>
            </a:pPr>
            <a:r>
              <a:rPr lang="bn-IN" sz="2400" dirty="0" smtClean="0"/>
              <a:t>	ক) রেখা 	খ) স্থান 	গ) বিন্দু 	ঘ) তল</a:t>
            </a:r>
          </a:p>
          <a:p>
            <a:pPr marL="0" indent="0">
              <a:buNone/>
            </a:pPr>
            <a:r>
              <a:rPr lang="bn-IN" sz="2400" dirty="0" smtClean="0"/>
              <a:t>২।  যার দৈর্ঘ্য ও প্রস্থ আছে, কিন্তু বেধ নাই তা – </a:t>
            </a:r>
          </a:p>
          <a:p>
            <a:pPr marL="0" indent="0">
              <a:buNone/>
            </a:pPr>
            <a:r>
              <a:rPr lang="bn-IN" sz="2400" dirty="0"/>
              <a:t>	 ক) রেখা 	খ) স্থান 	গ) বিন্দু 	ঘ) </a:t>
            </a:r>
            <a:r>
              <a:rPr lang="bn-IN" sz="2400" dirty="0" smtClean="0"/>
              <a:t>তল</a:t>
            </a:r>
          </a:p>
          <a:p>
            <a:pPr marL="0" indent="0">
              <a:buNone/>
            </a:pPr>
            <a:r>
              <a:rPr lang="bn-IN" sz="2400" dirty="0" smtClean="0"/>
              <a:t>৩। রেখাংশের কয়টি প্রান্তবিন্দু আছে? </a:t>
            </a:r>
          </a:p>
          <a:p>
            <a:pPr marL="0" indent="0">
              <a:buNone/>
            </a:pPr>
            <a:r>
              <a:rPr lang="bn-IN" sz="2400" dirty="0"/>
              <a:t>	</a:t>
            </a:r>
            <a:r>
              <a:rPr lang="bn-IN" sz="2400" dirty="0" smtClean="0"/>
              <a:t>ক) ১ 		খ) ২ 		গ) ৩ 		ঘ) ৪</a:t>
            </a:r>
          </a:p>
          <a:p>
            <a:pPr marL="0" indent="0">
              <a:buNone/>
            </a:pPr>
            <a:r>
              <a:rPr lang="bn-IN" sz="2400" dirty="0" smtClean="0"/>
              <a:t>৪। দুইটি বিন্দুর মধ্য দিয়ে কয়টি সরলরেখা আঁকা যায়? </a:t>
            </a:r>
          </a:p>
          <a:p>
            <a:pPr marL="0" indent="0">
              <a:buNone/>
            </a:pPr>
            <a:r>
              <a:rPr lang="bn-IN" sz="2400" dirty="0"/>
              <a:t>	ক) </a:t>
            </a:r>
            <a:r>
              <a:rPr lang="bn-IN" sz="2400" dirty="0" smtClean="0"/>
              <a:t>১ টি  </a:t>
            </a:r>
            <a:r>
              <a:rPr lang="bn-IN" sz="2400" dirty="0"/>
              <a:t>		খ) </a:t>
            </a:r>
            <a:r>
              <a:rPr lang="bn-IN" sz="2400" dirty="0" smtClean="0"/>
              <a:t>২ টি  </a:t>
            </a:r>
            <a:r>
              <a:rPr lang="bn-IN" sz="2400" dirty="0"/>
              <a:t>		গ) </a:t>
            </a:r>
            <a:r>
              <a:rPr lang="bn-IN" sz="2400" dirty="0" smtClean="0"/>
              <a:t>৩ টি  </a:t>
            </a:r>
            <a:r>
              <a:rPr lang="bn-IN" sz="2400" dirty="0"/>
              <a:t>		ঘ) </a:t>
            </a:r>
            <a:r>
              <a:rPr lang="bn-IN" sz="2400" dirty="0" smtClean="0"/>
              <a:t>৪ টি </a:t>
            </a:r>
            <a:endParaRPr lang="bn-IN" sz="2400" dirty="0"/>
          </a:p>
          <a:p>
            <a:pPr marL="0" indent="0">
              <a:buNone/>
            </a:pPr>
            <a:endParaRPr lang="bn-IN" sz="2400" dirty="0" smtClean="0"/>
          </a:p>
          <a:p>
            <a:pPr marL="0" indent="0">
              <a:buNone/>
            </a:pPr>
            <a:r>
              <a:rPr lang="bn-IN" sz="2400" dirty="0" smtClean="0"/>
              <a:t> </a:t>
            </a:r>
            <a:endParaRPr lang="en-US" sz="2400" dirty="0"/>
          </a:p>
        </p:txBody>
      </p:sp>
      <p:sp>
        <p:nvSpPr>
          <p:cNvPr id="4" name="Flowchart: Connector 3"/>
          <p:cNvSpPr/>
          <p:nvPr/>
        </p:nvSpPr>
        <p:spPr>
          <a:xfrm>
            <a:off x="3183038" y="1973000"/>
            <a:ext cx="381000" cy="3810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/>
          <p:cNvSpPr/>
          <p:nvPr/>
        </p:nvSpPr>
        <p:spPr>
          <a:xfrm>
            <a:off x="5029200" y="2844000"/>
            <a:ext cx="381000" cy="3810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3183038" y="3705350"/>
            <a:ext cx="381000" cy="3810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1371600" y="4585025"/>
            <a:ext cx="381000" cy="3810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71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sz="6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বাড়ির কাজ </a:t>
            </a:r>
            <a:endParaRPr lang="en-US" sz="6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886200"/>
          </a:xfrm>
          <a:ln w="19050">
            <a:solidFill>
              <a:srgbClr val="FF33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bn-IN" dirty="0" smtClean="0"/>
              <a:t>১। একটি বাক্স এঁকে এর তল, রেখা, বিন্দুর প্রতিরূপ নির্দেশ কর। </a:t>
            </a:r>
          </a:p>
          <a:p>
            <a:pPr marL="0" indent="0">
              <a:buNone/>
            </a:pPr>
            <a:r>
              <a:rPr lang="bn-IN" dirty="0" smtClean="0"/>
              <a:t>২। নিচের চিত্রের কোণের পরিমাপ করে শ্রেণিবিভাগ করঃ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A			     D 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/>
              <a:t> </a:t>
            </a:r>
            <a:r>
              <a:rPr lang="en-US" dirty="0" smtClean="0"/>
              <a:t>  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O	         C</a:t>
            </a:r>
          </a:p>
          <a:p>
            <a:pPr marL="0" indent="0">
              <a:buNone/>
            </a:pPr>
            <a:r>
              <a:rPr lang="en-US" dirty="0"/>
              <a:t>B</a:t>
            </a: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575" y="2005012"/>
            <a:ext cx="3371850" cy="2428875"/>
          </a:xfrm>
        </p:spPr>
      </p:pic>
      <p:grpSp>
        <p:nvGrpSpPr>
          <p:cNvPr id="12" name="Group 11"/>
          <p:cNvGrpSpPr/>
          <p:nvPr/>
        </p:nvGrpSpPr>
        <p:grpSpPr>
          <a:xfrm>
            <a:off x="914400" y="3238500"/>
            <a:ext cx="2971800" cy="1676400"/>
            <a:chOff x="914400" y="3238500"/>
            <a:chExt cx="2971800" cy="1676400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914400" y="3390900"/>
              <a:ext cx="2743200" cy="15240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2286000" y="4152900"/>
              <a:ext cx="1600200" cy="2286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 flipV="1">
              <a:off x="1524000" y="3238500"/>
              <a:ext cx="762000" cy="9144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2354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14300"/>
            <a:ext cx="6781800" cy="952500"/>
          </a:xfrm>
        </p:spPr>
        <p:txBody>
          <a:bodyPr/>
          <a:lstStyle/>
          <a:p>
            <a:r>
              <a:rPr lang="bn-IN" sz="7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ধন্যবাদ </a:t>
            </a:r>
            <a:endParaRPr lang="en-US" sz="7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104900"/>
            <a:ext cx="6934200" cy="4136711"/>
          </a:xfrm>
        </p:spPr>
      </p:pic>
    </p:spTree>
    <p:extLst>
      <p:ext uri="{BB962C8B-B14F-4D97-AF65-F5344CB8AC3E}">
        <p14:creationId xmlns:p14="http://schemas.microsoft.com/office/powerpoint/2010/main" val="423455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sz="6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শিক্ষক পরিচিতি </a:t>
            </a:r>
            <a:endParaRPr lang="en-US" sz="60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bn-IN" dirty="0" smtClean="0"/>
                  <a:t>কামরুল আহমদ </a:t>
                </a:r>
              </a:p>
              <a:p>
                <a:pPr marL="0" indent="0">
                  <a:buNone/>
                </a:pPr>
                <a:r>
                  <a:rPr lang="bn-IN" dirty="0" smtClean="0"/>
                  <a:t>সহকারী শিক্ষক ( গণিত ) </a:t>
                </a:r>
              </a:p>
              <a:p>
                <a:pPr marL="0" indent="0">
                  <a:buNone/>
                </a:pPr>
                <a:r>
                  <a:rPr lang="bn-IN" dirty="0" smtClean="0"/>
                  <a:t>রাজুর বাজার কলেজিয়েট স্কুল </a:t>
                </a:r>
              </a:p>
              <a:p>
                <a:pPr marL="0" indent="0">
                  <a:buNone/>
                </a:pPr>
                <a:r>
                  <a:rPr lang="bn-IN" dirty="0" smtClean="0"/>
                  <a:t>নেত্রকোণা সদর, নেত্রকোণা। </a:t>
                </a:r>
              </a:p>
              <a:p>
                <a:pPr marL="0" indent="0">
                  <a:buNone/>
                </a:pPr>
                <a:r>
                  <a:rPr lang="bn-IN" dirty="0" smtClean="0"/>
                  <a:t>মোবাইলঃ ০১৭১৪৬৮০৩১০ </a:t>
                </a:r>
              </a:p>
              <a:p>
                <a:pPr marL="0" indent="0">
                  <a:buNone/>
                </a:pPr>
                <a:r>
                  <a:rPr lang="bn-IN" dirty="0" smtClean="0"/>
                  <a:t>ইমেইলঃ </a:t>
                </a:r>
              </a:p>
              <a:p>
                <a:pPr marL="0" indent="0">
                  <a:buNone/>
                </a:pPr>
                <a:r>
                  <a:rPr lang="en-US" sz="1800" dirty="0" err="1" smtClean="0">
                    <a:hlinkClick r:id="rId2"/>
                  </a:rPr>
                  <a:t>kamrulahmed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  <a:hlinkClick r:id="rId2"/>
                      </a:rPr>
                      <m:t>5</m:t>
                    </m:r>
                  </m:oMath>
                </a14:m>
                <a:r>
                  <a:rPr lang="en-US" sz="1800" dirty="0" smtClean="0">
                    <a:hlinkClick r:id="rId2"/>
                  </a:rPr>
                  <a:t>@gmail.com</a:t>
                </a:r>
                <a:r>
                  <a:rPr lang="en-US" sz="1800" dirty="0" smtClean="0"/>
                  <a:t> </a:t>
                </a: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3"/>
                <a:stretch>
                  <a:fillRect l="-3017" t="-1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99" y="1333500"/>
            <a:ext cx="2779295" cy="3200400"/>
          </a:xfrm>
        </p:spPr>
      </p:pic>
    </p:spTree>
    <p:extLst>
      <p:ext uri="{BB962C8B-B14F-4D97-AF65-F5344CB8AC3E}">
        <p14:creationId xmlns:p14="http://schemas.microsoft.com/office/powerpoint/2010/main" val="229441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 পরিচিতি </a:t>
            </a:r>
            <a:endParaRPr lang="en-US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bn-IN" dirty="0" smtClean="0"/>
              <a:t>শ্রেণিঃ ৬ষ্ঠ </a:t>
            </a:r>
          </a:p>
          <a:p>
            <a:pPr marL="0" indent="0" algn="ctr">
              <a:buNone/>
            </a:pPr>
            <a:r>
              <a:rPr lang="bn-IN" dirty="0" smtClean="0"/>
              <a:t>বিষয়ঃ গণিত </a:t>
            </a:r>
          </a:p>
          <a:p>
            <a:pPr marL="0" indent="0" algn="ctr">
              <a:buNone/>
            </a:pPr>
            <a:r>
              <a:rPr lang="bn-IN" dirty="0" smtClean="0"/>
              <a:t>অধ্যায়ঃ ৬ </a:t>
            </a:r>
          </a:p>
          <a:p>
            <a:pPr marL="0" indent="0" algn="ctr">
              <a:buNone/>
            </a:pPr>
            <a:r>
              <a:rPr lang="bn-IN" dirty="0" smtClean="0"/>
              <a:t>অনুশীলনীঃ ৬.১ </a:t>
            </a:r>
          </a:p>
          <a:p>
            <a:pPr marL="0" indent="0" algn="ctr">
              <a:buNone/>
            </a:pPr>
            <a:r>
              <a:rPr lang="bn-IN" dirty="0" smtClean="0"/>
              <a:t>জ্যামিতির মৌলিক ধারণা।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891" y="1333500"/>
            <a:ext cx="3033217" cy="3771900"/>
          </a:xfrm>
        </p:spPr>
      </p:pic>
    </p:spTree>
    <p:extLst>
      <p:ext uri="{BB962C8B-B14F-4D97-AF65-F5344CB8AC3E}">
        <p14:creationId xmlns:p14="http://schemas.microsoft.com/office/powerpoint/2010/main" val="2295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45480"/>
            <a:ext cx="7734504" cy="783220"/>
          </a:xfrm>
        </p:spPr>
        <p:txBody>
          <a:bodyPr/>
          <a:lstStyle/>
          <a:p>
            <a:r>
              <a:rPr lang="bn-IN" b="1" dirty="0" smtClean="0">
                <a:solidFill>
                  <a:srgbClr val="3333CC"/>
                </a:solidFill>
              </a:rPr>
              <a:t>নিচের ছবিগুলো লক্ষ্য কর </a:t>
            </a:r>
            <a:endParaRPr lang="en-US" b="1" dirty="0">
              <a:solidFill>
                <a:srgbClr val="3333CC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62000" y="1181100"/>
            <a:ext cx="7189645" cy="3497536"/>
            <a:chOff x="762000" y="1181100"/>
            <a:chExt cx="7189645" cy="349753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" y="1333499"/>
              <a:ext cx="2152650" cy="126796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3238500"/>
              <a:ext cx="1267963" cy="126796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00" y="1181100"/>
              <a:ext cx="1905408" cy="126796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1333499"/>
              <a:ext cx="1279365" cy="126796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3682" y="3410673"/>
              <a:ext cx="1267963" cy="126796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3279" y="3410672"/>
              <a:ext cx="1267963" cy="12679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459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0100"/>
            <a:ext cx="8229600" cy="1295400"/>
          </a:xfrm>
        </p:spPr>
        <p:txBody>
          <a:bodyPr/>
          <a:lstStyle/>
          <a:p>
            <a:r>
              <a:rPr lang="bn-IN" sz="8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 ঘোষনা </a:t>
            </a:r>
            <a:endParaRPr lang="en-US" sz="8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24100"/>
            <a:ext cx="7848600" cy="1219200"/>
          </a:xfrm>
        </p:spPr>
        <p:txBody>
          <a:bodyPr/>
          <a:lstStyle/>
          <a:p>
            <a:pPr marL="0" indent="0" algn="ctr">
              <a:buNone/>
            </a:pPr>
            <a:r>
              <a:rPr lang="bn-IN" sz="7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জ্যামিতির মৌলিক ধারণা </a:t>
            </a:r>
            <a:endParaRPr lang="en-US" sz="7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975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sz="72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শিখনফল </a:t>
            </a:r>
            <a:endParaRPr lang="en-US" sz="72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n-IN" dirty="0" smtClean="0"/>
              <a:t>এ পাঠ শেষে শিক্ষার্থীরা ................... </a:t>
            </a:r>
          </a:p>
          <a:p>
            <a:pPr marL="0" indent="0">
              <a:buNone/>
            </a:pPr>
            <a:r>
              <a:rPr lang="bn-IN" dirty="0" smtClean="0"/>
              <a:t>১। স্থান, তল, রেখা ও বিন্দু ব্যাখ্যা করতে পারবে। </a:t>
            </a:r>
          </a:p>
          <a:p>
            <a:pPr marL="0" indent="0">
              <a:buNone/>
            </a:pPr>
            <a:r>
              <a:rPr lang="bn-IN" dirty="0" smtClean="0"/>
              <a:t>২। সরলরেখা, রেখাংশ ও রশ্মির মধ্যে পার্থক্য করতে পারবে। </a:t>
            </a:r>
          </a:p>
          <a:p>
            <a:pPr marL="0" indent="0">
              <a:buNone/>
            </a:pPr>
            <a:r>
              <a:rPr lang="bn-IN" dirty="0" smtClean="0"/>
              <a:t>৩। কোণ কী তা </a:t>
            </a:r>
            <a:r>
              <a:rPr lang="bn-IN" dirty="0" smtClean="0"/>
              <a:t>ব্যাখ্যা </a:t>
            </a:r>
            <a:r>
              <a:rPr lang="bn-IN" dirty="0" smtClean="0"/>
              <a:t>করতে পারবে। </a:t>
            </a:r>
          </a:p>
          <a:p>
            <a:pPr marL="0" indent="0">
              <a:buNone/>
            </a:pPr>
            <a:r>
              <a:rPr lang="bn-IN" dirty="0" smtClean="0"/>
              <a:t>৪। সন্নিহিত কোণ কী তা বলতে পারবে। </a:t>
            </a:r>
          </a:p>
          <a:p>
            <a:pPr marL="0" indent="0">
              <a:buNone/>
            </a:pPr>
            <a:r>
              <a:rPr lang="bn-IN" dirty="0" smtClean="0"/>
              <a:t>৫। চাঁদার সাহায্যে কোণ অঙ্কন করতে পারবে। </a:t>
            </a:r>
          </a:p>
        </p:txBody>
      </p:sp>
    </p:spTree>
    <p:extLst>
      <p:ext uri="{BB962C8B-B14F-4D97-AF65-F5344CB8AC3E}">
        <p14:creationId xmlns:p14="http://schemas.microsoft.com/office/powerpoint/2010/main" val="167132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2267919" y="1050101"/>
            <a:ext cx="4934021" cy="3207453"/>
            <a:chOff x="2267919" y="1050101"/>
            <a:chExt cx="4934021" cy="3207453"/>
          </a:xfrm>
        </p:grpSpPr>
        <p:sp>
          <p:nvSpPr>
            <p:cNvPr id="22" name="Oval 21"/>
            <p:cNvSpPr/>
            <p:nvPr/>
          </p:nvSpPr>
          <p:spPr>
            <a:xfrm>
              <a:off x="2753720" y="1050101"/>
              <a:ext cx="3733800" cy="2951846"/>
            </a:xfrm>
            <a:prstGeom prst="ellipse">
              <a:avLst/>
            </a:prstGeom>
            <a:noFill/>
            <a:ln w="38100"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40793">
              <a:off x="3417154" y="1487348"/>
              <a:ext cx="2173372" cy="2173372"/>
            </a:xfrm>
            <a:prstGeom prst="rect">
              <a:avLst/>
            </a:prstGeom>
          </p:spPr>
        </p:pic>
        <p:sp>
          <p:nvSpPr>
            <p:cNvPr id="28" name="Down Arrow 27"/>
            <p:cNvSpPr/>
            <p:nvPr/>
          </p:nvSpPr>
          <p:spPr>
            <a:xfrm rot="2515443">
              <a:off x="3098281" y="3659585"/>
              <a:ext cx="377677" cy="511215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wn Arrow 28"/>
            <p:cNvSpPr/>
            <p:nvPr/>
          </p:nvSpPr>
          <p:spPr>
            <a:xfrm rot="5118832">
              <a:off x="2334688" y="2527516"/>
              <a:ext cx="377677" cy="511215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wn Arrow 29"/>
            <p:cNvSpPr/>
            <p:nvPr/>
          </p:nvSpPr>
          <p:spPr>
            <a:xfrm rot="15107188">
              <a:off x="6594167" y="1765986"/>
              <a:ext cx="377677" cy="642935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wn Arrow 30"/>
            <p:cNvSpPr/>
            <p:nvPr/>
          </p:nvSpPr>
          <p:spPr>
            <a:xfrm rot="18602115">
              <a:off x="6531608" y="2906320"/>
              <a:ext cx="377677" cy="962986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wn Arrow 31"/>
            <p:cNvSpPr/>
            <p:nvPr/>
          </p:nvSpPr>
          <p:spPr>
            <a:xfrm rot="19758096">
              <a:off x="5641504" y="3746339"/>
              <a:ext cx="377677" cy="511215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4928"/>
            <a:ext cx="8229600" cy="952500"/>
          </a:xfrm>
        </p:spPr>
        <p:txBody>
          <a:bodyPr/>
          <a:lstStyle/>
          <a:p>
            <a:r>
              <a:rPr lang="bn-IN" b="1" u="sng" dirty="0" smtClean="0"/>
              <a:t>নিচের </a:t>
            </a:r>
            <a:r>
              <a:rPr lang="bn-IN" b="1" u="sng" dirty="0" smtClean="0"/>
              <a:t>ইটের ছবিটি </a:t>
            </a:r>
            <a:r>
              <a:rPr lang="bn-IN" b="1" u="sng" dirty="0" smtClean="0"/>
              <a:t>লক্ষ্য করঃ </a:t>
            </a:r>
            <a:endParaRPr lang="en-US" b="1" u="sng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503840" y="1868347"/>
            <a:ext cx="1069280" cy="99060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3363320" y="2574035"/>
            <a:ext cx="1140520" cy="284912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464500" y="2858947"/>
            <a:ext cx="78680" cy="68580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19039956">
            <a:off x="4669240" y="1993344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দৈর্ঘ্য 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 rot="598007">
            <a:off x="3676886" y="268039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প্রস্থ  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 rot="15835389">
            <a:off x="4348998" y="2828558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বেধ 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Oval 22"/>
          <p:cNvSpPr/>
          <p:nvPr/>
        </p:nvSpPr>
        <p:spPr>
          <a:xfrm>
            <a:off x="533400" y="2076255"/>
            <a:ext cx="1752600" cy="17145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ইটের দৈর্ঘ্য, প্রস্থ ও বেধ বা উচ্চতা আছে, তাই এটি ঘনবস্তু। </a:t>
            </a:r>
            <a:endParaRPr 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Oval 23"/>
          <p:cNvSpPr/>
          <p:nvPr/>
        </p:nvSpPr>
        <p:spPr>
          <a:xfrm>
            <a:off x="7099003" y="978033"/>
            <a:ext cx="1752600" cy="17145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ইটটি কিছু জায়গা দখল করে এটিই হচ্ছে স্থান। 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Oval 24"/>
          <p:cNvSpPr/>
          <p:nvPr/>
        </p:nvSpPr>
        <p:spPr>
          <a:xfrm>
            <a:off x="7099003" y="3057943"/>
            <a:ext cx="1752600" cy="17145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তিনটি রেখা ইটের এক কোণায় এসে মিশেছে, এটিই হচ্ছে বিন্দু। </a:t>
            </a:r>
            <a:endParaRPr lang="en-US" b="1" dirty="0">
              <a:solidFill>
                <a:srgbClr val="00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Oval 25"/>
          <p:cNvSpPr/>
          <p:nvPr/>
        </p:nvSpPr>
        <p:spPr>
          <a:xfrm>
            <a:off x="1570208" y="3915193"/>
            <a:ext cx="1752600" cy="17145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400" b="1" dirty="0" smtClean="0">
                <a:solidFill>
                  <a:srgbClr val="002060"/>
                </a:solidFill>
              </a:rPr>
              <a:t>এর একটি তল অপর একটি তলের সাথে মিশে ধার বা কিনারা উৎপন্ন করেছে। এই ধার বা কিনারাই  হচ্ছে রেখা। </a:t>
            </a:r>
            <a:endParaRPr lang="en-US" sz="1400" b="1" dirty="0">
              <a:solidFill>
                <a:srgbClr val="002060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639010" y="4175085"/>
            <a:ext cx="1459993" cy="13494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এর ছয়টি পৃষ্ঠ আছে। প্রত্যেক পৃষ্ঠই এক-একটি তল। </a:t>
            </a:r>
            <a:endParaRPr lang="en-US" sz="1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112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0" grpId="0"/>
      <p:bldP spid="21" grpId="0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3421" y="166928"/>
            <a:ext cx="6330552" cy="589984"/>
          </a:xfrm>
        </p:spPr>
        <p:txBody>
          <a:bodyPr/>
          <a:lstStyle/>
          <a:p>
            <a:r>
              <a:rPr lang="bn-IN" b="1" dirty="0" smtClean="0">
                <a:solidFill>
                  <a:srgbClr val="0000FF"/>
                </a:solidFill>
              </a:rPr>
              <a:t>রশ্মি, রেখা ও রেখাংশ  </a:t>
            </a:r>
            <a:endParaRPr lang="en-US" b="1" dirty="0">
              <a:solidFill>
                <a:srgbClr val="0000FF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34627" y="756912"/>
            <a:ext cx="1948992" cy="1374143"/>
            <a:chOff x="734627" y="756912"/>
            <a:chExt cx="1948992" cy="137414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627" y="756912"/>
              <a:ext cx="1948992" cy="1298517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59574" y="1761723"/>
              <a:ext cx="18868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এক দিকে যাওয়া যায়। </a:t>
              </a:r>
              <a:endPara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0" name="Right Arrow 9"/>
          <p:cNvSpPr/>
          <p:nvPr/>
        </p:nvSpPr>
        <p:spPr>
          <a:xfrm>
            <a:off x="2699052" y="1226784"/>
            <a:ext cx="1295400" cy="6858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রশ্মি </a:t>
            </a:r>
            <a:endParaRPr lang="en-US" sz="2800" b="1" i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95079" y="2236539"/>
            <a:ext cx="1955745" cy="1301458"/>
            <a:chOff x="695079" y="2236539"/>
            <a:chExt cx="1955745" cy="130145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080" y="2236539"/>
              <a:ext cx="1955744" cy="130145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95079" y="2256883"/>
              <a:ext cx="17566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16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উভয় দিকে যাওয়া যায়। </a:t>
              </a:r>
              <a:endPara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13" name="Straight Arrow Connector 12"/>
          <p:cNvCxnSpPr/>
          <p:nvPr/>
        </p:nvCxnSpPr>
        <p:spPr>
          <a:xfrm>
            <a:off x="4114800" y="2887268"/>
            <a:ext cx="3352800" cy="0"/>
          </a:xfrm>
          <a:prstGeom prst="straightConnector1">
            <a:avLst/>
          </a:prstGeom>
          <a:ln w="5715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ight Arrow 15"/>
          <p:cNvSpPr/>
          <p:nvPr/>
        </p:nvSpPr>
        <p:spPr>
          <a:xfrm>
            <a:off x="2650824" y="2544368"/>
            <a:ext cx="1295400" cy="6858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রেখা </a:t>
            </a:r>
            <a:endParaRPr lang="en-US" sz="2800" b="1" i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695081" y="3669175"/>
            <a:ext cx="1955743" cy="1321925"/>
            <a:chOff x="695081" y="3669175"/>
            <a:chExt cx="1955743" cy="132192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081" y="3669175"/>
              <a:ext cx="1950734" cy="1321925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704948" y="3669175"/>
              <a:ext cx="19458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14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কোনো দিকেই যাওয়া যায় না। </a:t>
              </a:r>
              <a:endParaRPr 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1" name="Right Arrow 20"/>
          <p:cNvSpPr/>
          <p:nvPr/>
        </p:nvSpPr>
        <p:spPr>
          <a:xfrm>
            <a:off x="2683619" y="4019170"/>
            <a:ext cx="1295400" cy="6858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রেখাংশ </a:t>
            </a:r>
            <a:endParaRPr lang="en-US" sz="2800" b="1" i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038600" y="1484471"/>
            <a:ext cx="3505200" cy="175948"/>
            <a:chOff x="4038600" y="1484471"/>
            <a:chExt cx="3505200" cy="175948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4114800" y="1561265"/>
              <a:ext cx="3429000" cy="3433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Flowchart: Connector 21"/>
            <p:cNvSpPr/>
            <p:nvPr/>
          </p:nvSpPr>
          <p:spPr>
            <a:xfrm>
              <a:off x="4038600" y="1484471"/>
              <a:ext cx="152400" cy="175948"/>
            </a:xfrm>
            <a:prstGeom prst="flowChartConnector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091650" y="4242163"/>
            <a:ext cx="3299750" cy="184731"/>
            <a:chOff x="4091650" y="4242163"/>
            <a:chExt cx="3299750" cy="184731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4114800" y="4334478"/>
              <a:ext cx="3200400" cy="0"/>
            </a:xfrm>
            <a:prstGeom prst="line">
              <a:avLst/>
            </a:prstGeom>
            <a:ln w="5715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Flowchart: Connector 22"/>
            <p:cNvSpPr/>
            <p:nvPr/>
          </p:nvSpPr>
          <p:spPr>
            <a:xfrm>
              <a:off x="7239000" y="4242163"/>
              <a:ext cx="152400" cy="175948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lowchart: Connector 23"/>
            <p:cNvSpPr/>
            <p:nvPr/>
          </p:nvSpPr>
          <p:spPr>
            <a:xfrm>
              <a:off x="4091650" y="4250946"/>
              <a:ext cx="152400" cy="175948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602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6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865"/>
            <a:ext cx="7924800" cy="647435"/>
          </a:xfrm>
        </p:spPr>
        <p:txBody>
          <a:bodyPr/>
          <a:lstStyle/>
          <a:p>
            <a:r>
              <a:rPr lang="bn-IN" sz="4000" b="1" dirty="0" smtClean="0"/>
              <a:t>সরলরেখা, রেখাংশ ও রশ্মি </a:t>
            </a:r>
            <a:endParaRPr lang="en-US" sz="4000" b="1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118167" y="1962873"/>
            <a:ext cx="4876800" cy="56427"/>
          </a:xfrm>
          <a:prstGeom prst="line">
            <a:avLst/>
          </a:prstGeom>
          <a:ln w="57150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2209800" y="3164711"/>
            <a:ext cx="4800600" cy="7620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209800" y="4495800"/>
            <a:ext cx="4800600" cy="76200"/>
          </a:xfrm>
          <a:prstGeom prst="straightConnector1">
            <a:avLst/>
          </a:prstGeom>
          <a:ln w="57150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1905000" y="1028700"/>
            <a:ext cx="5334000" cy="1221432"/>
            <a:chOff x="1905000" y="1028700"/>
            <a:chExt cx="5334000" cy="1221432"/>
          </a:xfrm>
        </p:grpSpPr>
        <p:sp>
          <p:nvSpPr>
            <p:cNvPr id="12" name="TextBox 11"/>
            <p:cNvSpPr txBox="1"/>
            <p:nvPr/>
          </p:nvSpPr>
          <p:spPr>
            <a:xfrm>
              <a:off x="3810000" y="1028700"/>
              <a:ext cx="1143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প্রান্তবিন্দু </a:t>
              </a:r>
              <a:endPara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2133600" y="1231319"/>
              <a:ext cx="1676400" cy="73155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4953000" y="1210581"/>
              <a:ext cx="2057400" cy="67533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6781800" y="1732040"/>
              <a:ext cx="457200" cy="46166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1905000" y="1788467"/>
              <a:ext cx="457200" cy="46166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057400" y="2324100"/>
            <a:ext cx="2895600" cy="1147643"/>
            <a:chOff x="2057400" y="2324100"/>
            <a:chExt cx="2895600" cy="1147643"/>
          </a:xfrm>
        </p:grpSpPr>
        <p:sp>
          <p:nvSpPr>
            <p:cNvPr id="22" name="TextBox 21"/>
            <p:cNvSpPr txBox="1"/>
            <p:nvPr/>
          </p:nvSpPr>
          <p:spPr>
            <a:xfrm>
              <a:off x="3810000" y="2324100"/>
              <a:ext cx="1143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প্রান্তবিন্দু </a:t>
              </a:r>
              <a:endPara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3" name="Straight Arrow Connector 22"/>
            <p:cNvCxnSpPr>
              <a:stCxn id="22" idx="1"/>
            </p:cNvCxnSpPr>
            <p:nvPr/>
          </p:nvCxnSpPr>
          <p:spPr>
            <a:xfrm flipH="1">
              <a:off x="2209800" y="2554933"/>
              <a:ext cx="1600200" cy="596609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2057400" y="3010078"/>
              <a:ext cx="457200" cy="46166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4191000" y="1962872"/>
            <a:ext cx="102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/>
              <a:t>রেখাংশ </a:t>
            </a:r>
            <a:endParaRPr lang="en-US" sz="24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4042217" y="3246215"/>
            <a:ext cx="102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/>
              <a:t>রশ্মি  </a:t>
            </a:r>
            <a:endParaRPr lang="en-US" sz="24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3867150" y="4572000"/>
            <a:ext cx="1352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/>
              <a:t>সরলরেখা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4351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1" grpId="0"/>
      <p:bldP spid="42" grpId="0"/>
      <p:bldP spid="4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mrul Ahmed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618</Words>
  <Application>Microsoft Office PowerPoint</Application>
  <PresentationFormat>On-screen Show (16:10)</PresentationFormat>
  <Paragraphs>128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সবাইকে স্বাগতম </vt:lpstr>
      <vt:lpstr>শিক্ষক পরিচিতি </vt:lpstr>
      <vt:lpstr>পাঠ পরিচিতি </vt:lpstr>
      <vt:lpstr>নিচের ছবিগুলো লক্ষ্য কর </vt:lpstr>
      <vt:lpstr>পাঠ ঘোষনা </vt:lpstr>
      <vt:lpstr>শিখনফল </vt:lpstr>
      <vt:lpstr>নিচের ইটের ছবিটি লক্ষ্য করঃ </vt:lpstr>
      <vt:lpstr>রশ্মি, রেখা ও রেখাংশ  </vt:lpstr>
      <vt:lpstr>সরলরেখা, রেখাংশ ও রশ্মি </vt:lpstr>
      <vt:lpstr>রেখা, রেখাংশ ও রশ্মির মধ্যে পার্থক্য </vt:lpstr>
      <vt:lpstr>বিন্দু, রেখা, তল সম্পর্কিত স্বতঃসিদ্ধ </vt:lpstr>
      <vt:lpstr>একক কাজ </vt:lpstr>
      <vt:lpstr>সরলকোণ </vt:lpstr>
      <vt:lpstr>কোণ </vt:lpstr>
      <vt:lpstr>সন্নিহিত কোণ </vt:lpstr>
      <vt:lpstr>জোড়ায় কাজ </vt:lpstr>
      <vt:lpstr>মূল্যায়ন </vt:lpstr>
      <vt:lpstr>বাড়ির কাজ </vt:lpstr>
      <vt:lpstr>ধন্যবাদ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Kamrul Ahmed</dc:creator>
  <cp:lastModifiedBy>SDG</cp:lastModifiedBy>
  <cp:revision>65</cp:revision>
  <dcterms:created xsi:type="dcterms:W3CDTF">2006-08-16T00:00:00Z</dcterms:created>
  <dcterms:modified xsi:type="dcterms:W3CDTF">2020-07-30T16:01:31Z</dcterms:modified>
</cp:coreProperties>
</file>