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78" r:id="rId13"/>
    <p:sldId id="267" r:id="rId14"/>
    <p:sldId id="281" r:id="rId15"/>
    <p:sldId id="269" r:id="rId16"/>
    <p:sldId id="279" r:id="rId17"/>
  </p:sldIdLst>
  <p:sldSz cx="14338300" cy="8047038"/>
  <p:notesSz cx="6858000" cy="9144000"/>
  <p:defaultTextStyle>
    <a:defPPr>
      <a:defRPr lang="en-US"/>
    </a:defPPr>
    <a:lvl1pPr marL="0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1846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83691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75534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67380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59226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51071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42916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34761" algn="l" defTabSz="11836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341" y="-120"/>
      </p:cViewPr>
      <p:guideLst>
        <p:guide orient="horz" pos="2535"/>
        <p:guide pos="45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7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2292" y="1316962"/>
            <a:ext cx="10753725" cy="280156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2292" y="4226560"/>
            <a:ext cx="10753725" cy="1942837"/>
          </a:xfrm>
        </p:spPr>
        <p:txBody>
          <a:bodyPr/>
          <a:lstStyle>
            <a:lvl1pPr marL="0" indent="0" algn="ctr">
              <a:buNone/>
              <a:defRPr sz="3100"/>
            </a:lvl1pPr>
            <a:lvl2pPr marL="591846" indent="0" algn="ctr">
              <a:buNone/>
              <a:defRPr sz="2600"/>
            </a:lvl2pPr>
            <a:lvl3pPr marL="1183691" indent="0" algn="ctr">
              <a:buNone/>
              <a:defRPr sz="2300"/>
            </a:lvl3pPr>
            <a:lvl4pPr marL="1775534" indent="0" algn="ctr">
              <a:buNone/>
              <a:defRPr sz="2100"/>
            </a:lvl4pPr>
            <a:lvl5pPr marL="2367380" indent="0" algn="ctr">
              <a:buNone/>
              <a:defRPr sz="2100"/>
            </a:lvl5pPr>
            <a:lvl6pPr marL="2959226" indent="0" algn="ctr">
              <a:buNone/>
              <a:defRPr sz="2100"/>
            </a:lvl6pPr>
            <a:lvl7pPr marL="3551071" indent="0" algn="ctr">
              <a:buNone/>
              <a:defRPr sz="2100"/>
            </a:lvl7pPr>
            <a:lvl8pPr marL="4142916" indent="0" algn="ctr">
              <a:buNone/>
              <a:defRPr sz="2100"/>
            </a:lvl8pPr>
            <a:lvl9pPr marL="4734761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43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52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847" y="428431"/>
            <a:ext cx="3091697" cy="68194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5760" y="428431"/>
            <a:ext cx="9095858" cy="68194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01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73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91" y="2006173"/>
            <a:ext cx="12366784" cy="3347343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291" y="5385184"/>
            <a:ext cx="12366784" cy="1760289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18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836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755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673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592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510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429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34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8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5760" y="2142153"/>
            <a:ext cx="6093778" cy="5105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8767" y="2142153"/>
            <a:ext cx="6093778" cy="5105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0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5" y="428434"/>
            <a:ext cx="12366784" cy="15553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629" y="1972647"/>
            <a:ext cx="6065773" cy="96676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1846" indent="0">
              <a:buNone/>
              <a:defRPr sz="2600" b="1"/>
            </a:lvl2pPr>
            <a:lvl3pPr marL="1183691" indent="0">
              <a:buNone/>
              <a:defRPr sz="2300" b="1"/>
            </a:lvl3pPr>
            <a:lvl4pPr marL="1775534" indent="0">
              <a:buNone/>
              <a:defRPr sz="2100" b="1"/>
            </a:lvl4pPr>
            <a:lvl5pPr marL="2367380" indent="0">
              <a:buNone/>
              <a:defRPr sz="2100" b="1"/>
            </a:lvl5pPr>
            <a:lvl6pPr marL="2959226" indent="0">
              <a:buNone/>
              <a:defRPr sz="2100" b="1"/>
            </a:lvl6pPr>
            <a:lvl7pPr marL="3551071" indent="0">
              <a:buNone/>
              <a:defRPr sz="2100" b="1"/>
            </a:lvl7pPr>
            <a:lvl8pPr marL="4142916" indent="0">
              <a:buNone/>
              <a:defRPr sz="2100" b="1"/>
            </a:lvl8pPr>
            <a:lvl9pPr marL="473476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629" y="2939405"/>
            <a:ext cx="6065773" cy="43234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58765" y="1972647"/>
            <a:ext cx="6095646" cy="96676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1846" indent="0">
              <a:buNone/>
              <a:defRPr sz="2600" b="1"/>
            </a:lvl2pPr>
            <a:lvl3pPr marL="1183691" indent="0">
              <a:buNone/>
              <a:defRPr sz="2300" b="1"/>
            </a:lvl3pPr>
            <a:lvl4pPr marL="1775534" indent="0">
              <a:buNone/>
              <a:defRPr sz="2100" b="1"/>
            </a:lvl4pPr>
            <a:lvl5pPr marL="2367380" indent="0">
              <a:buNone/>
              <a:defRPr sz="2100" b="1"/>
            </a:lvl5pPr>
            <a:lvl6pPr marL="2959226" indent="0">
              <a:buNone/>
              <a:defRPr sz="2100" b="1"/>
            </a:lvl6pPr>
            <a:lvl7pPr marL="3551071" indent="0">
              <a:buNone/>
              <a:defRPr sz="2100" b="1"/>
            </a:lvl7pPr>
            <a:lvl8pPr marL="4142916" indent="0">
              <a:buNone/>
              <a:defRPr sz="2100" b="1"/>
            </a:lvl8pPr>
            <a:lvl9pPr marL="4734761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58765" y="2939405"/>
            <a:ext cx="6095646" cy="43234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09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22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138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7" y="536470"/>
            <a:ext cx="4624475" cy="1877642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648" y="1158625"/>
            <a:ext cx="7258764" cy="57186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627" y="2414113"/>
            <a:ext cx="4624475" cy="4472441"/>
          </a:xfrm>
        </p:spPr>
        <p:txBody>
          <a:bodyPr/>
          <a:lstStyle>
            <a:lvl1pPr marL="0" indent="0">
              <a:buNone/>
              <a:defRPr sz="2100"/>
            </a:lvl1pPr>
            <a:lvl2pPr marL="591846" indent="0">
              <a:buNone/>
              <a:defRPr sz="1800"/>
            </a:lvl2pPr>
            <a:lvl3pPr marL="1183691" indent="0">
              <a:buNone/>
              <a:defRPr sz="1600"/>
            </a:lvl3pPr>
            <a:lvl4pPr marL="1775534" indent="0">
              <a:buNone/>
              <a:defRPr sz="1300"/>
            </a:lvl4pPr>
            <a:lvl5pPr marL="2367380" indent="0">
              <a:buNone/>
              <a:defRPr sz="1300"/>
            </a:lvl5pPr>
            <a:lvl6pPr marL="2959226" indent="0">
              <a:buNone/>
              <a:defRPr sz="1300"/>
            </a:lvl6pPr>
            <a:lvl7pPr marL="3551071" indent="0">
              <a:buNone/>
              <a:defRPr sz="1300"/>
            </a:lvl7pPr>
            <a:lvl8pPr marL="4142916" indent="0">
              <a:buNone/>
              <a:defRPr sz="1300"/>
            </a:lvl8pPr>
            <a:lvl9pPr marL="473476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58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627" y="536470"/>
            <a:ext cx="4624475" cy="1877642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648" y="1158625"/>
            <a:ext cx="7258764" cy="5718613"/>
          </a:xfrm>
        </p:spPr>
        <p:txBody>
          <a:bodyPr/>
          <a:lstStyle>
            <a:lvl1pPr marL="0" indent="0">
              <a:buNone/>
              <a:defRPr sz="4100"/>
            </a:lvl1pPr>
            <a:lvl2pPr marL="591846" indent="0">
              <a:buNone/>
              <a:defRPr sz="3600"/>
            </a:lvl2pPr>
            <a:lvl3pPr marL="1183691" indent="0">
              <a:buNone/>
              <a:defRPr sz="3100"/>
            </a:lvl3pPr>
            <a:lvl4pPr marL="1775534" indent="0">
              <a:buNone/>
              <a:defRPr sz="2600"/>
            </a:lvl4pPr>
            <a:lvl5pPr marL="2367380" indent="0">
              <a:buNone/>
              <a:defRPr sz="2600"/>
            </a:lvl5pPr>
            <a:lvl6pPr marL="2959226" indent="0">
              <a:buNone/>
              <a:defRPr sz="2600"/>
            </a:lvl6pPr>
            <a:lvl7pPr marL="3551071" indent="0">
              <a:buNone/>
              <a:defRPr sz="2600"/>
            </a:lvl7pPr>
            <a:lvl8pPr marL="4142916" indent="0">
              <a:buNone/>
              <a:defRPr sz="2600"/>
            </a:lvl8pPr>
            <a:lvl9pPr marL="4734761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627" y="2414113"/>
            <a:ext cx="4624475" cy="4472441"/>
          </a:xfrm>
        </p:spPr>
        <p:txBody>
          <a:bodyPr/>
          <a:lstStyle>
            <a:lvl1pPr marL="0" indent="0">
              <a:buNone/>
              <a:defRPr sz="2100"/>
            </a:lvl1pPr>
            <a:lvl2pPr marL="591846" indent="0">
              <a:buNone/>
              <a:defRPr sz="1800"/>
            </a:lvl2pPr>
            <a:lvl3pPr marL="1183691" indent="0">
              <a:buNone/>
              <a:defRPr sz="1600"/>
            </a:lvl3pPr>
            <a:lvl4pPr marL="1775534" indent="0">
              <a:buNone/>
              <a:defRPr sz="1300"/>
            </a:lvl4pPr>
            <a:lvl5pPr marL="2367380" indent="0">
              <a:buNone/>
              <a:defRPr sz="1300"/>
            </a:lvl5pPr>
            <a:lvl6pPr marL="2959226" indent="0">
              <a:buNone/>
              <a:defRPr sz="1300"/>
            </a:lvl6pPr>
            <a:lvl7pPr marL="3551071" indent="0">
              <a:buNone/>
              <a:defRPr sz="1300"/>
            </a:lvl7pPr>
            <a:lvl8pPr marL="4142916" indent="0">
              <a:buNone/>
              <a:defRPr sz="1300"/>
            </a:lvl8pPr>
            <a:lvl9pPr marL="4734761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28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5759" y="428434"/>
            <a:ext cx="12366784" cy="1555389"/>
          </a:xfrm>
          <a:prstGeom prst="rect">
            <a:avLst/>
          </a:prstGeom>
        </p:spPr>
        <p:txBody>
          <a:bodyPr vert="horz" lIns="118369" tIns="59184" rIns="118369" bIns="591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759" y="2142153"/>
            <a:ext cx="12366784" cy="5105771"/>
          </a:xfrm>
          <a:prstGeom prst="rect">
            <a:avLst/>
          </a:prstGeom>
        </p:spPr>
        <p:txBody>
          <a:bodyPr vert="horz" lIns="118369" tIns="59184" rIns="118369" bIns="5918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758" y="7458412"/>
            <a:ext cx="3226118" cy="428430"/>
          </a:xfrm>
          <a:prstGeom prst="rect">
            <a:avLst/>
          </a:prstGeom>
        </p:spPr>
        <p:txBody>
          <a:bodyPr vert="horz" lIns="118369" tIns="59184" rIns="118369" bIns="5918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C549-B003-46BF-BF8E-581B86D2744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9565" y="7458412"/>
            <a:ext cx="4839176" cy="428430"/>
          </a:xfrm>
          <a:prstGeom prst="rect">
            <a:avLst/>
          </a:prstGeom>
        </p:spPr>
        <p:txBody>
          <a:bodyPr vert="horz" lIns="118369" tIns="59184" rIns="118369" bIns="5918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6425" y="7458412"/>
            <a:ext cx="3226118" cy="428430"/>
          </a:xfrm>
          <a:prstGeom prst="rect">
            <a:avLst/>
          </a:prstGeom>
        </p:spPr>
        <p:txBody>
          <a:bodyPr vert="horz" lIns="118369" tIns="59184" rIns="118369" bIns="5918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77888-1DD6-4263-893B-2B5280B09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76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8369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923" indent="-295923" algn="l" defTabSz="1183691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87768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79613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71457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63303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55148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46993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38838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683" indent="-295923" algn="l" defTabSz="1183691" rtl="0" eaLnBrk="1" latinLnBrk="0" hangingPunct="1">
        <a:lnSpc>
          <a:spcPct val="90000"/>
        </a:lnSpc>
        <a:spcBef>
          <a:spcPts val="64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1846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83691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75534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7380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9226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51071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42916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34761" algn="l" defTabSz="118369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C933F2-BAD4-4C8E-B976-C4F42A84402C}"/>
              </a:ext>
            </a:extLst>
          </p:cNvPr>
          <p:cNvSpPr txBox="1"/>
          <p:nvPr/>
        </p:nvSpPr>
        <p:spPr>
          <a:xfrm>
            <a:off x="2270919" y="6591780"/>
            <a:ext cx="10058400" cy="1198400"/>
          </a:xfrm>
          <a:prstGeom prst="rect">
            <a:avLst/>
          </a:prstGeom>
          <a:noFill/>
        </p:spPr>
        <p:txBody>
          <a:bodyPr wrap="square" lIns="89529" tIns="44765" rIns="89529" bIns="44765" rtlCol="0">
            <a:spAutoFit/>
          </a:bodyPr>
          <a:lstStyle/>
          <a:p>
            <a:pPr algn="ctr"/>
            <a:r>
              <a:rPr lang="bn-BD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flower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1712" y="256032"/>
            <a:ext cx="2590264" cy="5834189"/>
          </a:xfrm>
          <a:prstGeom prst="rect">
            <a:avLst/>
          </a:prstGeom>
        </p:spPr>
      </p:pic>
      <p:pic>
        <p:nvPicPr>
          <p:cNvPr id="11" name="Picture 10" descr="flower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04" y="262128"/>
            <a:ext cx="2590264" cy="58341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24911" y="442899"/>
            <a:ext cx="8634487" cy="5592141"/>
            <a:chOff x="2871215" y="698931"/>
            <a:chExt cx="8634487" cy="5592141"/>
          </a:xfrm>
        </p:grpSpPr>
        <p:pic>
          <p:nvPicPr>
            <p:cNvPr id="8" name="Picture 7" descr="মাল্টিমিডিয়া-কনটেন্ট.jpg"/>
            <p:cNvPicPr>
              <a:picLocks noChangeAspect="1"/>
            </p:cNvPicPr>
            <p:nvPr/>
          </p:nvPicPr>
          <p:blipFill>
            <a:blip r:embed="rId4">
              <a:lum bright="20000" contrast="20000"/>
            </a:blip>
            <a:stretch>
              <a:fillRect/>
            </a:stretch>
          </p:blipFill>
          <p:spPr>
            <a:xfrm>
              <a:off x="2871215" y="698931"/>
              <a:ext cx="8634487" cy="5592141"/>
            </a:xfrm>
            <a:prstGeom prst="rect">
              <a:avLst/>
            </a:prstGeom>
          </p:spPr>
        </p:pic>
        <p:pic>
          <p:nvPicPr>
            <p:cNvPr id="12" name="Picture 11" descr="munafa.jpg"/>
            <p:cNvPicPr>
              <a:picLocks noChangeAspect="1"/>
            </p:cNvPicPr>
            <p:nvPr/>
          </p:nvPicPr>
          <p:blipFill>
            <a:blip r:embed="rId5"/>
            <a:srcRect l="12346" t="3167" r="12153" b="8145"/>
            <a:stretch>
              <a:fillRect/>
            </a:stretch>
          </p:blipFill>
          <p:spPr>
            <a:xfrm>
              <a:off x="6946039" y="1270778"/>
              <a:ext cx="1649321" cy="933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6841396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1727E-7 -1.12448E-7 L 0.00387 -0.89347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47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2DB3A6-BC62-0940-8F37-B2F024C13A0F}"/>
              </a:ext>
            </a:extLst>
          </p:cNvPr>
          <p:cNvSpPr txBox="1"/>
          <p:nvPr/>
        </p:nvSpPr>
        <p:spPr>
          <a:xfrm>
            <a:off x="5318919" y="1615281"/>
            <a:ext cx="7323883" cy="2090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89529" tIns="44765" rIns="89529" bIns="4476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6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সমস্যাটি এককভাবে </a:t>
            </a:r>
            <a:r>
              <a:rPr lang="bn-IN" sz="6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 করঃ</a:t>
            </a:r>
            <a:endParaRPr lang="en-US" sz="6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44" y="5074761"/>
            <a:ext cx="13075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 থেকে বার্ষিক ৮% মুনাফায় কিছু টাকা ঋণ নিয়ে, এক বছর পর ৬০০ টাকা মুনাফা দেওয়া হলো। আসল কত ছিল?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lass room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899319" y="853281"/>
            <a:ext cx="4422718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Frame 13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8113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17551" y="249777"/>
            <a:ext cx="7587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সমস্যাটি দেখঃ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1432719" y="1158081"/>
            <a:ext cx="111252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ব্যাংক থেকে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 বছরের জন্য ২০০০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টাকা ঋণ 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বার্ষিক মুনাফা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হার 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%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বছর পর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তাকে কত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টাকা মুনাফা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দিতে হবে?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0487" y="7046973"/>
            <a:ext cx="1089644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অতএব, ৩ বছর পর তাকে ৩৬০ টাকা মুনাফা দিতে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39031" y="3733743"/>
            <a:ext cx="1469968" cy="992566"/>
            <a:chOff x="11256766" y="4721296"/>
            <a:chExt cx="952395" cy="1240476"/>
          </a:xfrm>
        </p:grpSpPr>
        <p:sp>
          <p:nvSpPr>
            <p:cNvPr id="16" name="Rectangle 15"/>
            <p:cNvSpPr/>
            <p:nvPr/>
          </p:nvSpPr>
          <p:spPr>
            <a:xfrm>
              <a:off x="11466802" y="4721296"/>
              <a:ext cx="438686" cy="80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৬ </a:t>
              </a:r>
              <a:endParaRPr lang="en-US" sz="36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88927" y="5154009"/>
              <a:ext cx="820234" cy="80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6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256766" y="5334412"/>
              <a:ext cx="697003" cy="2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59782" y="5056577"/>
            <a:ext cx="2983833" cy="1100681"/>
            <a:chOff x="10659015" y="5641793"/>
            <a:chExt cx="2211474" cy="1100681"/>
          </a:xfrm>
        </p:grpSpPr>
        <p:sp>
          <p:nvSpPr>
            <p:cNvPr id="19" name="Rectangle 18"/>
            <p:cNvSpPr/>
            <p:nvPr/>
          </p:nvSpPr>
          <p:spPr>
            <a:xfrm>
              <a:off x="10705035" y="5641793"/>
              <a:ext cx="19795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৬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২০০০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 </a:t>
              </a:r>
              <a:endParaRPr lang="en-US" sz="36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27111" y="6096143"/>
              <a:ext cx="5859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0659015" y="6132087"/>
              <a:ext cx="2211474" cy="3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V="1">
            <a:off x="8473599" y="5318601"/>
            <a:ext cx="914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645961" y="5794089"/>
            <a:ext cx="9144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877609" y="5855049"/>
            <a:ext cx="522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8670345" y="4751673"/>
            <a:ext cx="565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200" dirty="0"/>
          </a:p>
        </p:txBody>
      </p:sp>
      <p:sp>
        <p:nvSpPr>
          <p:cNvPr id="26" name="Frame 25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7712" y="2914069"/>
            <a:ext cx="7863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১০০ টাকার  ১ বছরের মুনাফা  ৬  টাকা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91060" y="3767509"/>
            <a:ext cx="7125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১      , ,     ১   , ,       , ,          , ,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72768" y="5108629"/>
            <a:ext cx="1047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2000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, ,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, ,       , ,     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,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01317" y="6370501"/>
            <a:ext cx="2079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= ৩৬০ টাকা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334939" y="2530021"/>
            <a:ext cx="1920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523446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24" grpId="0"/>
      <p:bldP spid="25" grpId="0"/>
      <p:bldP spid="27" grpId="0"/>
      <p:bldP spid="28" grpId="0"/>
      <p:bldP spid="29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r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10548407" y="834994"/>
            <a:ext cx="348827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29184" y="1267809"/>
            <a:ext cx="10643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ব্যাংক থেকে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আসলের উপর বার্ষিক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% মুনাফায়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৫ বছরের জন্য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,০০০ টাকা ঋণ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নেওয়া হলো। ৫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পর মোট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কত টাকা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পরিশোধ করতে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হবে?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569623" y="325977"/>
            <a:ext cx="7255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সমস্যাটি জোড়ায় সমাধান করঃ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159" y="6986016"/>
            <a:ext cx="1030602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অতএব, ৫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 মোট পরিশোধ করতে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(১৫০০০+৬০০০)= ২১০০০ টাকা।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0851039" y="4733385"/>
            <a:ext cx="26757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সমাধানের জন্য </a:t>
            </a:r>
          </a:p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 ক্লিক করুন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8948" y="6114469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=৬০০০টাকা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003070" y="3023797"/>
            <a:ext cx="7972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>
              <a:buAutoNum type="arabicPlain" startAt="100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টাকার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 বছরের  মুনাফা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টাকা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43666" y="3773605"/>
            <a:ext cx="7497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    , ,     ১     , ,        , ,        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, ,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0296" y="5072053"/>
            <a:ext cx="9265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১৫০০০ , ,     ৫    , ,        , ,                         , ,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7025799" y="3794601"/>
            <a:ext cx="534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6781959" y="4227417"/>
            <a:ext cx="859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4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794151" y="4358481"/>
            <a:ext cx="91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27498" y="5017189"/>
            <a:ext cx="3545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×১৫০০০×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600" dirty="0"/>
          </a:p>
        </p:txBody>
      </p:sp>
      <p:sp>
        <p:nvSpPr>
          <p:cNvPr id="33" name="Rectangle 32"/>
          <p:cNvSpPr/>
          <p:nvPr/>
        </p:nvSpPr>
        <p:spPr>
          <a:xfrm>
            <a:off x="7263543" y="5696553"/>
            <a:ext cx="859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4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562503" y="5681313"/>
            <a:ext cx="2307177" cy="42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7114032" y="5907024"/>
            <a:ext cx="1133856" cy="2377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111143" y="5303520"/>
            <a:ext cx="1228185" cy="140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563448" y="6023029"/>
            <a:ext cx="449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2800" b="1" dirty="0"/>
          </a:p>
        </p:txBody>
      </p:sp>
      <p:sp>
        <p:nvSpPr>
          <p:cNvPr id="43" name="Rectangle 42"/>
          <p:cNvSpPr/>
          <p:nvPr/>
        </p:nvSpPr>
        <p:spPr>
          <a:xfrm>
            <a:off x="7364392" y="4761157"/>
            <a:ext cx="728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28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13232"/>
            <a:ext cx="603504" cy="8229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৩ </a:t>
            </a:r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8345" y="225733"/>
            <a:ext cx="10309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৩নং সৃজনশীল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ভাবে সমাধান করঃ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64592" y="798757"/>
            <a:ext cx="14082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 শ্যামল চাকমা একটি ব্যাংক থেকে ৪৫০০ টাকা ঋণ নিলেন। বার্ষিক ৮% মুনাফা আসলের উপর ধার্য করা হলো।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728873" y="1292533"/>
            <a:ext cx="75071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১০ বছর পর মোট কত টাকা পরিষোধ করতে হবে?</a:t>
            </a:r>
          </a:p>
          <a:p>
            <a:pPr marL="742950" indent="-742950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কত বছর পর মোট মুনাফার পরিমান ২৫২০ টাকা হবে?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37744" y="4923963"/>
            <a:ext cx="7607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৪৫০০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,  ১০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      , ,  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800503" y="3825081"/>
            <a:ext cx="914400" cy="1060859"/>
            <a:chOff x="5800503" y="3825081"/>
            <a:chExt cx="914400" cy="1060859"/>
          </a:xfrm>
        </p:grpSpPr>
        <p:sp>
          <p:nvSpPr>
            <p:cNvPr id="20" name="Rectangle 19"/>
            <p:cNvSpPr/>
            <p:nvPr/>
          </p:nvSpPr>
          <p:spPr>
            <a:xfrm>
              <a:off x="6105303" y="3825081"/>
              <a:ext cx="3946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98039" y="4239609"/>
              <a:ext cx="7906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6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800503" y="4315809"/>
              <a:ext cx="914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5449983" y="4803489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৪৫০০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১০</a:t>
            </a:r>
            <a:endParaRPr lang="en-US" sz="32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462175" y="5333841"/>
            <a:ext cx="2438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47975" y="5275929"/>
            <a:ext cx="790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১০০</a:t>
            </a:r>
            <a:endParaRPr lang="en-US" sz="3600" dirty="0"/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6151023" y="5467953"/>
            <a:ext cx="7620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52775" y="5711793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/>
          </a:p>
        </p:txBody>
      </p:sp>
      <p:cxnSp>
        <p:nvCxnSpPr>
          <p:cNvPr id="28" name="Straight Connector 27"/>
          <p:cNvCxnSpPr/>
          <p:nvPr/>
        </p:nvCxnSpPr>
        <p:spPr>
          <a:xfrm rot="10800000" flipV="1">
            <a:off x="6120544" y="5065775"/>
            <a:ext cx="902049" cy="106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73634" y="4614853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৪৫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74320" y="6260773"/>
            <a:ext cx="78821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বছর পর মোট পরিষোধ করতে হবে( ৪৫০০+৩৬০০) টাকা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৮১০০ টাকা।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558784" y="5358384"/>
            <a:ext cx="493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২৫২০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,       , ,     , ,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058279" y="4157653"/>
            <a:ext cx="917216" cy="870692"/>
            <a:chOff x="12058279" y="4157653"/>
            <a:chExt cx="917216" cy="870692"/>
          </a:xfrm>
        </p:grpSpPr>
        <p:sp>
          <p:nvSpPr>
            <p:cNvPr id="34" name="Rectangle 33"/>
            <p:cNvSpPr/>
            <p:nvPr/>
          </p:nvSpPr>
          <p:spPr>
            <a:xfrm>
              <a:off x="12175739" y="4157653"/>
              <a:ext cx="4924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058279" y="4505125"/>
              <a:ext cx="896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৩৬০০</a:t>
              </a:r>
              <a:endParaRPr lang="en-US" sz="24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2061095" y="4577937"/>
              <a:ext cx="914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12200123" y="5206165"/>
            <a:ext cx="1753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২৫২০ </a:t>
            </a:r>
            <a:endParaRPr lang="en-US" sz="2800" b="1" dirty="0"/>
          </a:p>
        </p:txBody>
      </p:sp>
      <p:sp>
        <p:nvSpPr>
          <p:cNvPr id="38" name="Rectangle 37"/>
          <p:cNvSpPr/>
          <p:nvPr/>
        </p:nvSpPr>
        <p:spPr>
          <a:xfrm>
            <a:off x="12448423" y="5681653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৩৬ ০০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2213495" y="5699601"/>
            <a:ext cx="1630521" cy="42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12448192" y="5340095"/>
            <a:ext cx="298545" cy="2894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13514992" y="5309615"/>
            <a:ext cx="298545" cy="2894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12478674" y="5833872"/>
            <a:ext cx="450943" cy="319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13069984" y="5797295"/>
            <a:ext cx="298545" cy="2894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 flipV="1">
            <a:off x="12874912" y="5839967"/>
            <a:ext cx="298545" cy="2894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12960262" y="5358384"/>
            <a:ext cx="591147" cy="2162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3161326" y="4944037"/>
            <a:ext cx="359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/>
          </a:p>
        </p:txBody>
      </p:sp>
      <p:sp>
        <p:nvSpPr>
          <p:cNvPr id="54" name="Rectangle 53"/>
          <p:cNvSpPr/>
          <p:nvPr/>
        </p:nvSpPr>
        <p:spPr>
          <a:xfrm>
            <a:off x="11826302" y="6224197"/>
            <a:ext cx="179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৭ বছরে।</a:t>
            </a:r>
            <a:endParaRPr lang="en-US" sz="3200" dirty="0"/>
          </a:p>
        </p:txBody>
      </p:sp>
      <p:sp>
        <p:nvSpPr>
          <p:cNvPr id="55" name="Rectangle 54"/>
          <p:cNvSpPr/>
          <p:nvPr/>
        </p:nvSpPr>
        <p:spPr>
          <a:xfrm>
            <a:off x="240951" y="2371185"/>
            <a:ext cx="200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 (১)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57319" y="2316321"/>
            <a:ext cx="20265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 (২)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6200000" flipH="1">
            <a:off x="6116542" y="5606066"/>
            <a:ext cx="4371626" cy="35782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78546" y="5766997"/>
            <a:ext cx="2060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= ৩৬০০ টাকা</a:t>
            </a:r>
            <a:endParaRPr lang="en-US" sz="2800" b="1" dirty="0"/>
          </a:p>
        </p:txBody>
      </p:sp>
      <p:sp>
        <p:nvSpPr>
          <p:cNvPr id="59" name="Rectangle 58"/>
          <p:cNvSpPr/>
          <p:nvPr/>
        </p:nvSpPr>
        <p:spPr>
          <a:xfrm>
            <a:off x="9794135" y="7010581"/>
            <a:ext cx="22236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 ৭ বছরে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9436608" y="1737360"/>
            <a:ext cx="35295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সমাধান দেখুন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6142" y="3151813"/>
            <a:ext cx="7324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>
              <a:buAutoNum type="arabicPlain" startAt="100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টাকার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 বছরের  মুনাফা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টাকা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04754" y="3901621"/>
            <a:ext cx="6827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    , ,     ১     , ,        , ,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,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019248" y="3133525"/>
            <a:ext cx="1903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Both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হতে পাই,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712755" y="3700453"/>
            <a:ext cx="4953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3600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মুনাফা  হয়  ১০  বছরে।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755935" y="4255189"/>
            <a:ext cx="4942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, ,       , ,     , 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, ,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188855" y="5919057"/>
            <a:ext cx="327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615381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3" grpId="0"/>
      <p:bldP spid="25" grpId="0"/>
      <p:bldP spid="27" grpId="0"/>
      <p:bldP spid="30" grpId="0"/>
      <p:bldP spid="32" grpId="0" animBg="1"/>
      <p:bldP spid="33" grpId="0"/>
      <p:bldP spid="37" grpId="0"/>
      <p:bldP spid="38" grpId="0"/>
      <p:bldP spid="53" grpId="0"/>
      <p:bldP spid="54" grpId="0"/>
      <p:bldP spid="55" grpId="0"/>
      <p:bldP spid="56" grpId="0"/>
      <p:bldP spid="31" grpId="0"/>
      <p:bldP spid="59" grpId="0" animBg="1"/>
      <p:bldP spid="60" grpId="0" animBg="1"/>
      <p:bldP spid="40" grpId="0"/>
      <p:bldP spid="41" grpId="0"/>
      <p:bldP spid="43" grpId="0"/>
      <p:bldP spid="49" grpId="0"/>
      <p:bldP spid="50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279F1E-4FD6-654B-B0A5-EE82DBB07007}"/>
              </a:ext>
            </a:extLst>
          </p:cNvPr>
          <p:cNvSpPr/>
          <p:nvPr/>
        </p:nvSpPr>
        <p:spPr>
          <a:xfrm>
            <a:off x="2910999" y="146304"/>
            <a:ext cx="7385145" cy="1567732"/>
          </a:xfrm>
          <a:prstGeom prst="rect">
            <a:avLst/>
          </a:prstGeom>
        </p:spPr>
        <p:txBody>
          <a:bodyPr wrap="square" lIns="89529" tIns="44765" rIns="89529" bIns="4476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b="1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49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" y="2438581"/>
            <a:ext cx="9857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আসল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্ষিক ৫% মুনাফা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মুনাফার হার বলতে কী বুঝ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১ বছর পর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পরিমান টাকা ফেরত দিতে হবে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398" y="4986667"/>
            <a:ext cx="10486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বিনিয়োগকৃত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আসল বা মূলধন।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১০০ টাকার ১ বছরের মুনাফা ৫ টাকা।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১০০ টাকার ১ বছরের যে মুনাফা ধার্য করা হয়।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আসল ও বার্ষিক মুনাফা।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0698480" y="3570651"/>
            <a:ext cx="2944368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সমাধানের জন্য এখানে ক্লিক করুন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3688" y="1469317"/>
            <a:ext cx="94019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তোমার খাতায় লেখঃ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3705" y="4925749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4" grpId="0" animBg="1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1269" y="613629"/>
            <a:ext cx="6120905" cy="13829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29" tIns="44765" rIns="89529" bIns="44765" rtlCol="0" anchor="ctr">
            <a:prstTxWarp prst="textCanUp">
              <a:avLst>
                <a:gd name="adj" fmla="val 100000"/>
              </a:avLst>
            </a:prstTxWarp>
          </a:bodyPr>
          <a:lstStyle/>
          <a:p>
            <a:pPr algn="ctr"/>
            <a:r>
              <a:rPr lang="bn-IN" sz="6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  </a:t>
            </a:r>
            <a:endParaRPr lang="en-US" sz="6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9" y="2430184"/>
            <a:ext cx="4719792" cy="42487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19472" y="3235113"/>
            <a:ext cx="90708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পাঠ্য বইয়ের ৯৯ পৃষ্ঠার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৬ নাম্বর সমস্যা দু’টি </a:t>
            </a:r>
          </a:p>
          <a:p>
            <a:pPr algn="ctr"/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 করে আনবে।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1526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i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08" y="288234"/>
            <a:ext cx="10058400" cy="6123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39942" y="5895013"/>
            <a:ext cx="764985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61719" y="1081881"/>
            <a:ext cx="4109751" cy="1083010"/>
          </a:xfrm>
          <a:prstGeom prst="rect">
            <a:avLst/>
          </a:prstGeom>
        </p:spPr>
        <p:txBody>
          <a:bodyPr lIns="89529" tIns="44765" rIns="89529" bIns="44765" numCol="1">
            <a:prstTxWarp prst="textPlain">
              <a:avLst>
                <a:gd name="adj" fmla="val 48564"/>
              </a:avLst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229" y="4573870"/>
            <a:ext cx="5858581" cy="2706505"/>
          </a:xfrm>
          <a:prstGeom prst="rect">
            <a:avLst/>
          </a:prstGeom>
        </p:spPr>
        <p:txBody>
          <a:bodyPr wrap="square" lIns="89529" tIns="44765" rIns="89529" bIns="44765">
            <a:spAutoFit/>
          </a:bodyPr>
          <a:lstStyle/>
          <a:p>
            <a:pPr algn="ctr"/>
            <a:r>
              <a:rPr lang="en-US" sz="5400" spc="49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49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49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spc="49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12" name="Picture 11" descr="Uzzol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363664" y="916395"/>
            <a:ext cx="3398539" cy="332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943247" y="4057391"/>
            <a:ext cx="52119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4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pPr algn="ctr"/>
            <a:r>
              <a:rPr lang="bn-BD" sz="4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9(</a:t>
            </a:r>
            <a:r>
              <a:rPr lang="bn-BD" sz="4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মুনাফা)  </a:t>
            </a:r>
          </a:p>
          <a:p>
            <a:pPr algn="ctr"/>
            <a:r>
              <a:rPr lang="bn-BD" sz="4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8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9" y="853281"/>
            <a:ext cx="2425665" cy="29125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rose 1.png"/>
          <p:cNvPicPr>
            <a:picLocks noChangeAspect="1"/>
          </p:cNvPicPr>
          <p:nvPr/>
        </p:nvPicPr>
        <p:blipFill>
          <a:blip r:embed="rId4">
            <a:lum bright="20000" contrast="30000"/>
          </a:blip>
          <a:stretch>
            <a:fillRect/>
          </a:stretch>
        </p:blipFill>
        <p:spPr>
          <a:xfrm>
            <a:off x="6492239" y="2450592"/>
            <a:ext cx="1623269" cy="49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93776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879" y="2072481"/>
            <a:ext cx="4721840" cy="1860120"/>
          </a:xfrm>
          <a:prstGeom prst="rect">
            <a:avLst/>
          </a:prstGeom>
          <a:noFill/>
        </p:spPr>
        <p:txBody>
          <a:bodyPr wrap="square" lIns="89529" tIns="44765" rIns="89529" bIns="44765" rtlCol="0">
            <a:spAutoFit/>
          </a:bodyPr>
          <a:lstStyle/>
          <a:p>
            <a:pPr algn="ctr"/>
            <a:r>
              <a:rPr lang="bn-BD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4014" y="3977481"/>
            <a:ext cx="12252801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23.2.1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munafa 2.jpg"/>
          <p:cNvPicPr>
            <a:picLocks noChangeAspect="1"/>
          </p:cNvPicPr>
          <p:nvPr/>
        </p:nvPicPr>
        <p:blipFill>
          <a:blip r:embed="rId3"/>
          <a:srcRect t="27865" r="3125"/>
          <a:stretch>
            <a:fillRect/>
          </a:stretch>
        </p:blipFill>
        <p:spPr>
          <a:xfrm>
            <a:off x="899319" y="1310481"/>
            <a:ext cx="3733800" cy="2680981"/>
          </a:xfrm>
          <a:prstGeom prst="rect">
            <a:avLst/>
          </a:prstGeom>
        </p:spPr>
      </p:pic>
      <p:pic>
        <p:nvPicPr>
          <p:cNvPr id="15" name="Picture 14" descr="munafa 2.jpg"/>
          <p:cNvPicPr>
            <a:picLocks noChangeAspect="1"/>
          </p:cNvPicPr>
          <p:nvPr/>
        </p:nvPicPr>
        <p:blipFill>
          <a:blip r:embed="rId3"/>
          <a:srcRect t="27865" r="3125"/>
          <a:stretch>
            <a:fillRect/>
          </a:stretch>
        </p:blipFill>
        <p:spPr>
          <a:xfrm>
            <a:off x="9433719" y="1234281"/>
            <a:ext cx="3733800" cy="26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11160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k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9" y="1386682"/>
            <a:ext cx="5791200" cy="3311458"/>
          </a:xfrm>
          <a:prstGeom prst="rect">
            <a:avLst/>
          </a:prstGeom>
        </p:spPr>
      </p:pic>
      <p:pic>
        <p:nvPicPr>
          <p:cNvPr id="12" name="Picture 11" descr="bank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19" y="1386681"/>
            <a:ext cx="5798457" cy="3276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28119" y="548481"/>
            <a:ext cx="8496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দু’টিতে আমরা কী দেখতে পাচ্ছি?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3794919" y="4663281"/>
            <a:ext cx="68948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ব্যাংকে মানুষ কী জন্য যায়?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22607" y="5754465"/>
            <a:ext cx="9190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ব্যাংক থেকে টাকা নিলে কী অতিরিক্ত টাকা দিতে হয়?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2375" y="6620097"/>
            <a:ext cx="7763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অতিরিক্ত টাকাকে কী  বলা হয়? 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4068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8782" y="255873"/>
            <a:ext cx="7577169" cy="1321511"/>
          </a:xfrm>
          <a:prstGeom prst="rect">
            <a:avLst/>
          </a:prstGeom>
        </p:spPr>
        <p:txBody>
          <a:bodyPr wrap="square" lIns="89529" tIns="44765" rIns="89529" bIns="44765">
            <a:spAutoFit/>
          </a:bodyPr>
          <a:lstStyle/>
          <a:p>
            <a:pPr algn="ctr"/>
            <a:r>
              <a:rPr lang="en-US" sz="8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শিখবঃ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taka 1.jp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t="8466" r="1587" b="8995"/>
          <a:stretch>
            <a:fillRect/>
          </a:stretch>
        </p:blipFill>
        <p:spPr>
          <a:xfrm>
            <a:off x="3547872" y="1691479"/>
            <a:ext cx="7223760" cy="4543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6087" y="6016593"/>
            <a:ext cx="5943600" cy="1860120"/>
          </a:xfrm>
          <a:prstGeom prst="rect">
            <a:avLst/>
          </a:prstGeom>
        </p:spPr>
        <p:txBody>
          <a:bodyPr wrap="square" lIns="89529" tIns="44765" rIns="89529" bIns="44765">
            <a:spAutoFit/>
          </a:bodyPr>
          <a:lstStyle/>
          <a:p>
            <a:pPr algn="ctr"/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মুনাফা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munafa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19" y="1691481"/>
            <a:ext cx="3352801" cy="2895600"/>
          </a:xfrm>
          <a:prstGeom prst="rect">
            <a:avLst/>
          </a:prstGeom>
        </p:spPr>
      </p:pic>
      <p:pic>
        <p:nvPicPr>
          <p:cNvPr id="10" name="Picture 9" descr="munafa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887" y="1767681"/>
            <a:ext cx="3352801" cy="289560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9315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947319" y="624681"/>
            <a:ext cx="53511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তথ্য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 নিইঃ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4993" y="1843881"/>
            <a:ext cx="9172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বিনিয়োগকৃত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 বা মূলধন। 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19" y="2605881"/>
            <a:ext cx="13169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80FA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4400" dirty="0" smtClean="0">
                <a:solidFill>
                  <a:srgbClr val="080F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400" dirty="0" smtClean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 টাকার অতিরিক্ত যে টাকা ব্যাং</a:t>
            </a:r>
            <a:r>
              <a:rPr lang="bn-BD" sz="4400" dirty="0" smtClean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400" dirty="0" smtClean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প্রদান করে তা</a:t>
            </a:r>
            <a:r>
              <a:rPr lang="bn-BD" sz="4400" dirty="0" smtClean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400" dirty="0" smtClean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বলে ।</a:t>
            </a:r>
            <a:endParaRPr lang="en-US" sz="4400" dirty="0">
              <a:solidFill>
                <a:srgbClr val="080F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0851" y="3520281"/>
            <a:ext cx="12189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মুনাফার হার বলতে বু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ঝায় , ১০০ টাকার ১ বছরের মুনাফা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5437" y="4358480"/>
            <a:ext cx="98230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৪। বার্ষিক মুনাফার হার ৬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এর অর্থ হলো </a:t>
            </a:r>
          </a:p>
          <a:p>
            <a:r>
              <a:rPr lang="bn-BD" sz="4400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১০০ টাকার ১ বছরের মুনাফা ৬ টাকা । </a:t>
            </a:r>
            <a:endParaRPr lang="en-US" sz="44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275" y="5653881"/>
            <a:ext cx="11346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ব্যাংককে মোট যে টাকা ফেরত দেয়া হয় তা “মুনাফা-আসল” ।</a:t>
            </a:r>
            <a:endParaRPr lang="en-US" sz="4400" dirty="0"/>
          </a:p>
        </p:txBody>
      </p:sp>
      <p:sp>
        <p:nvSpPr>
          <p:cNvPr id="32" name="Frame 31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3514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ame 33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7534" y="386975"/>
            <a:ext cx="818685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 মুনাফার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সূত্রসমূহ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জেনে নিইঃ</a:t>
            </a:r>
            <a:endParaRPr lang="bn-IN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44799" y="2112105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n-BD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মুনাফার হার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আসল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সময়</a:t>
            </a:r>
            <a:endParaRPr kumimoji="0" lang="en-US" sz="60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705503" y="2645505"/>
            <a:ext cx="13144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cs typeface="NikoshBAN" pitchFamily="2" charset="0"/>
              </a:rPr>
              <a:t>100</a:t>
            </a:r>
            <a:endParaRPr kumimoji="0" lang="en-US" sz="6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06280" y="3309969"/>
            <a:ext cx="2401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n-BD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মুনাফা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10103" y="3901281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মুনাফার হার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সময়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05231" y="2243169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82948" y="3538569"/>
            <a:ext cx="1559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আসল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6391815" y="2700369"/>
            <a:ext cx="3886200" cy="344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391815" y="3843369"/>
            <a:ext cx="2971800" cy="34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67615" y="4757769"/>
            <a:ext cx="2542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মুনাফার হার =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391815" y="5138769"/>
            <a:ext cx="2971800" cy="34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218591" y="6045728"/>
            <a:ext cx="152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=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163215" y="6357969"/>
            <a:ext cx="2971800" cy="34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6794088" y="4596225"/>
            <a:ext cx="2401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n-BD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মুনাফা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NikoshBAN" pitchFamily="2" charset="0"/>
                <a:cs typeface="NikoshBAN" pitchFamily="2" charset="0"/>
              </a:rPr>
              <a:t>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69540" y="5108629"/>
            <a:ext cx="1890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আসল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সময়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6611208" y="5803233"/>
            <a:ext cx="24018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n-BD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মুনাফা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288183" y="6357969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মুনাফার হার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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  <a:sym typeface="Wingdings 2" pitchFamily="18" charset="2"/>
              </a:rPr>
              <a:t>আসল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" y="314103"/>
            <a:ext cx="2667000" cy="1493520"/>
          </a:xfrm>
          <a:prstGeom prst="rect">
            <a:avLst/>
          </a:prstGeom>
        </p:spPr>
      </p:pic>
      <p:pic>
        <p:nvPicPr>
          <p:cNvPr id="22" name="Picture 21" descr="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586" y="265335"/>
            <a:ext cx="2667000" cy="1493520"/>
          </a:xfrm>
          <a:prstGeom prst="rect">
            <a:avLst/>
          </a:prstGeom>
        </p:spPr>
      </p:pic>
      <p:pic>
        <p:nvPicPr>
          <p:cNvPr id="24" name="Picture 23" descr="rose 2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 flipH="1">
            <a:off x="219456" y="5260309"/>
            <a:ext cx="1755648" cy="2530697"/>
          </a:xfrm>
          <a:prstGeom prst="rect">
            <a:avLst/>
          </a:prstGeom>
        </p:spPr>
      </p:pic>
      <p:pic>
        <p:nvPicPr>
          <p:cNvPr id="25" name="Picture 24" descr="rose 2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12271248" y="5319212"/>
            <a:ext cx="1773936" cy="24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85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5" grpId="0"/>
      <p:bldP spid="36" grpId="0"/>
      <p:bldP spid="39" grpId="0"/>
      <p:bldP spid="41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6319" y="472281"/>
            <a:ext cx="693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পৃষ্ঠার ১ নং সমস্যাটি দেখঃ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aturation sat="176000"/>
                    </a14:imgEffect>
                    <a14:imgEffect>
                      <a14:brightnessContrast bright="26000" contras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38"/>
          <a:stretch>
            <a:fillRect/>
          </a:stretch>
        </p:blipFill>
        <p:spPr>
          <a:xfrm>
            <a:off x="899319" y="1005681"/>
            <a:ext cx="9753600" cy="1025499"/>
          </a:xfrm>
          <a:prstGeom prst="rect">
            <a:avLst/>
          </a:prstGeom>
        </p:spPr>
      </p:pic>
      <p:pic>
        <p:nvPicPr>
          <p:cNvPr id="11" name="Picture 10" descr="Capture 1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1432719" y="3172809"/>
            <a:ext cx="7239000" cy="2120515"/>
          </a:xfrm>
          <a:prstGeom prst="rect">
            <a:avLst/>
          </a:prstGeom>
        </p:spPr>
      </p:pic>
      <p:pic>
        <p:nvPicPr>
          <p:cNvPr id="13" name="Picture 12" descr="Capture 2.JPG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rcRect t="27007"/>
          <a:stretch>
            <a:fillRect/>
          </a:stretch>
        </p:blipFill>
        <p:spPr>
          <a:xfrm>
            <a:off x="1051719" y="5230210"/>
            <a:ext cx="7315200" cy="23621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47719" y="2148681"/>
            <a:ext cx="6019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আসল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10319" y="2148681"/>
            <a:ext cx="457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 flipH="1">
            <a:off x="11186319" y="1386681"/>
            <a:ext cx="2438400" cy="6096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 মূনাফা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47719" y="2909093"/>
            <a:ext cx="6019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76319" y="2910681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বছর পর যে পরিমান টাকা ফেরত দিতে হবে।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552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1719" y="1005681"/>
            <a:ext cx="1226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আমিনা কোন ব্যাংক থেকে বার্ষিক ৫% মুনাফায় কিছু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টাকা ঋণ নিয়ে এক বছর পর ৩০ টাকা মুনাফা দিল। আসল কত টাকা ছিল?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8719" y="472281"/>
            <a:ext cx="6019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 সমস্যাটি দেখঃ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12679" y="2124297"/>
            <a:ext cx="12115800" cy="714567"/>
            <a:chOff x="1127919" y="2377281"/>
            <a:chExt cx="11582400" cy="714567"/>
          </a:xfrm>
        </p:grpSpPr>
        <p:pic>
          <p:nvPicPr>
            <p:cNvPr id="13" name="Picture 12" descr="as.JP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tretch>
              <a:fillRect/>
            </a:stretch>
          </p:blipFill>
          <p:spPr>
            <a:xfrm>
              <a:off x="1127919" y="2377281"/>
              <a:ext cx="3814689" cy="71456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090319" y="2377281"/>
              <a:ext cx="7620000" cy="61555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সুত্রটি </a:t>
              </a:r>
              <a:r>
                <a:rPr lang="bn-BD" sz="3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করে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সমস্যাটি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 সমাধান কর যায়।</a:t>
              </a:r>
              <a:endParaRPr lang="en-US" sz="3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88295" y="3742785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দেওয়া আছে, মুনাফা =৩০ টাকা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সময় =১ বছর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মুনাফার হার = ৫%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8807" y="587638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আসল =                 =৬০০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41807" y="5723985"/>
            <a:ext cx="1600200" cy="914400"/>
            <a:chOff x="4023519" y="5120481"/>
            <a:chExt cx="1600200" cy="914400"/>
          </a:xfrm>
        </p:grpSpPr>
        <p:sp>
          <p:nvSpPr>
            <p:cNvPr id="19" name="Rectangle 18"/>
            <p:cNvSpPr/>
            <p:nvPr/>
          </p:nvSpPr>
          <p:spPr>
            <a:xfrm>
              <a:off x="4099719" y="5120481"/>
              <a:ext cx="1524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23519" y="5577681"/>
              <a:ext cx="1524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175919" y="5577681"/>
              <a:ext cx="12954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823619" y="5615781"/>
              <a:ext cx="3048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366419" y="5158581"/>
              <a:ext cx="3048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178967" y="543747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7919" y="6449409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5983383" y="6921849"/>
            <a:ext cx="4022255" cy="64633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অতএব, আসল ৬০০ টাকা। 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387255" y="3053937"/>
            <a:ext cx="1592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1" y="1"/>
            <a:ext cx="14338300" cy="8047038"/>
          </a:xfrm>
          <a:prstGeom prst="frame">
            <a:avLst>
              <a:gd name="adj1" fmla="val 2859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369" tIns="59184" rIns="118369" bIns="5918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6766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6" grpId="0"/>
      <p:bldP spid="17" grpId="0"/>
      <p:bldP spid="24" grpId="0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820</Words>
  <Application>Microsoft Office PowerPoint</Application>
  <PresentationFormat>Custom</PresentationFormat>
  <Paragraphs>137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BBGPS</cp:lastModifiedBy>
  <cp:revision>96</cp:revision>
  <dcterms:created xsi:type="dcterms:W3CDTF">2020-01-30T04:51:40Z</dcterms:created>
  <dcterms:modified xsi:type="dcterms:W3CDTF">2020-08-12T07:39:49Z</dcterms:modified>
</cp:coreProperties>
</file>