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5" r:id="rId3"/>
    <p:sldId id="284" r:id="rId4"/>
    <p:sldId id="258" r:id="rId5"/>
    <p:sldId id="265" r:id="rId6"/>
    <p:sldId id="294" r:id="rId7"/>
    <p:sldId id="301" r:id="rId8"/>
    <p:sldId id="259" r:id="rId9"/>
    <p:sldId id="260" r:id="rId10"/>
    <p:sldId id="279" r:id="rId11"/>
    <p:sldId id="295" r:id="rId12"/>
    <p:sldId id="286" r:id="rId13"/>
    <p:sldId id="293" r:id="rId14"/>
    <p:sldId id="296" r:id="rId15"/>
    <p:sldId id="280" r:id="rId16"/>
    <p:sldId id="297" r:id="rId17"/>
    <p:sldId id="268" r:id="rId18"/>
    <p:sldId id="298" r:id="rId19"/>
    <p:sldId id="300" r:id="rId20"/>
    <p:sldId id="282" r:id="rId21"/>
    <p:sldId id="271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FD1F2-597D-4DC7-A024-482F1F61BEB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9948E2-7DF2-4AEE-B006-393C888AB0B6}">
      <dgm:prSet phldrT="[Text]" custT="1"/>
      <dgm:spPr/>
      <dgm:t>
        <a:bodyPr/>
        <a:lstStyle/>
        <a:p>
          <a:r>
            <a:rPr lang="en-US" sz="3200" dirty="0" err="1" smtClean="0">
              <a:latin typeface="Shonar Bangla" panose="020B0502040204020203" pitchFamily="34" charset="0"/>
              <a:cs typeface="Shonar Bangla" panose="020B0502040204020203" pitchFamily="34" charset="0"/>
            </a:rPr>
            <a:t>অনপেক্ষ</a:t>
          </a:r>
          <a:r>
            <a:rPr lang="en-US" sz="3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 </a:t>
          </a:r>
          <a:r>
            <a:rPr lang="en-US" sz="3200" dirty="0" err="1" smtClean="0">
              <a:latin typeface="Shonar Bangla" panose="020B0502040204020203" pitchFamily="34" charset="0"/>
              <a:cs typeface="Shonar Bangla" panose="020B0502040204020203" pitchFamily="34" charset="0"/>
            </a:rPr>
            <a:t>বিস্তার</a:t>
          </a:r>
          <a:r>
            <a:rPr lang="en-US" sz="3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 </a:t>
          </a:r>
          <a:r>
            <a:rPr lang="en-US" sz="3200" dirty="0" err="1" smtClean="0">
              <a:latin typeface="Shonar Bangla" panose="020B0502040204020203" pitchFamily="34" charset="0"/>
              <a:cs typeface="Shonar Bangla" panose="020B0502040204020203" pitchFamily="34" charset="0"/>
            </a:rPr>
            <a:t>পরিমাপ</a:t>
          </a:r>
          <a:endParaRPr lang="en-US" sz="3200" dirty="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EFC04367-92E8-4BD9-9562-065A5F42D2D8}" type="parTrans" cxnId="{3895EF13-AD64-4A70-A6AE-70E20DDBF942}">
      <dgm:prSet/>
      <dgm:spPr/>
      <dgm:t>
        <a:bodyPr/>
        <a:lstStyle/>
        <a:p>
          <a:endParaRPr lang="en-US"/>
        </a:p>
      </dgm:t>
    </dgm:pt>
    <dgm:pt modelId="{7CC6ADDD-7979-45F0-B14F-C6731FE7DD52}" type="sibTrans" cxnId="{3895EF13-AD64-4A70-A6AE-70E20DDBF942}">
      <dgm:prSet/>
      <dgm:spPr/>
      <dgm:t>
        <a:bodyPr/>
        <a:lstStyle/>
        <a:p>
          <a:endParaRPr lang="en-US"/>
        </a:p>
      </dgm:t>
    </dgm:pt>
    <dgm:pt modelId="{D36669ED-5686-421D-AD15-E5823C856C2D}">
      <dgm:prSet phldrT="[Text]" custT="1"/>
      <dgm:spPr/>
      <dgm:t>
        <a:bodyPr/>
        <a:lstStyle/>
        <a:p>
          <a:r>
            <a:rPr lang="bn-BD" sz="3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পরিসর</a:t>
          </a:r>
          <a:endParaRPr lang="en-US" sz="3200" dirty="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EECD722E-5B26-4247-A2CD-FFC01F0475D2}" type="parTrans" cxnId="{110346DE-2A09-472D-80D9-6502CC655E4D}">
      <dgm:prSet/>
      <dgm:spPr/>
      <dgm:t>
        <a:bodyPr/>
        <a:lstStyle/>
        <a:p>
          <a:endParaRPr lang="en-US"/>
        </a:p>
      </dgm:t>
    </dgm:pt>
    <dgm:pt modelId="{C37629AA-0638-400B-84AD-03E28BBAEE75}" type="sibTrans" cxnId="{110346DE-2A09-472D-80D9-6502CC655E4D}">
      <dgm:prSet/>
      <dgm:spPr/>
      <dgm:t>
        <a:bodyPr/>
        <a:lstStyle/>
        <a:p>
          <a:endParaRPr lang="en-US"/>
        </a:p>
      </dgm:t>
    </dgm:pt>
    <dgm:pt modelId="{6E16A42D-0085-4C35-87E6-396AC2E58163}">
      <dgm:prSet phldrT="[Text]" custT="1"/>
      <dgm:spPr/>
      <dgm:t>
        <a:bodyPr/>
        <a:lstStyle/>
        <a:p>
          <a:r>
            <a:rPr lang="bn-BD" sz="3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গড় ব্যবধান </a:t>
          </a:r>
          <a:endParaRPr lang="en-US" sz="3200" dirty="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732296BB-2E4D-41DA-B434-7A0333233A99}" type="parTrans" cxnId="{F605EBDA-33F1-4C7C-A0DD-8FEF3AAE591C}">
      <dgm:prSet/>
      <dgm:spPr/>
      <dgm:t>
        <a:bodyPr/>
        <a:lstStyle/>
        <a:p>
          <a:endParaRPr lang="en-US"/>
        </a:p>
      </dgm:t>
    </dgm:pt>
    <dgm:pt modelId="{82BBAE89-6888-46F3-A79F-404EAC56A136}" type="sibTrans" cxnId="{F605EBDA-33F1-4C7C-A0DD-8FEF3AAE591C}">
      <dgm:prSet/>
      <dgm:spPr/>
      <dgm:t>
        <a:bodyPr/>
        <a:lstStyle/>
        <a:p>
          <a:endParaRPr lang="en-US"/>
        </a:p>
      </dgm:t>
    </dgm:pt>
    <dgm:pt modelId="{99A14B83-CA0A-4E8B-82C9-A18E0769DA52}">
      <dgm:prSet phldrT="[Text]" custT="1"/>
      <dgm:spPr/>
      <dgm:t>
        <a:bodyPr/>
        <a:lstStyle/>
        <a:p>
          <a:r>
            <a:rPr lang="bn-BD" sz="3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পরিমিত ব্যবধান</a:t>
          </a:r>
          <a:endParaRPr lang="en-US" sz="3200" dirty="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7852F6FB-D5CC-4FC1-8348-373A48BE02C8}" type="parTrans" cxnId="{1A068DEB-0C74-4081-A7A6-3EE83C54E15E}">
      <dgm:prSet/>
      <dgm:spPr/>
      <dgm:t>
        <a:bodyPr/>
        <a:lstStyle/>
        <a:p>
          <a:endParaRPr lang="en-US"/>
        </a:p>
      </dgm:t>
    </dgm:pt>
    <dgm:pt modelId="{75792DCD-B9F7-482D-B8F5-ACE786FD6634}" type="sibTrans" cxnId="{1A068DEB-0C74-4081-A7A6-3EE83C54E15E}">
      <dgm:prSet/>
      <dgm:spPr/>
      <dgm:t>
        <a:bodyPr/>
        <a:lstStyle/>
        <a:p>
          <a:endParaRPr lang="en-US"/>
        </a:p>
      </dgm:t>
    </dgm:pt>
    <dgm:pt modelId="{B0932C39-126D-4224-9D75-133C5F83E5E5}">
      <dgm:prSet phldrT="[Text]" custT="1"/>
      <dgm:spPr/>
      <dgm:t>
        <a:bodyPr/>
        <a:lstStyle/>
        <a:p>
          <a:r>
            <a:rPr lang="bn-BD" sz="3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চতুর্থক ব্যবধান</a:t>
          </a:r>
          <a:endParaRPr lang="en-US" sz="3200" dirty="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C408EFBC-EBCB-417F-A426-96134D16C9DC}" type="parTrans" cxnId="{C035C9EC-0141-4779-8468-BBE4CBB29DB4}">
      <dgm:prSet/>
      <dgm:spPr/>
      <dgm:t>
        <a:bodyPr/>
        <a:lstStyle/>
        <a:p>
          <a:endParaRPr lang="en-US"/>
        </a:p>
      </dgm:t>
    </dgm:pt>
    <dgm:pt modelId="{682DB0EA-C5E6-4A37-9C95-1EBF98E829A4}" type="sibTrans" cxnId="{C035C9EC-0141-4779-8468-BBE4CBB29DB4}">
      <dgm:prSet/>
      <dgm:spPr/>
      <dgm:t>
        <a:bodyPr/>
        <a:lstStyle/>
        <a:p>
          <a:endParaRPr lang="en-US"/>
        </a:p>
      </dgm:t>
    </dgm:pt>
    <dgm:pt modelId="{D1840DDD-B9C7-48C6-B404-16FEB5699001}" type="pres">
      <dgm:prSet presAssocID="{2A8FD1F2-597D-4DC7-A024-482F1F61BE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76305E-EBF9-459E-94B4-E7542C7E79C5}" type="pres">
      <dgm:prSet presAssocID="{4B9948E2-7DF2-4AEE-B006-393C888AB0B6}" presName="centerShape" presStyleLbl="node0" presStyleIdx="0" presStyleCnt="1" custScaleX="170279" custScaleY="112328"/>
      <dgm:spPr/>
      <dgm:t>
        <a:bodyPr/>
        <a:lstStyle/>
        <a:p>
          <a:endParaRPr lang="en-US"/>
        </a:p>
      </dgm:t>
    </dgm:pt>
    <dgm:pt modelId="{0A1DA721-0C1C-46D1-A32F-584FB6B9706A}" type="pres">
      <dgm:prSet presAssocID="{EECD722E-5B26-4247-A2CD-FFC01F0475D2}" presName="Name9" presStyleLbl="parChTrans1D2" presStyleIdx="0" presStyleCnt="4"/>
      <dgm:spPr/>
      <dgm:t>
        <a:bodyPr/>
        <a:lstStyle/>
        <a:p>
          <a:endParaRPr lang="en-US"/>
        </a:p>
      </dgm:t>
    </dgm:pt>
    <dgm:pt modelId="{DCF34A44-5285-4A2E-BA8E-B29B14BAAEB9}" type="pres">
      <dgm:prSet presAssocID="{EECD722E-5B26-4247-A2CD-FFC01F0475D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2CE27A9-1708-4079-BADE-F1059C535D60}" type="pres">
      <dgm:prSet presAssocID="{D36669ED-5686-421D-AD15-E5823C856C2D}" presName="node" presStyleLbl="node1" presStyleIdx="0" presStyleCnt="4" custScaleX="15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F6FC2-0B94-4DB3-BFE1-699D4ED7F677}" type="pres">
      <dgm:prSet presAssocID="{732296BB-2E4D-41DA-B434-7A0333233A99}" presName="Name9" presStyleLbl="parChTrans1D2" presStyleIdx="1" presStyleCnt="4"/>
      <dgm:spPr/>
      <dgm:t>
        <a:bodyPr/>
        <a:lstStyle/>
        <a:p>
          <a:endParaRPr lang="en-US"/>
        </a:p>
      </dgm:t>
    </dgm:pt>
    <dgm:pt modelId="{C511A45D-0FBB-4532-B469-4DE663E12920}" type="pres">
      <dgm:prSet presAssocID="{732296BB-2E4D-41DA-B434-7A0333233A9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5F72B48-EC82-4A99-B827-8C836FD362F4}" type="pres">
      <dgm:prSet presAssocID="{6E16A42D-0085-4C35-87E6-396AC2E58163}" presName="node" presStyleLbl="node1" presStyleIdx="1" presStyleCnt="4" custScaleX="154632" custRadScaleRad="126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E7834-8981-49C1-A50E-A267577872B7}" type="pres">
      <dgm:prSet presAssocID="{7852F6FB-D5CC-4FC1-8348-373A48BE02C8}" presName="Name9" presStyleLbl="parChTrans1D2" presStyleIdx="2" presStyleCnt="4"/>
      <dgm:spPr/>
      <dgm:t>
        <a:bodyPr/>
        <a:lstStyle/>
        <a:p>
          <a:endParaRPr lang="en-US"/>
        </a:p>
      </dgm:t>
    </dgm:pt>
    <dgm:pt modelId="{72B44A56-19ED-46F6-8EB3-282C7403F616}" type="pres">
      <dgm:prSet presAssocID="{7852F6FB-D5CC-4FC1-8348-373A48BE02C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5FD9AD5-B1EA-4044-AD34-6DF5E250EB99}" type="pres">
      <dgm:prSet presAssocID="{99A14B83-CA0A-4E8B-82C9-A18E0769DA52}" presName="node" presStyleLbl="node1" presStyleIdx="2" presStyleCnt="4" custScaleX="146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A3341-1438-42F4-93B7-4BF70A342616}" type="pres">
      <dgm:prSet presAssocID="{C408EFBC-EBCB-417F-A426-96134D16C9DC}" presName="Name9" presStyleLbl="parChTrans1D2" presStyleIdx="3" presStyleCnt="4"/>
      <dgm:spPr/>
      <dgm:t>
        <a:bodyPr/>
        <a:lstStyle/>
        <a:p>
          <a:endParaRPr lang="en-US"/>
        </a:p>
      </dgm:t>
    </dgm:pt>
    <dgm:pt modelId="{C33A113A-E4F3-4DF7-9006-664AD7209AF0}" type="pres">
      <dgm:prSet presAssocID="{C408EFBC-EBCB-417F-A426-96134D16C9D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E9E69AA-A723-4341-9714-6F3896A2F6F8}" type="pres">
      <dgm:prSet presAssocID="{B0932C39-126D-4224-9D75-133C5F83E5E5}" presName="node" presStyleLbl="node1" presStyleIdx="3" presStyleCnt="4" custScaleX="168416" custRadScaleRad="137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68DEB-0C74-4081-A7A6-3EE83C54E15E}" srcId="{4B9948E2-7DF2-4AEE-B006-393C888AB0B6}" destId="{99A14B83-CA0A-4E8B-82C9-A18E0769DA52}" srcOrd="2" destOrd="0" parTransId="{7852F6FB-D5CC-4FC1-8348-373A48BE02C8}" sibTransId="{75792DCD-B9F7-482D-B8F5-ACE786FD6634}"/>
    <dgm:cxn modelId="{110346DE-2A09-472D-80D9-6502CC655E4D}" srcId="{4B9948E2-7DF2-4AEE-B006-393C888AB0B6}" destId="{D36669ED-5686-421D-AD15-E5823C856C2D}" srcOrd="0" destOrd="0" parTransId="{EECD722E-5B26-4247-A2CD-FFC01F0475D2}" sibTransId="{C37629AA-0638-400B-84AD-03E28BBAEE75}"/>
    <dgm:cxn modelId="{6EAF7553-3C63-4E66-8962-E98791545A3F}" type="presOf" srcId="{4B9948E2-7DF2-4AEE-B006-393C888AB0B6}" destId="{4176305E-EBF9-459E-94B4-E7542C7E79C5}" srcOrd="0" destOrd="0" presId="urn:microsoft.com/office/officeart/2005/8/layout/radial1"/>
    <dgm:cxn modelId="{F605EBDA-33F1-4C7C-A0DD-8FEF3AAE591C}" srcId="{4B9948E2-7DF2-4AEE-B006-393C888AB0B6}" destId="{6E16A42D-0085-4C35-87E6-396AC2E58163}" srcOrd="1" destOrd="0" parTransId="{732296BB-2E4D-41DA-B434-7A0333233A99}" sibTransId="{82BBAE89-6888-46F3-A79F-404EAC56A136}"/>
    <dgm:cxn modelId="{3895EF13-AD64-4A70-A6AE-70E20DDBF942}" srcId="{2A8FD1F2-597D-4DC7-A024-482F1F61BEB8}" destId="{4B9948E2-7DF2-4AEE-B006-393C888AB0B6}" srcOrd="0" destOrd="0" parTransId="{EFC04367-92E8-4BD9-9562-065A5F42D2D8}" sibTransId="{7CC6ADDD-7979-45F0-B14F-C6731FE7DD52}"/>
    <dgm:cxn modelId="{2D571637-6365-440A-A544-CF1907E33678}" type="presOf" srcId="{732296BB-2E4D-41DA-B434-7A0333233A99}" destId="{E8DF6FC2-0B94-4DB3-BFE1-699D4ED7F677}" srcOrd="0" destOrd="0" presId="urn:microsoft.com/office/officeart/2005/8/layout/radial1"/>
    <dgm:cxn modelId="{A5E23A13-36A7-467B-AC2E-A15BBDEAF86D}" type="presOf" srcId="{B0932C39-126D-4224-9D75-133C5F83E5E5}" destId="{0E9E69AA-A723-4341-9714-6F3896A2F6F8}" srcOrd="0" destOrd="0" presId="urn:microsoft.com/office/officeart/2005/8/layout/radial1"/>
    <dgm:cxn modelId="{C035C9EC-0141-4779-8468-BBE4CBB29DB4}" srcId="{4B9948E2-7DF2-4AEE-B006-393C888AB0B6}" destId="{B0932C39-126D-4224-9D75-133C5F83E5E5}" srcOrd="3" destOrd="0" parTransId="{C408EFBC-EBCB-417F-A426-96134D16C9DC}" sibTransId="{682DB0EA-C5E6-4A37-9C95-1EBF98E829A4}"/>
    <dgm:cxn modelId="{3869BE83-D2F3-4C7A-A9F5-4943C9D46B1D}" type="presOf" srcId="{6E16A42D-0085-4C35-87E6-396AC2E58163}" destId="{A5F72B48-EC82-4A99-B827-8C836FD362F4}" srcOrd="0" destOrd="0" presId="urn:microsoft.com/office/officeart/2005/8/layout/radial1"/>
    <dgm:cxn modelId="{8FF1C8A8-A8A6-4FE6-9AED-3DBAEC8CB127}" type="presOf" srcId="{732296BB-2E4D-41DA-B434-7A0333233A99}" destId="{C511A45D-0FBB-4532-B469-4DE663E12920}" srcOrd="1" destOrd="0" presId="urn:microsoft.com/office/officeart/2005/8/layout/radial1"/>
    <dgm:cxn modelId="{6B91FB7F-0A05-4884-BD4F-ACBC0CCF87DC}" type="presOf" srcId="{EECD722E-5B26-4247-A2CD-FFC01F0475D2}" destId="{DCF34A44-5285-4A2E-BA8E-B29B14BAAEB9}" srcOrd="1" destOrd="0" presId="urn:microsoft.com/office/officeart/2005/8/layout/radial1"/>
    <dgm:cxn modelId="{E4FBE7B1-27A4-495A-9145-8D1B9988F63E}" type="presOf" srcId="{C408EFBC-EBCB-417F-A426-96134D16C9DC}" destId="{C33A113A-E4F3-4DF7-9006-664AD7209AF0}" srcOrd="1" destOrd="0" presId="urn:microsoft.com/office/officeart/2005/8/layout/radial1"/>
    <dgm:cxn modelId="{29BB52C6-6C06-4F8B-9C69-A39438C63B92}" type="presOf" srcId="{EECD722E-5B26-4247-A2CD-FFC01F0475D2}" destId="{0A1DA721-0C1C-46D1-A32F-584FB6B9706A}" srcOrd="0" destOrd="0" presId="urn:microsoft.com/office/officeart/2005/8/layout/radial1"/>
    <dgm:cxn modelId="{7C7AC332-46CE-4346-B793-97412E4522D7}" type="presOf" srcId="{C408EFBC-EBCB-417F-A426-96134D16C9DC}" destId="{201A3341-1438-42F4-93B7-4BF70A342616}" srcOrd="0" destOrd="0" presId="urn:microsoft.com/office/officeart/2005/8/layout/radial1"/>
    <dgm:cxn modelId="{A818A605-B72F-4CF6-8F79-FBE679A74292}" type="presOf" srcId="{2A8FD1F2-597D-4DC7-A024-482F1F61BEB8}" destId="{D1840DDD-B9C7-48C6-B404-16FEB5699001}" srcOrd="0" destOrd="0" presId="urn:microsoft.com/office/officeart/2005/8/layout/radial1"/>
    <dgm:cxn modelId="{0DEB0D5B-3F02-4E33-9122-2D2636DAFB50}" type="presOf" srcId="{7852F6FB-D5CC-4FC1-8348-373A48BE02C8}" destId="{263E7834-8981-49C1-A50E-A267577872B7}" srcOrd="0" destOrd="0" presId="urn:microsoft.com/office/officeart/2005/8/layout/radial1"/>
    <dgm:cxn modelId="{107E4AD2-5DA0-428A-9805-BB90A3F79C84}" type="presOf" srcId="{99A14B83-CA0A-4E8B-82C9-A18E0769DA52}" destId="{55FD9AD5-B1EA-4044-AD34-6DF5E250EB99}" srcOrd="0" destOrd="0" presId="urn:microsoft.com/office/officeart/2005/8/layout/radial1"/>
    <dgm:cxn modelId="{26BE7715-3FBF-4991-B48E-2AC23A58B96B}" type="presOf" srcId="{7852F6FB-D5CC-4FC1-8348-373A48BE02C8}" destId="{72B44A56-19ED-46F6-8EB3-282C7403F616}" srcOrd="1" destOrd="0" presId="urn:microsoft.com/office/officeart/2005/8/layout/radial1"/>
    <dgm:cxn modelId="{AA698E97-1CE9-46F3-8C0E-C1B80AC96F16}" type="presOf" srcId="{D36669ED-5686-421D-AD15-E5823C856C2D}" destId="{62CE27A9-1708-4079-BADE-F1059C535D60}" srcOrd="0" destOrd="0" presId="urn:microsoft.com/office/officeart/2005/8/layout/radial1"/>
    <dgm:cxn modelId="{D1250B78-CDC6-4F45-9AB5-215D473D65EA}" type="presParOf" srcId="{D1840DDD-B9C7-48C6-B404-16FEB5699001}" destId="{4176305E-EBF9-459E-94B4-E7542C7E79C5}" srcOrd="0" destOrd="0" presId="urn:microsoft.com/office/officeart/2005/8/layout/radial1"/>
    <dgm:cxn modelId="{99349141-847D-48C3-B4DE-45F1FB29F0DC}" type="presParOf" srcId="{D1840DDD-B9C7-48C6-B404-16FEB5699001}" destId="{0A1DA721-0C1C-46D1-A32F-584FB6B9706A}" srcOrd="1" destOrd="0" presId="urn:microsoft.com/office/officeart/2005/8/layout/radial1"/>
    <dgm:cxn modelId="{D6E0EFDF-5795-4673-9083-399B7200BDAB}" type="presParOf" srcId="{0A1DA721-0C1C-46D1-A32F-584FB6B9706A}" destId="{DCF34A44-5285-4A2E-BA8E-B29B14BAAEB9}" srcOrd="0" destOrd="0" presId="urn:microsoft.com/office/officeart/2005/8/layout/radial1"/>
    <dgm:cxn modelId="{252AAAED-E380-41B9-B214-A623F97519A2}" type="presParOf" srcId="{D1840DDD-B9C7-48C6-B404-16FEB5699001}" destId="{62CE27A9-1708-4079-BADE-F1059C535D60}" srcOrd="2" destOrd="0" presId="urn:microsoft.com/office/officeart/2005/8/layout/radial1"/>
    <dgm:cxn modelId="{9D4237E4-FF2E-4FAD-B705-668CB4D6180A}" type="presParOf" srcId="{D1840DDD-B9C7-48C6-B404-16FEB5699001}" destId="{E8DF6FC2-0B94-4DB3-BFE1-699D4ED7F677}" srcOrd="3" destOrd="0" presId="urn:microsoft.com/office/officeart/2005/8/layout/radial1"/>
    <dgm:cxn modelId="{5E67E939-1920-4B42-AC1C-823E29FC1491}" type="presParOf" srcId="{E8DF6FC2-0B94-4DB3-BFE1-699D4ED7F677}" destId="{C511A45D-0FBB-4532-B469-4DE663E12920}" srcOrd="0" destOrd="0" presId="urn:microsoft.com/office/officeart/2005/8/layout/radial1"/>
    <dgm:cxn modelId="{DB62BA9F-0C24-4BFB-A329-4447A1065698}" type="presParOf" srcId="{D1840DDD-B9C7-48C6-B404-16FEB5699001}" destId="{A5F72B48-EC82-4A99-B827-8C836FD362F4}" srcOrd="4" destOrd="0" presId="urn:microsoft.com/office/officeart/2005/8/layout/radial1"/>
    <dgm:cxn modelId="{A8BA08F3-959D-4412-BEB5-77D749FA47DB}" type="presParOf" srcId="{D1840DDD-B9C7-48C6-B404-16FEB5699001}" destId="{263E7834-8981-49C1-A50E-A267577872B7}" srcOrd="5" destOrd="0" presId="urn:microsoft.com/office/officeart/2005/8/layout/radial1"/>
    <dgm:cxn modelId="{0F3AD5D9-40E0-4F88-A19F-49CA04930F20}" type="presParOf" srcId="{263E7834-8981-49C1-A50E-A267577872B7}" destId="{72B44A56-19ED-46F6-8EB3-282C7403F616}" srcOrd="0" destOrd="0" presId="urn:microsoft.com/office/officeart/2005/8/layout/radial1"/>
    <dgm:cxn modelId="{375BD410-CB58-41B5-8104-E7D9F7799700}" type="presParOf" srcId="{D1840DDD-B9C7-48C6-B404-16FEB5699001}" destId="{55FD9AD5-B1EA-4044-AD34-6DF5E250EB99}" srcOrd="6" destOrd="0" presId="urn:microsoft.com/office/officeart/2005/8/layout/radial1"/>
    <dgm:cxn modelId="{6EC4A3B5-A477-4459-9F94-1C05244322E1}" type="presParOf" srcId="{D1840DDD-B9C7-48C6-B404-16FEB5699001}" destId="{201A3341-1438-42F4-93B7-4BF70A342616}" srcOrd="7" destOrd="0" presId="urn:microsoft.com/office/officeart/2005/8/layout/radial1"/>
    <dgm:cxn modelId="{96030BCD-F96C-4D4D-A18C-4FA3D26B380B}" type="presParOf" srcId="{201A3341-1438-42F4-93B7-4BF70A342616}" destId="{C33A113A-E4F3-4DF7-9006-664AD7209AF0}" srcOrd="0" destOrd="0" presId="urn:microsoft.com/office/officeart/2005/8/layout/radial1"/>
    <dgm:cxn modelId="{CAA7700C-AE7E-4284-8C48-5E42F8A017B6}" type="presParOf" srcId="{D1840DDD-B9C7-48C6-B404-16FEB5699001}" destId="{0E9E69AA-A723-4341-9714-6F3896A2F6F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6305E-EBF9-459E-94B4-E7542C7E79C5}">
      <dsp:nvSpPr>
        <dsp:cNvPr id="0" name=""/>
        <dsp:cNvSpPr/>
      </dsp:nvSpPr>
      <dsp:spPr>
        <a:xfrm>
          <a:off x="2844802" y="1871139"/>
          <a:ext cx="2541252" cy="1676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Shonar Bangla" panose="020B0502040204020203" pitchFamily="34" charset="0"/>
              <a:cs typeface="Shonar Bangla" panose="020B0502040204020203" pitchFamily="34" charset="0"/>
            </a:rPr>
            <a:t>অনপেক্ষ</a:t>
          </a:r>
          <a:r>
            <a:rPr lang="en-US" sz="3200" kern="1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 </a:t>
          </a:r>
          <a:r>
            <a:rPr lang="en-US" sz="3200" kern="1200" dirty="0" err="1" smtClean="0">
              <a:latin typeface="Shonar Bangla" panose="020B0502040204020203" pitchFamily="34" charset="0"/>
              <a:cs typeface="Shonar Bangla" panose="020B0502040204020203" pitchFamily="34" charset="0"/>
            </a:rPr>
            <a:t>বিস্তার</a:t>
          </a:r>
          <a:r>
            <a:rPr lang="en-US" sz="3200" kern="1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 </a:t>
          </a:r>
          <a:r>
            <a:rPr lang="en-US" sz="3200" kern="1200" dirty="0" err="1" smtClean="0">
              <a:latin typeface="Shonar Bangla" panose="020B0502040204020203" pitchFamily="34" charset="0"/>
              <a:cs typeface="Shonar Bangla" panose="020B0502040204020203" pitchFamily="34" charset="0"/>
            </a:rPr>
            <a:t>পরিমাপ</a:t>
          </a:r>
          <a:endParaRPr lang="en-US" sz="3200" kern="1200" dirty="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3216960" y="2116640"/>
        <a:ext cx="1796936" cy="1185386"/>
      </dsp:txXfrm>
    </dsp:sp>
    <dsp:sp modelId="{0A1DA721-0C1C-46D1-A32F-584FB6B9706A}">
      <dsp:nvSpPr>
        <dsp:cNvPr id="0" name=""/>
        <dsp:cNvSpPr/>
      </dsp:nvSpPr>
      <dsp:spPr>
        <a:xfrm rot="16200000">
          <a:off x="3935790" y="1674976"/>
          <a:ext cx="35927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59274" y="1652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446" y="1682519"/>
        <a:ext cx="17963" cy="17963"/>
      </dsp:txXfrm>
    </dsp:sp>
    <dsp:sp modelId="{62CE27A9-1708-4079-BADE-F1059C535D60}">
      <dsp:nvSpPr>
        <dsp:cNvPr id="0" name=""/>
        <dsp:cNvSpPr/>
      </dsp:nvSpPr>
      <dsp:spPr>
        <a:xfrm>
          <a:off x="2972432" y="19459"/>
          <a:ext cx="2285991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পরিসর</a:t>
          </a:r>
          <a:endParaRPr lang="en-US" sz="3200" kern="1200" dirty="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3307208" y="238017"/>
        <a:ext cx="1616439" cy="1055289"/>
      </dsp:txXfrm>
    </dsp:sp>
    <dsp:sp modelId="{E8DF6FC2-0B94-4DB3-BFE1-699D4ED7F677}">
      <dsp:nvSpPr>
        <dsp:cNvPr id="0" name=""/>
        <dsp:cNvSpPr/>
      </dsp:nvSpPr>
      <dsp:spPr>
        <a:xfrm>
          <a:off x="5386054" y="2692808"/>
          <a:ext cx="2781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7816" y="1652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99267" y="2708638"/>
        <a:ext cx="1390" cy="1390"/>
      </dsp:txXfrm>
    </dsp:sp>
    <dsp:sp modelId="{A5F72B48-EC82-4A99-B827-8C836FD362F4}">
      <dsp:nvSpPr>
        <dsp:cNvPr id="0" name=""/>
        <dsp:cNvSpPr/>
      </dsp:nvSpPr>
      <dsp:spPr>
        <a:xfrm>
          <a:off x="5413871" y="1963130"/>
          <a:ext cx="230773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গড় ব্যবধান </a:t>
          </a:r>
          <a:endParaRPr lang="en-US" sz="3200" kern="1200" dirty="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5751831" y="2181688"/>
        <a:ext cx="1631815" cy="1055289"/>
      </dsp:txXfrm>
    </dsp:sp>
    <dsp:sp modelId="{263E7834-8981-49C1-A50E-A267577872B7}">
      <dsp:nvSpPr>
        <dsp:cNvPr id="0" name=""/>
        <dsp:cNvSpPr/>
      </dsp:nvSpPr>
      <dsp:spPr>
        <a:xfrm rot="5400000">
          <a:off x="3935790" y="3710640"/>
          <a:ext cx="35927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59274" y="1652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446" y="3718183"/>
        <a:ext cx="17963" cy="17963"/>
      </dsp:txXfrm>
    </dsp:sp>
    <dsp:sp modelId="{55FD9AD5-B1EA-4044-AD34-6DF5E250EB99}">
      <dsp:nvSpPr>
        <dsp:cNvPr id="0" name=""/>
        <dsp:cNvSpPr/>
      </dsp:nvSpPr>
      <dsp:spPr>
        <a:xfrm>
          <a:off x="3023853" y="3906802"/>
          <a:ext cx="2183149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পরিমিত ব্যবধান</a:t>
          </a:r>
          <a:endParaRPr lang="en-US" sz="3200" kern="1200" dirty="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3343568" y="4125360"/>
        <a:ext cx="1543719" cy="1055289"/>
      </dsp:txXfrm>
    </dsp:sp>
    <dsp:sp modelId="{201A3341-1438-42F4-93B7-4BF70A342616}">
      <dsp:nvSpPr>
        <dsp:cNvPr id="0" name=""/>
        <dsp:cNvSpPr/>
      </dsp:nvSpPr>
      <dsp:spPr>
        <a:xfrm rot="10800000">
          <a:off x="2692393" y="2692808"/>
          <a:ext cx="15240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2408" y="1652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4787" y="2705523"/>
        <a:ext cx="7620" cy="7620"/>
      </dsp:txXfrm>
    </dsp:sp>
    <dsp:sp modelId="{0E9E69AA-A723-4341-9714-6F3896A2F6F8}">
      <dsp:nvSpPr>
        <dsp:cNvPr id="0" name=""/>
        <dsp:cNvSpPr/>
      </dsp:nvSpPr>
      <dsp:spPr>
        <a:xfrm>
          <a:off x="178944" y="1963130"/>
          <a:ext cx="2513448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Shonar Bangla" panose="020B0502040204020203" pitchFamily="34" charset="0"/>
              <a:cs typeface="Shonar Bangla" panose="020B0502040204020203" pitchFamily="34" charset="0"/>
            </a:rPr>
            <a:t>চতুর্থক ব্যবধান</a:t>
          </a:r>
          <a:endParaRPr lang="en-US" sz="3200" kern="1200" dirty="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547030" y="2181688"/>
        <a:ext cx="1777276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7C0D-AF2F-4C53-8E0F-4BE7B50D2D22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7EDE-11B9-405B-8D43-D27C9E759B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89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NikoshBAN"/>
              </a:rPr>
              <a:t>মোঃ</a:t>
            </a:r>
            <a:r>
              <a:rPr lang="en-US" sz="2000" baseline="0" dirty="0" smtClean="0">
                <a:latin typeface="NikoshBAN"/>
              </a:rPr>
              <a:t> </a:t>
            </a:r>
            <a:r>
              <a:rPr lang="en-US" sz="2000" baseline="0" dirty="0" err="1" smtClean="0">
                <a:latin typeface="NikoshBAN"/>
              </a:rPr>
              <a:t>আলমগীর</a:t>
            </a:r>
            <a:r>
              <a:rPr lang="en-US" sz="2000" baseline="0" dirty="0" smtClean="0">
                <a:latin typeface="NikoshBAN"/>
              </a:rPr>
              <a:t> </a:t>
            </a:r>
            <a:r>
              <a:rPr lang="en-US" sz="2000" baseline="0" dirty="0" err="1" smtClean="0">
                <a:latin typeface="NikoshBAN"/>
              </a:rPr>
              <a:t>হোসেন</a:t>
            </a:r>
            <a:r>
              <a:rPr lang="en-US" sz="2000" baseline="0" dirty="0" smtClean="0">
                <a:latin typeface="NikoshBAN"/>
              </a:rPr>
              <a:t>,     </a:t>
            </a:r>
            <a:r>
              <a:rPr lang="en-US" sz="2000" baseline="0" dirty="0" err="1" smtClean="0">
                <a:latin typeface="NikoshBAN"/>
              </a:rPr>
              <a:t>প্রভাষক</a:t>
            </a:r>
            <a:r>
              <a:rPr lang="en-US" sz="2000" baseline="0" dirty="0" smtClean="0">
                <a:latin typeface="NikoshBAN"/>
              </a:rPr>
              <a:t>: </a:t>
            </a:r>
            <a:r>
              <a:rPr lang="en-US" sz="2000" baseline="0" dirty="0" err="1" smtClean="0">
                <a:latin typeface="NikoshBAN"/>
              </a:rPr>
              <a:t>পরিসংখ্যান</a:t>
            </a:r>
            <a:r>
              <a:rPr lang="en-US" sz="2000" baseline="0" dirty="0" smtClean="0">
                <a:latin typeface="NikoshBAN"/>
              </a:rPr>
              <a:t> </a:t>
            </a:r>
            <a:r>
              <a:rPr lang="en-US" sz="2000" baseline="0" dirty="0" err="1" smtClean="0">
                <a:latin typeface="NikoshBAN"/>
              </a:rPr>
              <a:t>বিভাগ</a:t>
            </a:r>
            <a:r>
              <a:rPr lang="en-US" sz="2000" baseline="0" dirty="0" smtClean="0">
                <a:latin typeface="NikoshBAN"/>
              </a:rPr>
              <a:t>,      </a:t>
            </a:r>
            <a:r>
              <a:rPr lang="en-US" sz="2000" baseline="0" dirty="0" err="1" smtClean="0">
                <a:latin typeface="NikoshBAN"/>
              </a:rPr>
              <a:t>বলিহার</a:t>
            </a:r>
            <a:r>
              <a:rPr lang="en-US" sz="2000" baseline="0" dirty="0" smtClean="0">
                <a:latin typeface="NikoshBAN"/>
              </a:rPr>
              <a:t> </a:t>
            </a:r>
            <a:r>
              <a:rPr lang="en-US" sz="2000" baseline="0" dirty="0" err="1" smtClean="0">
                <a:latin typeface="NikoshBAN"/>
              </a:rPr>
              <a:t>ডিগ্রি</a:t>
            </a:r>
            <a:r>
              <a:rPr lang="en-US" sz="2000" baseline="0" dirty="0" smtClean="0">
                <a:latin typeface="NikoshBAN"/>
              </a:rPr>
              <a:t> </a:t>
            </a:r>
            <a:r>
              <a:rPr lang="en-US" sz="2000" baseline="0" dirty="0" err="1" smtClean="0">
                <a:latin typeface="NikoshBAN"/>
              </a:rPr>
              <a:t>কলেজ</a:t>
            </a:r>
            <a:r>
              <a:rPr lang="en-US" sz="2000" baseline="0" dirty="0" smtClean="0">
                <a:latin typeface="NikoshBAN"/>
              </a:rPr>
              <a:t>,   </a:t>
            </a:r>
            <a:r>
              <a:rPr lang="en-US" sz="2000" baseline="0" dirty="0" err="1" smtClean="0">
                <a:latin typeface="NikoshBAN"/>
              </a:rPr>
              <a:t>নওগাঁ</a:t>
            </a:r>
            <a:r>
              <a:rPr lang="en-US" sz="2000" baseline="0" dirty="0" smtClean="0">
                <a:latin typeface="NikoshBAN"/>
              </a:rPr>
              <a:t> </a:t>
            </a:r>
            <a:r>
              <a:rPr lang="en-US" sz="2000" baseline="0" dirty="0" err="1" smtClean="0">
                <a:latin typeface="NikoshBAN"/>
              </a:rPr>
              <a:t>সদর</a:t>
            </a:r>
            <a:r>
              <a:rPr lang="en-US" sz="2000" baseline="0" dirty="0" smtClean="0">
                <a:latin typeface="NikoshBAN"/>
              </a:rPr>
              <a:t>, </a:t>
            </a:r>
            <a:r>
              <a:rPr lang="en-US" sz="2000" baseline="0" dirty="0" err="1" smtClean="0">
                <a:latin typeface="NikoshBAN"/>
              </a:rPr>
              <a:t>নওগাঁ</a:t>
            </a:r>
            <a:r>
              <a:rPr lang="en-US" sz="2000" baseline="0" dirty="0" smtClean="0">
                <a:latin typeface="NikoshBAN"/>
              </a:rPr>
              <a:t>।      </a:t>
            </a:r>
            <a:r>
              <a:rPr lang="en-US" sz="2000" baseline="0" dirty="0" err="1" smtClean="0">
                <a:latin typeface="NikoshBAN"/>
              </a:rPr>
              <a:t>মোবাইল</a:t>
            </a:r>
            <a:r>
              <a:rPr lang="en-US" sz="2000" baseline="0" dirty="0" smtClean="0">
                <a:latin typeface="NikoshBAN"/>
              </a:rPr>
              <a:t>: 01722-043680</a:t>
            </a:r>
            <a:endParaRPr lang="en-US" sz="2000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10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07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960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584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27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378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89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3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88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72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15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51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03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/>
              </a:rPr>
              <a:t>মোঃ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আলমগীর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হোসেন</a:t>
            </a:r>
            <a:r>
              <a:rPr lang="en-US" sz="1200" baseline="0" dirty="0" smtClean="0">
                <a:latin typeface="NikoshBAN"/>
              </a:rPr>
              <a:t>,     </a:t>
            </a:r>
            <a:r>
              <a:rPr lang="en-US" sz="1200" baseline="0" dirty="0" err="1" smtClean="0">
                <a:latin typeface="NikoshBAN"/>
              </a:rPr>
              <a:t>প্রভাষক</a:t>
            </a:r>
            <a:r>
              <a:rPr lang="en-US" sz="1200" baseline="0" dirty="0" smtClean="0">
                <a:latin typeface="NikoshBAN"/>
              </a:rPr>
              <a:t>: </a:t>
            </a:r>
            <a:r>
              <a:rPr lang="en-US" sz="1200" baseline="0" dirty="0" err="1" smtClean="0">
                <a:latin typeface="NikoshBAN"/>
              </a:rPr>
              <a:t>পরিসংখ্যান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বিভাগ</a:t>
            </a:r>
            <a:r>
              <a:rPr lang="en-US" sz="1200" baseline="0" dirty="0" smtClean="0">
                <a:latin typeface="NikoshBAN"/>
              </a:rPr>
              <a:t>,      </a:t>
            </a:r>
            <a:r>
              <a:rPr lang="en-US" sz="1200" baseline="0" dirty="0" err="1" smtClean="0">
                <a:latin typeface="NikoshBAN"/>
              </a:rPr>
              <a:t>বলিহার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ডিগ্রি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কলেজ</a:t>
            </a:r>
            <a:r>
              <a:rPr lang="en-US" sz="1200" baseline="0" dirty="0" smtClean="0">
                <a:latin typeface="NikoshBAN"/>
              </a:rPr>
              <a:t>,  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 </a:t>
            </a:r>
            <a:r>
              <a:rPr lang="en-US" sz="1200" baseline="0" dirty="0" err="1" smtClean="0">
                <a:latin typeface="NikoshBAN"/>
              </a:rPr>
              <a:t>সদর</a:t>
            </a:r>
            <a:r>
              <a:rPr lang="en-US" sz="1200" baseline="0" dirty="0" smtClean="0">
                <a:latin typeface="NikoshBAN"/>
              </a:rPr>
              <a:t>, </a:t>
            </a:r>
            <a:r>
              <a:rPr lang="en-US" sz="1200" baseline="0" dirty="0" err="1" smtClean="0">
                <a:latin typeface="NikoshBAN"/>
              </a:rPr>
              <a:t>নওগাঁ</a:t>
            </a:r>
            <a:r>
              <a:rPr lang="en-US" sz="1200" baseline="0" dirty="0" smtClean="0">
                <a:latin typeface="NikoshBAN"/>
              </a:rPr>
              <a:t>।      </a:t>
            </a:r>
            <a:r>
              <a:rPr lang="en-US" sz="1200" baseline="0" dirty="0" err="1" smtClean="0">
                <a:latin typeface="NikoshBAN"/>
              </a:rPr>
              <a:t>মোবাইল</a:t>
            </a:r>
            <a:r>
              <a:rPr lang="en-US" sz="1200" baseline="0" dirty="0" smtClean="0">
                <a:latin typeface="NikoshBAN"/>
              </a:rPr>
              <a:t>: 01722-043680</a:t>
            </a:r>
            <a:endParaRPr lang="en-US" sz="1200" dirty="0" smtClean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7EDE-11B9-405B-8D43-D27C9E759B41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49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6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6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0C34CB-B6FA-4411-A894-73A70013443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9304BE-9D69-4A33-8466-F1DA156A94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lom_naogaon@yahoo.com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28300"/>
            <a:ext cx="9144000" cy="40397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অন-লাইন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199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" name="Picture 2" descr="C:\Users\DOEL\Desktop\14206956946_b71a59ea98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29" y="339009"/>
            <a:ext cx="8780071" cy="6366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144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533400"/>
            <a:ext cx="11811000" cy="5661103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বিস্তার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পরিমাপ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: </a:t>
            </a:r>
          </a:p>
          <a:p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কোনো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তথ্যসারির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গণসংখ্যা</a:t>
            </a:r>
            <a:r>
              <a:rPr lang="en-US" sz="4800" dirty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নিবেশনের</a:t>
            </a:r>
            <a:r>
              <a:rPr lang="bn-BD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মধ্যক মান 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(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গড়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মধ্যমা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প্রচুরক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)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অন্য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কোনো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SutonnyOMJ" pitchFamily="2" charset="0"/>
              </a:rPr>
              <a:t>ধ্রুবক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হতে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মানগুলোর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দূরত্বের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পরিমাপ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তথ্যমানগুলোর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পারস্পরিক</a:t>
            </a:r>
            <a:r>
              <a:rPr lang="en-US" sz="4800" dirty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দূরত্বের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পরিমাপকে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বিস্তার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পরিমাপ</a:t>
            </a:r>
            <a:r>
              <a:rPr lang="bn-BD" sz="4800" dirty="0" smtClean="0">
                <a:solidFill>
                  <a:schemeClr val="tx1"/>
                </a:solidFill>
                <a:latin typeface="NikoshBAN"/>
                <a:cs typeface="Shonar Bangla" panose="020B0502040204020203" pitchFamily="34" charset="0"/>
              </a:rPr>
              <a:t> বলে ।</a:t>
            </a:r>
            <a:endParaRPr lang="en-US" sz="5400" dirty="0" smtClean="0">
              <a:solidFill>
                <a:schemeClr val="tx1"/>
              </a:solidFill>
              <a:latin typeface="NikoshBAN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11328400" cy="1752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    </a:t>
            </a:r>
            <a:r>
              <a:rPr lang="en-US" sz="3200" dirty="0" err="1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বিস্তার</a:t>
            </a:r>
            <a:r>
              <a:rPr lang="en-US" sz="32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দুই</a:t>
            </a:r>
            <a:r>
              <a:rPr lang="en-US" sz="32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প্রকার</a:t>
            </a:r>
            <a:r>
              <a:rPr lang="en-US" sz="32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;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01.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পরম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অনপেক্ষ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বিস্তার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পরিমাপ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(Absolute measures of dispersion)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02.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আপেক্ষিক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বিস্তার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পরিমাপ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(Relative measures of dispersion)</a:t>
            </a:r>
            <a:endParaRPr lang="en-US" sz="3200" dirty="0"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11506200" cy="1219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AdorshoLipi" pitchFamily="1" charset="0"/>
                <a:cs typeface="AdorshoLipi" pitchFamily="1" charset="0"/>
              </a:rPr>
              <a:t>  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যে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পরিমাপ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সমূহের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সাহায্যে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কোন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নিবেশনের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মধ্যক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মান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থেকে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নিবেশনের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অন্যান্য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সংখ্যাগুলোর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100" dirty="0" err="1" smtClean="0">
                <a:latin typeface="SutonnyOMJ" pitchFamily="2" charset="0"/>
                <a:cs typeface="SutonnyOMJ" pitchFamily="2" charset="0"/>
              </a:rPr>
              <a:t>বিস্তৃতি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পরিমাপ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করা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হয়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,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তাদেরকে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অনপেক্ষ</a:t>
            </a:r>
            <a:r>
              <a:rPr lang="en-US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</a:t>
            </a:r>
            <a:r>
              <a:rPr lang="en-US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পরম</a:t>
            </a:r>
            <a:r>
              <a:rPr lang="en-US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বিস্তার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পরিমাপ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বলে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699" y="990600"/>
            <a:ext cx="716279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2Right"/>
            <a:lightRig rig="sunset" dir="t"/>
          </a:scene3d>
          <a:sp3d prstMaterial="clear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2" y="2819400"/>
            <a:ext cx="11049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perspectiveFront"/>
            <a:lightRig rig="sunset" dir="t"/>
          </a:scene3d>
          <a:sp3d prstMaterial="clear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উদ্দেশ্য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 ও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বৈশিষ্ট্যগত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দিক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থেকে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12792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33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8" y="0"/>
            <a:ext cx="1981201" cy="112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1981200" cy="112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15000"/>
            <a:ext cx="32004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" y="1981200"/>
            <a:ext cx="1173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পরিসর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:-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কোনো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তথ্যসারির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নিবেশনের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বৃহত্তম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ক্ষুদ্রতম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পার্থক্যকে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পরিসর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bn-BD" sz="48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494648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পরিসর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( Range)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1143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r>
              <a:rPr lang="bn-BD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৭, </a:t>
            </a:r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r>
              <a:rPr lang="bn-BD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 ও </a:t>
            </a:r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r>
              <a:rPr lang="bn-BD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৭</a:t>
            </a:r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জন</a:t>
            </a:r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ছাত্রের</a:t>
            </a:r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পরিসংখ্যানের</a:t>
            </a:r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নম্বর</a:t>
            </a:r>
            <a:r>
              <a:rPr lang="bn-BD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সর্বোচ্চ মান = ৬৩ এবং সর্বোনিম্নমান = ৩৭</a:t>
            </a:r>
            <a:br>
              <a:rPr lang="bn-BD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4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 = ৬৩-৩৭ =২৬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1089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পরিসর</a:t>
            </a:r>
          </a:p>
          <a:p>
            <a:pPr algn="ctr"/>
            <a:r>
              <a:rPr lang="en-US" sz="5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R=</a:t>
            </a:r>
            <a:r>
              <a:rPr lang="bn-BD" sz="5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সর্বোচ্চ মান</a:t>
            </a:r>
            <a:r>
              <a:rPr lang="en-US" sz="5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-</a:t>
            </a:r>
            <a:r>
              <a:rPr lang="en-US" sz="5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সর্বোনিম্নমান</a:t>
            </a:r>
          </a:p>
        </p:txBody>
      </p:sp>
    </p:spTree>
    <p:extLst>
      <p:ext uri="{BB962C8B-B14F-4D97-AF65-F5344CB8AC3E}">
        <p14:creationId xmlns:p14="http://schemas.microsoft.com/office/powerpoint/2010/main" val="29094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8" y="0"/>
            <a:ext cx="1981201" cy="112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1981200" cy="112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6309" y="990600"/>
            <a:ext cx="1173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গড়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:-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কোনো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তথ্যসারির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নিবেশনের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প্রতিটি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হতে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মধ্যক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পরম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সমষ্টিকে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মোট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সংখ্যা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দ্বারা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ভাগ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পাওয়া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তাকে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গড়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bn-BD" sz="48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73793"/>
              </p:ext>
            </p:extLst>
          </p:nvPr>
        </p:nvGraphicFramePr>
        <p:xfrm>
          <a:off x="1632711" y="4776252"/>
          <a:ext cx="4563552" cy="154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1422360" imgH="482400" progId="Equation.DSMT4">
                  <p:embed/>
                </p:oleObj>
              </mc:Choice>
              <mc:Fallback>
                <p:oleObj name="Equation" r:id="rId4" imgW="14223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711" y="4776252"/>
                        <a:ext cx="4563552" cy="1548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057400" y="376884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(Mean Deviation)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5078" y="4712020"/>
            <a:ext cx="4444669" cy="2051011"/>
          </a:xfrm>
          <a:prstGeom prst="rect">
            <a:avLst/>
          </a:prstGeom>
          <a:blipFill rotWithShape="0">
            <a:blip r:embed="rId3"/>
            <a:stretch>
              <a:fillRect t="-9855" b="-2609"/>
            </a:stretch>
          </a:blipFill>
          <a:ln w="57150">
            <a:solidFill>
              <a:srgbClr val="FF0000"/>
            </a:solidFill>
          </a:ln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81000"/>
            <a:ext cx="937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r>
              <a:rPr lang="bn-BD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৭, </a:t>
            </a:r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r>
              <a:rPr lang="bn-BD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 ও </a:t>
            </a:r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r>
              <a:rPr lang="bn-BD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৭</a:t>
            </a:r>
            <a:endParaRPr lang="en-US" sz="4800" b="1" dirty="0" smtClean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জন</a:t>
            </a:r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ছাত্রের</a:t>
            </a:r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পরিসংখ্যানের</a:t>
            </a:r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নম্বর</a:t>
            </a:r>
            <a:r>
              <a:rPr lang="bn-BD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এবং</a:t>
            </a:r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গড় ৪৯</a:t>
            </a:r>
            <a:r>
              <a:rPr lang="en-US" sz="48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AU" sz="4800" b="1" dirty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8" y="0"/>
            <a:ext cx="1981201" cy="112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1981200" cy="112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6309" y="990600"/>
            <a:ext cx="1173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পরিমিত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:-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কোনো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তথ্যসারির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নিবেশনের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প্রতিটি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হতে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গাণিতিক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গড়ের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বর্গের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সমষ্টিকে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মোট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সংখ্যা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দ্বারা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ভাগ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করলে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পাওয়া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ধনাত্মক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বর্গমূলকে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পরিমিত</a:t>
            </a:r>
            <a:r>
              <a:rPr lang="en-US" sz="4800" b="1" dirty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তাকে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bn-BD" sz="48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637672"/>
              </p:ext>
            </p:extLst>
          </p:nvPr>
        </p:nvGraphicFramePr>
        <p:xfrm>
          <a:off x="2887663" y="5461000"/>
          <a:ext cx="314325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180800" imgH="482400" progId="Equation.DSMT4">
                  <p:embed/>
                </p:oleObj>
              </mc:Choice>
              <mc:Fallback>
                <p:oleObj name="Equation" r:id="rId4" imgW="11808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5461000"/>
                        <a:ext cx="3143250" cy="137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904998" y="23678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পরিমিত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(Standard Deviation)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8" y="0"/>
            <a:ext cx="1981201" cy="112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1981200" cy="112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77091" y="2133600"/>
            <a:ext cx="1173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চতুর্থক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:-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কোনো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তথ্যসারির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নিবেশনের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মধ্যমা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হতে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প্রথম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চতুর্থক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তৃতীয়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চতুর্থক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হতে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মধ্যমার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ব্যবধানদ্বয়ের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গাণিতিক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গড়কে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চতুর্থক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4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	</a:t>
            </a:r>
            <a:endParaRPr lang="bn-BD" sz="48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016354"/>
            <a:ext cx="8661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চতুর্থক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ব্যবধান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(Quartile Deviation</a:t>
            </a:r>
            <a:r>
              <a:rPr lang="en-US" sz="36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65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17521"/>
            <a:ext cx="11582399" cy="41549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প্রথম চতুর্থক </a:t>
            </a:r>
            <a:endParaRPr lang="en-US" sz="44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4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দ্বিতীয় চতুর্থক/মধ্যমা</a:t>
            </a:r>
            <a:r>
              <a:rPr lang="en-US" sz="44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4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4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 তৃতীয় চতুর্থক </a:t>
            </a:r>
          </a:p>
          <a:p>
            <a:endParaRPr lang="en-US" sz="4400" b="1" i="1" dirty="0" smtClean="0">
              <a:solidFill>
                <a:srgbClr val="7030A0"/>
              </a:solidFill>
              <a:latin typeface="Cambria Math"/>
              <a:cs typeface="Shonar Bangla" panose="020B0502040204020203" pitchFamily="34" charset="0"/>
            </a:endParaRPr>
          </a:p>
          <a:p>
            <a:endParaRPr lang="en-US" sz="4400" b="1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4400" b="1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66950" y="533400"/>
            <a:ext cx="794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86525" y="333375"/>
            <a:ext cx="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15325" y="333375"/>
            <a:ext cx="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33875" y="333375"/>
            <a:ext cx="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07507"/>
              </p:ext>
            </p:extLst>
          </p:nvPr>
        </p:nvGraphicFramePr>
        <p:xfrm>
          <a:off x="4097337" y="762000"/>
          <a:ext cx="4730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7" y="762000"/>
                        <a:ext cx="4730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808657"/>
              </p:ext>
            </p:extLst>
          </p:nvPr>
        </p:nvGraphicFramePr>
        <p:xfrm>
          <a:off x="6211341" y="817149"/>
          <a:ext cx="55036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1341" y="817149"/>
                        <a:ext cx="55036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765830"/>
              </p:ext>
            </p:extLst>
          </p:nvPr>
        </p:nvGraphicFramePr>
        <p:xfrm>
          <a:off x="8063660" y="914400"/>
          <a:ext cx="50332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3660" y="914400"/>
                        <a:ext cx="503329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16190"/>
              </p:ext>
            </p:extLst>
          </p:nvPr>
        </p:nvGraphicFramePr>
        <p:xfrm>
          <a:off x="3733800" y="1938303"/>
          <a:ext cx="4730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38303"/>
                        <a:ext cx="4730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808657"/>
              </p:ext>
            </p:extLst>
          </p:nvPr>
        </p:nvGraphicFramePr>
        <p:xfrm>
          <a:off x="5486400" y="2743200"/>
          <a:ext cx="55036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00" y="2743200"/>
                        <a:ext cx="55036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302792"/>
              </p:ext>
            </p:extLst>
          </p:nvPr>
        </p:nvGraphicFramePr>
        <p:xfrm>
          <a:off x="4419600" y="3352800"/>
          <a:ext cx="50332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3352800"/>
                        <a:ext cx="503329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11944"/>
              </p:ext>
            </p:extLst>
          </p:nvPr>
        </p:nvGraphicFramePr>
        <p:xfrm>
          <a:off x="838200" y="4343400"/>
          <a:ext cx="59499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3" imgW="2057400" imgH="419040" progId="Equation.DSMT4">
                  <p:embed/>
                </p:oleObj>
              </mc:Choice>
              <mc:Fallback>
                <p:oleObj name="Equation" r:id="rId13" imgW="205740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59499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0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609600"/>
            <a:ext cx="4233333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" y="381000"/>
            <a:ext cx="9677400" cy="5334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pPr algn="ctr"/>
            <a:endParaRPr lang="en-US" sz="6000" b="1" dirty="0" smtClean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হোসেন</a:t>
            </a:r>
            <a:endParaRPr lang="en-US" sz="6000" b="1" dirty="0" smtClean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:-</a:t>
            </a:r>
          </a:p>
          <a:p>
            <a:pPr algn="ctr"/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বলিহার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বলিহার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01722043680</a:t>
            </a:r>
          </a:p>
          <a:p>
            <a:pPr algn="ctr">
              <a:buNone/>
            </a:pPr>
            <a:endParaRPr lang="en-US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ই-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মেইল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alom_naogaon@yahoo.com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9900" b="1" dirty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8205672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059740"/>
            <a:ext cx="1188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১৪, ১৬, ১৮, ১৬, ১৭, ১৫, সংখ্যাগুলির চতুর্থক ব্যবধান ও পরিমিত ব্যবধান বের কর ।</a:t>
            </a:r>
            <a:endParaRPr lang="en-AU" sz="4800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228600"/>
            <a:ext cx="107520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29587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</a:t>
            </a:r>
            <a:endParaRPr lang="en-AU" sz="5400" b="1" u="sng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295400" y="2590800"/>
            <a:ext cx="9906000" cy="3048000"/>
          </a:xfrm>
          <a:prstGeom prst="horizontalScroll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 smtClean="0">
              <a:solidFill>
                <a:srgbClr val="FFFF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362200" y="3657600"/>
            <a:ext cx="8305800" cy="1390650"/>
          </a:xfrm>
          <a:prstGeom prst="homePlat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ভালো থেকো</a:t>
            </a:r>
            <a:endParaRPr lang="en-US" sz="88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4382" y="1676400"/>
            <a:ext cx="754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Mohua" pitchFamily="66"/>
              </a:rPr>
              <a:t>ধন্যবাদ</a:t>
            </a:r>
            <a:r>
              <a:rPr lang="bn-BD" sz="8800" dirty="0">
                <a:cs typeface="Ekushey Mohua" pitchFamily="66"/>
              </a:rPr>
              <a:t> </a:t>
            </a:r>
            <a:endParaRPr lang="en-US" sz="8800" dirty="0">
              <a:cs typeface="Ekushey Mohua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42560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6096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 পরিচিতি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1097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শ্রেণীঃ</a:t>
            </a:r>
            <a:r>
              <a:rPr lang="en-US" sz="44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			</a:t>
            </a:r>
            <a:r>
              <a:rPr lang="en-US" sz="44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একাদশ</a:t>
            </a:r>
            <a:endParaRPr lang="en-US" sz="4400" dirty="0" smtClean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44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বইয়ের</a:t>
            </a:r>
            <a:r>
              <a:rPr lang="en-US" sz="4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নামঃ</a:t>
            </a:r>
            <a:r>
              <a:rPr lang="en-US" sz="4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	পরিসংখ্যান-১ম </a:t>
            </a:r>
            <a:r>
              <a:rPr lang="en-US" sz="44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পত্র</a:t>
            </a:r>
            <a:endParaRPr lang="bn-BD" sz="4400" dirty="0" smtClean="0">
              <a:solidFill>
                <a:srgbClr val="FFC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তারিখঃ </a:t>
            </a:r>
            <a:r>
              <a:rPr lang="en-US" sz="4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		06</a:t>
            </a:r>
            <a:r>
              <a:rPr lang="bn-BD" sz="4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/</a:t>
            </a:r>
            <a:r>
              <a:rPr lang="en-US" sz="4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07</a:t>
            </a:r>
            <a:r>
              <a:rPr lang="bn-BD" sz="4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/</a:t>
            </a:r>
            <a:r>
              <a:rPr lang="en-US" sz="4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2020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9541" y="4191000"/>
            <a:ext cx="10857459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perspectiveHeroicExtremeRigh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এসো</a:t>
            </a:r>
            <a:r>
              <a:rPr lang="en-US" sz="48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আমরা</a:t>
            </a:r>
            <a:r>
              <a:rPr lang="en-US" sz="48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সবাই</a:t>
            </a:r>
            <a:r>
              <a:rPr lang="en-US" sz="48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4800" dirty="0" err="1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নিচের</a:t>
            </a:r>
            <a:r>
              <a:rPr lang="en-US" sz="48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চিত্রগুলো</a:t>
            </a:r>
            <a:r>
              <a:rPr lang="en-US" sz="48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দেখি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10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7984"/>
            <a:ext cx="8246972" cy="4793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07559"/>
            <a:ext cx="121920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 কেন্দ্র থেকে চারিদিকে </a:t>
            </a:r>
            <a:r>
              <a:rPr lang="bn-BD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বিস্তৃত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করছে</a:t>
            </a:r>
            <a:endParaRPr lang="en-AU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0800000" flipV="1">
            <a:off x="3454928" y="2514600"/>
            <a:ext cx="2183872" cy="21336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45352" y="2610323"/>
            <a:ext cx="203048" cy="226647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00800" y="2286000"/>
            <a:ext cx="3410327" cy="20997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30399" y="1220190"/>
            <a:ext cx="2385001" cy="8372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50935" y="1272757"/>
            <a:ext cx="1935465" cy="7846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" idx="0"/>
          </p:cNvCxnSpPr>
          <p:nvPr/>
        </p:nvCxnSpPr>
        <p:spPr>
          <a:xfrm rot="5400000" flipH="1" flipV="1">
            <a:off x="5795402" y="1367120"/>
            <a:ext cx="907019" cy="1687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5565048" y="1819836"/>
            <a:ext cx="835752" cy="6185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159603"/>
            <a:ext cx="9677400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 থেকে সব ছড়িয়ে রয়েছে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" y="-1"/>
            <a:ext cx="5100471" cy="542777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642880" y="173255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241395" y="2400956"/>
            <a:ext cx="579864" cy="67499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43924" y="1689061"/>
            <a:ext cx="646770" cy="819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84135" y="3313704"/>
            <a:ext cx="757515" cy="695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396501" y="1621246"/>
            <a:ext cx="696719" cy="819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45010" y="3313090"/>
            <a:ext cx="748210" cy="5798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/>
          <p:cNvSpPr/>
          <p:nvPr/>
        </p:nvSpPr>
        <p:spPr>
          <a:xfrm>
            <a:off x="9229378" y="1778272"/>
            <a:ext cx="515114" cy="505216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719623" y="2252004"/>
            <a:ext cx="1191045" cy="11647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877864" y="2027075"/>
            <a:ext cx="1405054" cy="783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8034922" y="2290964"/>
            <a:ext cx="1328573" cy="11943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7696200" y="685800"/>
            <a:ext cx="1531171" cy="10999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9686865" y="847665"/>
            <a:ext cx="1011648" cy="9506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8600" y="5638800"/>
            <a:ext cx="11582399" cy="1006901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কেন্দ্রীয় বিন্দু হতে অন্যান্য বিন্দুগুলো </a:t>
            </a:r>
            <a:r>
              <a:rPr lang="bn-BD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বিস্তৃত</a:t>
            </a:r>
            <a:r>
              <a:rPr lang="bn-BD" sz="36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অবস্থায় রয়েছে</a:t>
            </a:r>
            <a:endParaRPr lang="en-US" sz="36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7543800" y="2018706"/>
            <a:ext cx="1602548" cy="386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2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33865"/>
              </p:ext>
            </p:extLst>
          </p:nvPr>
        </p:nvGraphicFramePr>
        <p:xfrm>
          <a:off x="609600" y="1219200"/>
          <a:ext cx="112014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14400"/>
                <a:gridCol w="922020"/>
                <a:gridCol w="1120140"/>
                <a:gridCol w="1120140"/>
                <a:gridCol w="1120140"/>
                <a:gridCol w="1120140"/>
                <a:gridCol w="1120140"/>
                <a:gridCol w="1120140"/>
                <a:gridCol w="1120140"/>
              </a:tblGrid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C0000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ব্যাটসম্যান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4800" dirty="0" smtClean="0"/>
                        <a:t>A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24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24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26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26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27</a:t>
                      </a:r>
                      <a:endParaRPr lang="en-US" sz="4800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ব্যাটসম্যান</a:t>
                      </a:r>
                      <a:r>
                        <a:rPr lang="en-US" sz="4800" dirty="0" err="1" smtClean="0"/>
                        <a:t>B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41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47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457200"/>
            <a:ext cx="1089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নিচে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দু’জন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ব্যাটসম্যানের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9টি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ইনিংসের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রানের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লক্ষ্য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3581400"/>
            <a:ext cx="1127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উভয়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ব্যাটসম্যানের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রানের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গড়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মধ্যমা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প্রচুরক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25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অর্থা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ৎ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মধ্যক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সমান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কিন্তু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তাদের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কাঠামোগত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গুণাগুণ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ভিন্ন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মধ্যক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smtClean="0"/>
              <a:t>A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সেটের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সংখ্যাগুলির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বিস্তৃতি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</a:t>
            </a:r>
            <a:r>
              <a:rPr lang="en-US" sz="32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3600" dirty="0" err="1" smtClean="0"/>
              <a:t>B</a:t>
            </a:r>
            <a:r>
              <a:rPr lang="en-US" sz="1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সেটের</a:t>
            </a:r>
            <a:r>
              <a:rPr lang="en-US" sz="32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সংখ্যাগুলির</a:t>
            </a:r>
            <a:r>
              <a:rPr lang="en-US" sz="32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বিস্তৃতি</a:t>
            </a:r>
            <a:r>
              <a:rPr lang="en-US" sz="32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বেশি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সেট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দুটির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গঠনের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ভিন্নতা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তাদের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মধ্যক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বুঝা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en-US" sz="4000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বিস্তৃতি</a:t>
            </a:r>
            <a:r>
              <a:rPr lang="en-US" sz="32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পরিমাপ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বুঝা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en-US" sz="32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সুতরাং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600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762000"/>
            <a:ext cx="11506200" cy="267765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আজকের</a:t>
            </a:r>
            <a:r>
              <a:rPr lang="en-US" sz="72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পাঠের</a:t>
            </a:r>
            <a:r>
              <a:rPr lang="en-US" sz="72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</a:t>
            </a:r>
            <a:r>
              <a:rPr lang="en-US" sz="72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:- </a:t>
            </a:r>
            <a:r>
              <a:rPr lang="bn-BD" sz="96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বিস্তার পরিমাপ</a:t>
            </a:r>
            <a:endParaRPr lang="en-US" sz="9600" b="1" dirty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457200"/>
            <a:ext cx="38603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u="sng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endParaRPr lang="en-US" sz="9600" b="1" u="sng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828836"/>
            <a:ext cx="990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</a:t>
            </a:r>
            <a:r>
              <a:rPr lang="bn-BD" sz="4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 পাঠ শেষে শিক্ষার্থীরা------</a:t>
            </a:r>
          </a:p>
          <a:p>
            <a:r>
              <a:rPr lang="bn-BD" sz="4000" dirty="0" smtClean="0">
                <a:solidFill>
                  <a:srgbClr val="FFC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</a:t>
            </a:r>
            <a:r>
              <a:rPr lang="en-US" sz="4000" dirty="0" smtClean="0">
                <a:solidFill>
                  <a:srgbClr val="FFC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000" dirty="0" smtClean="0">
                <a:solidFill>
                  <a:srgbClr val="FFC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বিস্তার</a:t>
            </a:r>
            <a:r>
              <a:rPr lang="en-US" sz="4000" dirty="0" smtClean="0">
                <a:solidFill>
                  <a:srgbClr val="FFC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000" dirty="0" smtClean="0">
                <a:solidFill>
                  <a:srgbClr val="FFC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 বলতে পারবে</a:t>
            </a:r>
          </a:p>
          <a:p>
            <a:r>
              <a:rPr lang="bn-BD" sz="4000" dirty="0" smtClean="0">
                <a:solidFill>
                  <a:schemeClr val="accent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বিস্তার প</a:t>
            </a:r>
            <a:r>
              <a:rPr lang="en-US" sz="4000" dirty="0" err="1" smtClean="0">
                <a:solidFill>
                  <a:schemeClr val="accent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রিমাপ</a:t>
            </a:r>
            <a:r>
              <a:rPr lang="bn-BD" sz="4000" dirty="0" smtClean="0">
                <a:solidFill>
                  <a:schemeClr val="accent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ব্যাখ্যা করতে পারবে</a:t>
            </a:r>
          </a:p>
          <a:p>
            <a:r>
              <a:rPr lang="bn-BD" sz="4000" dirty="0" smtClean="0"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৩। বিস্তার </a:t>
            </a:r>
            <a:r>
              <a:rPr lang="en-US" sz="4000" dirty="0" err="1" smtClean="0"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পরিমাপের</a:t>
            </a:r>
            <a:r>
              <a:rPr lang="en-US" sz="4000" dirty="0" smtClean="0"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প্রকারভেদ</a:t>
            </a:r>
            <a:r>
              <a:rPr lang="bn-BD" sz="4000" dirty="0" smtClean="0"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বর্ননা করতে </a:t>
            </a:r>
            <a:endParaRPr lang="en-US" sz="4000" dirty="0" smtClean="0">
              <a:solidFill>
                <a:schemeClr val="accent4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4000" dirty="0" smtClean="0"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  </a:t>
            </a:r>
            <a:r>
              <a:rPr lang="bn-BD" sz="4000" dirty="0" smtClean="0"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</a:t>
            </a:r>
            <a:endParaRPr lang="en-US" sz="4000" dirty="0">
              <a:solidFill>
                <a:schemeClr val="accent4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762000"/>
            <a:ext cx="11811000" cy="56611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/>
                <a:cs typeface="Shonar Bangla" panose="020B0502040204020203" pitchFamily="34" charset="0"/>
              </a:rPr>
              <a:t>বিস্তার</a:t>
            </a:r>
            <a:r>
              <a:rPr lang="en-US" sz="4800" dirty="0">
                <a:solidFill>
                  <a:srgbClr val="FF000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/>
                <a:cs typeface="Shonar Bangla" panose="020B0502040204020203" pitchFamily="34" charset="0"/>
              </a:rPr>
              <a:t>(Dispersion) :-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কোনো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তথ্যসারির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বা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গণসংখ্যা</a:t>
            </a:r>
            <a:r>
              <a:rPr lang="en-US" sz="4800" dirty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নিবেশনের</a:t>
            </a:r>
            <a:r>
              <a:rPr lang="bn-BD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মধ্যক মান 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(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গড়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,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মধ্যমা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,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প্রচুরক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)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বা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অন্য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কোনো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/>
                <a:cs typeface="SutonnyOMJ" pitchFamily="2" charset="0"/>
              </a:rPr>
              <a:t>ধ্রুবক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হতে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মানগুলোর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দূরত্ব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বা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তথ্যমানগুলোর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পারস্পরিক</a:t>
            </a:r>
            <a:r>
              <a:rPr lang="en-US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দূরত্বকে</a:t>
            </a:r>
            <a:r>
              <a:rPr lang="bn-BD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বিস্তার বা </a:t>
            </a:r>
            <a:r>
              <a:rPr lang="bn-BD" sz="6000" dirty="0" smtClean="0">
                <a:solidFill>
                  <a:srgbClr val="00B050"/>
                </a:solidFill>
                <a:latin typeface="NikoshBAN"/>
                <a:cs typeface="SutonnyOMJ" pitchFamily="2" charset="0"/>
              </a:rPr>
              <a:t>বিস্তৃতি</a:t>
            </a:r>
            <a:r>
              <a:rPr lang="bn-BD" sz="4800" dirty="0" smtClean="0">
                <a:solidFill>
                  <a:srgbClr val="00B050"/>
                </a:solidFill>
                <a:latin typeface="NikoshBAN"/>
                <a:cs typeface="Shonar Bangla" panose="020B0502040204020203" pitchFamily="34" charset="0"/>
              </a:rPr>
              <a:t> বলে ।</a:t>
            </a:r>
            <a:endParaRPr lang="en-US" sz="5400" dirty="0" smtClean="0">
              <a:solidFill>
                <a:srgbClr val="00B050"/>
              </a:solidFill>
              <a:latin typeface="NikoshBAN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</TotalTime>
  <Words>793</Words>
  <Application>Microsoft Office PowerPoint</Application>
  <PresentationFormat>Custom</PresentationFormat>
  <Paragraphs>123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বিস্তার দুই প্রকার ; 01. পরম বা অনপেক্ষ বিস্তার পরিমাপ (Absolute measures of dispersion) 02. আপেক্ষিক বিস্তার পরিমাপ (Relative measures of dispersion)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বিষয় পরিচিতি</dc:title>
  <dc:creator>Alamgir Hossain JOY</dc:creator>
  <cp:lastModifiedBy>Windows User</cp:lastModifiedBy>
  <cp:revision>94</cp:revision>
  <dcterms:modified xsi:type="dcterms:W3CDTF">2020-07-05T17:59:42Z</dcterms:modified>
</cp:coreProperties>
</file>