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2" r:id="rId2"/>
    <p:sldId id="285" r:id="rId3"/>
    <p:sldId id="269" r:id="rId4"/>
    <p:sldId id="288" r:id="rId5"/>
    <p:sldId id="274" r:id="rId6"/>
    <p:sldId id="283" r:id="rId7"/>
    <p:sldId id="264" r:id="rId8"/>
    <p:sldId id="278" r:id="rId9"/>
    <p:sldId id="258" r:id="rId10"/>
    <p:sldId id="289" r:id="rId11"/>
    <p:sldId id="270" r:id="rId12"/>
    <p:sldId id="279" r:id="rId13"/>
    <p:sldId id="261" r:id="rId14"/>
    <p:sldId id="290" r:id="rId15"/>
    <p:sldId id="291" r:id="rId16"/>
    <p:sldId id="286" r:id="rId17"/>
    <p:sldId id="27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430" autoAdjust="0"/>
  </p:normalViewPr>
  <p:slideViewPr>
    <p:cSldViewPr>
      <p:cViewPr varScale="1">
        <p:scale>
          <a:sx n="60" d="100"/>
          <a:sy n="60" d="100"/>
        </p:scale>
        <p:origin x="-16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79F765-10F9-4667-93E5-0A8D87D12272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B6136E-C24E-47CC-849D-D85B651A59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16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6136E-C24E-47CC-849D-D85B651A592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6136E-C24E-47CC-849D-D85B651A592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6136E-C24E-47CC-849D-D85B651A592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327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6136E-C24E-47CC-849D-D85B651A592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6136E-C24E-47CC-849D-D85B651A592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6136E-C24E-47CC-849D-D85B651A592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6136E-C24E-47CC-849D-D85B651A592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6136E-C24E-47CC-849D-D85B651A592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551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6136E-C24E-47CC-849D-D85B651A592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6136E-C24E-47CC-849D-D85B651A592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3A8F-EAC0-4CED-AE64-408A941F18C4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9B959-BA5C-474B-A9D0-385E8EEEDC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3A8F-EAC0-4CED-AE64-408A941F18C4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9B959-BA5C-474B-A9D0-385E8EEEDC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3A8F-EAC0-4CED-AE64-408A941F18C4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9B959-BA5C-474B-A9D0-385E8EEEDC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3A8F-EAC0-4CED-AE64-408A941F18C4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9B959-BA5C-474B-A9D0-385E8EEEDC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3A8F-EAC0-4CED-AE64-408A941F18C4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9B959-BA5C-474B-A9D0-385E8EEEDC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3A8F-EAC0-4CED-AE64-408A941F18C4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9B959-BA5C-474B-A9D0-385E8EEEDC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3A8F-EAC0-4CED-AE64-408A941F18C4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9B959-BA5C-474B-A9D0-385E8EEEDC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3A8F-EAC0-4CED-AE64-408A941F18C4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9B959-BA5C-474B-A9D0-385E8EEEDC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3A8F-EAC0-4CED-AE64-408A941F18C4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9B959-BA5C-474B-A9D0-385E8EEEDC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3A8F-EAC0-4CED-AE64-408A941F18C4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9B959-BA5C-474B-A9D0-385E8EEEDC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3A8F-EAC0-4CED-AE64-408A941F18C4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9B959-BA5C-474B-A9D0-385E8EEEDC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B3A8F-EAC0-4CED-AE64-408A941F18C4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9B959-BA5C-474B-A9D0-385E8EEEDC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304800"/>
            <a:ext cx="5410200" cy="1569660"/>
          </a:xfrm>
          <a:prstGeom prst="rect">
            <a:avLst/>
          </a:prstGeom>
          <a:solidFill>
            <a:srgbClr val="00B050"/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147887"/>
            <a:ext cx="3886200" cy="38719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52400"/>
            <a:ext cx="7772400" cy="1470025"/>
          </a:xfrm>
        </p:spPr>
        <p:txBody>
          <a:bodyPr/>
          <a:lstStyle/>
          <a:p>
            <a:r>
              <a:rPr lang="en-US" dirty="0" err="1" smtClean="0"/>
              <a:t>একক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667000"/>
            <a:ext cx="8153400" cy="29718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১। </a:t>
            </a:r>
            <a:r>
              <a:rPr lang="en-US" dirty="0" err="1" smtClean="0">
                <a:solidFill>
                  <a:schemeClr val="tx1"/>
                </a:solidFill>
              </a:rPr>
              <a:t>চারটি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মৌলিক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পদার্থের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নাম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লিখ</a:t>
            </a:r>
            <a:r>
              <a:rPr lang="en-US" dirty="0" smtClean="0">
                <a:solidFill>
                  <a:schemeClr val="tx1"/>
                </a:solidFill>
              </a:rPr>
              <a:t>।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২। </a:t>
            </a:r>
            <a:r>
              <a:rPr lang="en-US" dirty="0" err="1" smtClean="0">
                <a:solidFill>
                  <a:schemeClr val="tx1"/>
                </a:solidFill>
              </a:rPr>
              <a:t>মৌলিক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পদার্থকে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ভাঙ্গলে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কি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পাওয়া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যায়</a:t>
            </a:r>
            <a:r>
              <a:rPr lang="en-US" dirty="0" smtClean="0">
                <a:solidFill>
                  <a:schemeClr val="tx1"/>
                </a:solidFill>
              </a:rPr>
              <a:t> ?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৩।একটি </a:t>
            </a:r>
            <a:r>
              <a:rPr lang="en-US" dirty="0" err="1" smtClean="0">
                <a:solidFill>
                  <a:schemeClr val="tx1"/>
                </a:solidFill>
              </a:rPr>
              <a:t>মৌলের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সাথে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অপর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মৌলের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পার্থক্য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আছে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কি</a:t>
            </a:r>
            <a:r>
              <a:rPr lang="en-US" dirty="0" smtClean="0">
                <a:solidFill>
                  <a:schemeClr val="tx1"/>
                </a:solidFill>
              </a:rPr>
              <a:t>- </a:t>
            </a:r>
            <a:r>
              <a:rPr lang="en-US" dirty="0" err="1" smtClean="0">
                <a:solidFill>
                  <a:schemeClr val="tx1"/>
                </a:solidFill>
              </a:rPr>
              <a:t>না</a:t>
            </a:r>
            <a:r>
              <a:rPr lang="en-US" dirty="0" smtClean="0">
                <a:solidFill>
                  <a:schemeClr val="tx1"/>
                </a:solidFill>
              </a:rPr>
              <a:t> ?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0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ooo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3596640"/>
            <a:ext cx="228600" cy="289560"/>
          </a:xfrm>
          <a:prstGeom prst="rect">
            <a:avLst/>
          </a:prstGeom>
        </p:spPr>
      </p:pic>
      <p:pic>
        <p:nvPicPr>
          <p:cNvPr id="3" name="Picture 2" descr="kooo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3352800"/>
            <a:ext cx="228600" cy="289560"/>
          </a:xfrm>
          <a:prstGeom prst="rect">
            <a:avLst/>
          </a:prstGeom>
        </p:spPr>
      </p:pic>
      <p:pic>
        <p:nvPicPr>
          <p:cNvPr id="4" name="Picture 3" descr="kooo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3825240"/>
            <a:ext cx="228600" cy="289560"/>
          </a:xfrm>
          <a:prstGeom prst="rect">
            <a:avLst/>
          </a:prstGeom>
        </p:spPr>
      </p:pic>
      <p:pic>
        <p:nvPicPr>
          <p:cNvPr id="5" name="Picture 4" descr="kooo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2514600"/>
            <a:ext cx="228600" cy="289560"/>
          </a:xfrm>
          <a:prstGeom prst="rect">
            <a:avLst/>
          </a:prstGeom>
        </p:spPr>
      </p:pic>
      <p:pic>
        <p:nvPicPr>
          <p:cNvPr id="6" name="Picture 5" descr="kooo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2438400"/>
            <a:ext cx="228600" cy="289560"/>
          </a:xfrm>
          <a:prstGeom prst="rect">
            <a:avLst/>
          </a:prstGeom>
        </p:spPr>
      </p:pic>
      <p:pic>
        <p:nvPicPr>
          <p:cNvPr id="7" name="Picture 6" descr="kooo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3200400"/>
            <a:ext cx="228600" cy="289560"/>
          </a:xfrm>
          <a:prstGeom prst="rect">
            <a:avLst/>
          </a:prstGeom>
        </p:spPr>
      </p:pic>
      <p:pic>
        <p:nvPicPr>
          <p:cNvPr id="8" name="Picture 7" descr="kooo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2971800"/>
            <a:ext cx="228600" cy="289560"/>
          </a:xfrm>
          <a:prstGeom prst="rect">
            <a:avLst/>
          </a:prstGeom>
        </p:spPr>
      </p:pic>
      <p:pic>
        <p:nvPicPr>
          <p:cNvPr id="9" name="Picture 8" descr="kooo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3200400"/>
            <a:ext cx="228600" cy="289560"/>
          </a:xfrm>
          <a:prstGeom prst="rect">
            <a:avLst/>
          </a:prstGeom>
        </p:spPr>
      </p:pic>
      <p:pic>
        <p:nvPicPr>
          <p:cNvPr id="10" name="Picture 9" descr="kooo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0" y="4434840"/>
            <a:ext cx="228600" cy="289560"/>
          </a:xfrm>
          <a:prstGeom prst="rect">
            <a:avLst/>
          </a:prstGeom>
        </p:spPr>
      </p:pic>
      <p:pic>
        <p:nvPicPr>
          <p:cNvPr id="11" name="Picture 10" descr="kooo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3352800"/>
            <a:ext cx="228600" cy="289560"/>
          </a:xfrm>
          <a:prstGeom prst="rect">
            <a:avLst/>
          </a:prstGeom>
        </p:spPr>
      </p:pic>
      <p:pic>
        <p:nvPicPr>
          <p:cNvPr id="12" name="Picture 11" descr="kooo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3977640"/>
            <a:ext cx="228600" cy="289560"/>
          </a:xfrm>
          <a:prstGeom prst="rect">
            <a:avLst/>
          </a:prstGeom>
        </p:spPr>
      </p:pic>
      <p:pic>
        <p:nvPicPr>
          <p:cNvPr id="13" name="Picture 12" descr="kooo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4434840"/>
            <a:ext cx="228600" cy="289560"/>
          </a:xfrm>
          <a:prstGeom prst="rect">
            <a:avLst/>
          </a:prstGeom>
        </p:spPr>
      </p:pic>
      <p:pic>
        <p:nvPicPr>
          <p:cNvPr id="14" name="Picture 13" descr="kooo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3825240"/>
            <a:ext cx="228600" cy="289560"/>
          </a:xfrm>
          <a:prstGeom prst="rect">
            <a:avLst/>
          </a:prstGeom>
        </p:spPr>
      </p:pic>
      <p:pic>
        <p:nvPicPr>
          <p:cNvPr id="15" name="Picture 14" descr="kooo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4511040"/>
            <a:ext cx="228600" cy="289560"/>
          </a:xfrm>
          <a:prstGeom prst="rect">
            <a:avLst/>
          </a:prstGeom>
        </p:spPr>
      </p:pic>
      <p:pic>
        <p:nvPicPr>
          <p:cNvPr id="16" name="Picture 15" descr="kooo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4282440"/>
            <a:ext cx="228600" cy="289560"/>
          </a:xfrm>
          <a:prstGeom prst="rect">
            <a:avLst/>
          </a:prstGeom>
        </p:spPr>
      </p:pic>
      <p:pic>
        <p:nvPicPr>
          <p:cNvPr id="17" name="Picture 16" descr="kooo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3825240"/>
            <a:ext cx="228600" cy="28956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828800" y="5105400"/>
            <a:ext cx="6934200" cy="95410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একই ধরণের ক্ষুদ্র ক্ষুদ্র কণা দিয়ে গঠিত পদার্থ। (মৌলিক পদার্থ)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600" y="3810000"/>
            <a:ext cx="2895600" cy="52322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মৌলিক পদার্থ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" name="Picture 24" descr="kooo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1981200"/>
            <a:ext cx="838200" cy="1061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36994E-6 L -0.32916 -0.154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" y="-7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02312E-6 L -0.35417 -0.32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" y="-16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9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0.40416 -0.2456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" y="-12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9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83237E-6 L -0.44583 -0.1098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" y="-5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9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9711E-6 L -0.50417 -0.0432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" y="-2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9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-0.4375 -0.1766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" y="-8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9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0.4625 -0.2789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" y="-14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9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0.47917 -0.2233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" y="-11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9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-0.01111 L -0.5125 -0.0877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" y="-3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9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09827E-6 L -0.49583 -0.1898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" y="-9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9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-0.57916 -0.0877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" y="-4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9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16185E-6 L -0.53334 -0.1898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" y="-95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9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89017E-7 L -0.5125 -0.3008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" y="-151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9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02312E-6 L -0.5875 -0.3008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" y="-15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9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10405E-6 L -0.57917 -0.1898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" y="-95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9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23699E-6 L -0.57916 0.0011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5181600"/>
            <a:ext cx="8382000" cy="95410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হাইড্রোজেনের দুইটি পরমাণু ও অক্সিজেনের একটি পরমাণু  মিলে পানির একটি অণু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করেছে।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5410200"/>
            <a:ext cx="7086600" cy="52322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রকমের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পরমা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ণু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য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ৌগিক পদার্থ)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wat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2209800"/>
            <a:ext cx="3517624" cy="2362200"/>
          </a:xfrm>
          <a:prstGeom prst="rect">
            <a:avLst/>
          </a:prstGeom>
        </p:spPr>
      </p:pic>
      <p:sp>
        <p:nvSpPr>
          <p:cNvPr id="11" name="Flowchart: Connector 10"/>
          <p:cNvSpPr/>
          <p:nvPr/>
        </p:nvSpPr>
        <p:spPr>
          <a:xfrm>
            <a:off x="3352800" y="914400"/>
            <a:ext cx="762000" cy="762000"/>
          </a:xfrm>
          <a:prstGeom prst="flowChartConnector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FF00"/>
                </a:solidFill>
              </a:rPr>
              <a:t>O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12" name="Flowchart: Connector 11"/>
          <p:cNvSpPr/>
          <p:nvPr/>
        </p:nvSpPr>
        <p:spPr>
          <a:xfrm>
            <a:off x="1447800" y="2209800"/>
            <a:ext cx="762000" cy="762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H</a:t>
            </a:r>
            <a:endParaRPr lang="en-US" sz="5400" dirty="0"/>
          </a:p>
        </p:txBody>
      </p:sp>
      <p:sp>
        <p:nvSpPr>
          <p:cNvPr id="13" name="Flowchart: Connector 12"/>
          <p:cNvSpPr/>
          <p:nvPr/>
        </p:nvSpPr>
        <p:spPr>
          <a:xfrm>
            <a:off x="7543800" y="457200"/>
            <a:ext cx="762000" cy="762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H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.40833 0.1777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00" y="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15 0.4222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2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rdek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371600"/>
            <a:ext cx="1371600" cy="1737360"/>
          </a:xfrm>
          <a:prstGeom prst="rect">
            <a:avLst/>
          </a:prstGeom>
        </p:spPr>
      </p:pic>
      <p:pic>
        <p:nvPicPr>
          <p:cNvPr id="6" name="Picture 5" descr="kona3 - Copy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62200" y="1447800"/>
            <a:ext cx="1371600" cy="1737360"/>
          </a:xfrm>
          <a:prstGeom prst="rect">
            <a:avLst/>
          </a:prstGeom>
        </p:spPr>
      </p:pic>
      <p:pic>
        <p:nvPicPr>
          <p:cNvPr id="7" name="Picture 6" descr="kona3 - Copy (3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343400"/>
            <a:ext cx="1371600" cy="1737360"/>
          </a:xfrm>
          <a:prstGeom prst="rect">
            <a:avLst/>
          </a:prstGeom>
        </p:spPr>
      </p:pic>
      <p:pic>
        <p:nvPicPr>
          <p:cNvPr id="8" name="Picture 7" descr="kona3 - Cop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33600" y="4038600"/>
            <a:ext cx="1371600" cy="1524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2000" y="6019800"/>
            <a:ext cx="1600200" cy="52322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পরমাণু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29400" y="5707559"/>
            <a:ext cx="1676400" cy="52322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পদার্থ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0.5 -0.015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0" y="-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 0.00671 L 0.575 -0.004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0" y="-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-0.01111 L 0.525 -0.1444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00" y="-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-3.7037E-6 L 0.61667 -0.1932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00" y="-9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জোড়ায়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১।মৌলিক ও </a:t>
            </a:r>
            <a:r>
              <a:rPr lang="en-US" dirty="0" err="1" smtClean="0"/>
              <a:t>যৌগিক</a:t>
            </a:r>
            <a:r>
              <a:rPr lang="en-US" dirty="0" smtClean="0"/>
              <a:t> </a:t>
            </a:r>
            <a:r>
              <a:rPr lang="en-US" dirty="0" err="1" smtClean="0"/>
              <a:t>পদার্থ</a:t>
            </a:r>
            <a:r>
              <a:rPr lang="en-US" dirty="0" smtClean="0"/>
              <a:t> </a:t>
            </a:r>
            <a:r>
              <a:rPr lang="en-US" dirty="0" err="1" smtClean="0"/>
              <a:t>চেনার</a:t>
            </a:r>
            <a:r>
              <a:rPr lang="en-US" dirty="0" smtClean="0"/>
              <a:t> ২টি </a:t>
            </a:r>
            <a:r>
              <a:rPr lang="en-US" dirty="0" err="1" smtClean="0"/>
              <a:t>উপায়</a:t>
            </a:r>
            <a:r>
              <a:rPr lang="en-US" dirty="0" smtClean="0"/>
              <a:t> </a:t>
            </a:r>
            <a:r>
              <a:rPr lang="en-US" dirty="0" err="1" smtClean="0"/>
              <a:t>লিখ</a:t>
            </a:r>
            <a:r>
              <a:rPr lang="en-US" dirty="0" smtClean="0"/>
              <a:t>।</a:t>
            </a:r>
          </a:p>
          <a:p>
            <a:r>
              <a:rPr lang="en-US" dirty="0" smtClean="0"/>
              <a:t>২।তোমাদের </a:t>
            </a:r>
            <a:r>
              <a:rPr lang="en-US" dirty="0" err="1" smtClean="0"/>
              <a:t>পরিচিত</a:t>
            </a:r>
            <a:r>
              <a:rPr lang="en-US" dirty="0" smtClean="0"/>
              <a:t> ২টি </a:t>
            </a:r>
            <a:r>
              <a:rPr lang="en-US" dirty="0" err="1" smtClean="0"/>
              <a:t>যৌগিক</a:t>
            </a:r>
            <a:r>
              <a:rPr lang="en-US" dirty="0" smtClean="0"/>
              <a:t> </a:t>
            </a:r>
            <a:r>
              <a:rPr lang="en-US" dirty="0" err="1" smtClean="0"/>
              <a:t>পদার্থের</a:t>
            </a:r>
            <a:r>
              <a:rPr lang="en-US" dirty="0" smtClean="0"/>
              <a:t> </a:t>
            </a:r>
            <a:r>
              <a:rPr lang="en-US" dirty="0" err="1" smtClean="0"/>
              <a:t>নাম</a:t>
            </a:r>
            <a:r>
              <a:rPr lang="en-US" dirty="0" smtClean="0"/>
              <a:t> </a:t>
            </a:r>
            <a:r>
              <a:rPr lang="en-US" dirty="0" err="1" smtClean="0"/>
              <a:t>লিখ</a:t>
            </a:r>
            <a:r>
              <a:rPr lang="en-US" dirty="0" smtClean="0"/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6871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381001"/>
            <a:ext cx="4724400" cy="990599"/>
          </a:xfrm>
        </p:spPr>
        <p:txBody>
          <a:bodyPr>
            <a:normAutofit/>
          </a:bodyPr>
          <a:lstStyle/>
          <a:p>
            <a:r>
              <a:rPr lang="en-US" sz="5400" dirty="0" err="1" smtClean="0">
                <a:latin typeface="NikoshBAN"/>
              </a:rPr>
              <a:t>মূল্যায়ন</a:t>
            </a:r>
            <a:endParaRPr lang="en-US" sz="5400" dirty="0">
              <a:latin typeface="NikoshB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905000"/>
            <a:ext cx="8610600" cy="2895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১।মৌলিক </a:t>
            </a:r>
            <a:r>
              <a:rPr lang="en-US" dirty="0" err="1" smtClean="0">
                <a:solidFill>
                  <a:srgbClr val="00B050"/>
                </a:solidFill>
              </a:rPr>
              <a:t>পদার্থের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ক্ষুদ্রতম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কণার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নাম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কি</a:t>
            </a:r>
            <a:r>
              <a:rPr lang="en-US" dirty="0" smtClean="0">
                <a:solidFill>
                  <a:srgbClr val="00B050"/>
                </a:solidFill>
              </a:rPr>
              <a:t> ?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২।যৌগিক </a:t>
            </a:r>
            <a:r>
              <a:rPr lang="en-US" dirty="0" err="1" smtClean="0">
                <a:solidFill>
                  <a:srgbClr val="00B050"/>
                </a:solidFill>
              </a:rPr>
              <a:t>পদার্থকে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ভাঙ্গলে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কয়টি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মৌলিক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পদার্থ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পাওয়া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যাবে</a:t>
            </a:r>
            <a:r>
              <a:rPr lang="en-US" dirty="0" smtClean="0">
                <a:solidFill>
                  <a:srgbClr val="00B050"/>
                </a:solidFill>
              </a:rPr>
              <a:t> ?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৩।মৌলিক ও </a:t>
            </a:r>
            <a:r>
              <a:rPr lang="en-US" dirty="0" err="1" smtClean="0">
                <a:solidFill>
                  <a:srgbClr val="00B050"/>
                </a:solidFill>
              </a:rPr>
              <a:t>যৌগিক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পদার্থকে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কীভাবে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পৃথক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করা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যায়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তার</a:t>
            </a:r>
            <a:r>
              <a:rPr lang="en-US" dirty="0" smtClean="0">
                <a:solidFill>
                  <a:srgbClr val="00B050"/>
                </a:solidFill>
              </a:rPr>
              <a:t> ২টি </a:t>
            </a:r>
            <a:r>
              <a:rPr lang="en-US" dirty="0" err="1" smtClean="0">
                <a:solidFill>
                  <a:srgbClr val="00B050"/>
                </a:solidFill>
              </a:rPr>
              <a:t>উপায়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লিখ</a:t>
            </a:r>
            <a:r>
              <a:rPr lang="en-US" dirty="0" smtClean="0">
                <a:solidFill>
                  <a:srgbClr val="00B050"/>
                </a:solidFill>
              </a:rPr>
              <a:t>।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519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609600"/>
            <a:ext cx="4495800" cy="707886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819400"/>
            <a:ext cx="8153400" cy="1754326"/>
          </a:xfrm>
          <a:prstGeom prst="rect">
            <a:avLst/>
          </a:prstGeom>
          <a:solidFill>
            <a:srgbClr val="00B0F0"/>
          </a:solidFill>
          <a:ln w="12700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দেখেছো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শুনেছো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এরুপ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১০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১০টি্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যৌগিক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0" y="2514600"/>
            <a:ext cx="8991600" cy="1295400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254292" y="218310"/>
            <a:ext cx="8534399" cy="6639690"/>
            <a:chOff x="228600" y="954881"/>
            <a:chExt cx="8534399" cy="5369719"/>
          </a:xfrm>
        </p:grpSpPr>
        <p:sp>
          <p:nvSpPr>
            <p:cNvPr id="16" name="Rounded Rectangle 15"/>
            <p:cNvSpPr/>
            <p:nvPr/>
          </p:nvSpPr>
          <p:spPr>
            <a:xfrm>
              <a:off x="228600" y="3048000"/>
              <a:ext cx="4572000" cy="327660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সুভাষ</a:t>
              </a: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চন্দ্র</a:t>
              </a: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দাস</a:t>
              </a:r>
              <a:endPara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সহকা্রি</a:t>
              </a:r>
              <a:r>
                <a:rPr lang="en-US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ভৌত</a:t>
              </a:r>
              <a:r>
                <a:rPr lang="en-US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বিজ্ঞান</a:t>
              </a:r>
              <a:r>
                <a:rPr lang="en-US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)</a:t>
              </a:r>
            </a:p>
            <a:p>
              <a:pPr algn="ctr"/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সরকারি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এস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সি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বালিকা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উচ্চ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বিদ্যালয়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সুনামগঞ্জ</a:t>
              </a:r>
              <a:r>
                <a: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0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মোবাইলঃ</a:t>
              </a:r>
              <a:r>
                <a:rPr lang="en-US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০১৭১২২৮২৯১৪</a:t>
              </a:r>
            </a:p>
            <a:p>
              <a:pPr algn="ctr"/>
              <a:endPara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5486400" y="3124200"/>
              <a:ext cx="3276599" cy="320040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শ্রেণি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সপ্তম</a:t>
              </a:r>
            </a:p>
            <a:p>
              <a:pPr algn="ctr"/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  </a:t>
              </a:r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বিষয়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বিজ্ঞান</a:t>
              </a:r>
            </a:p>
            <a:p>
              <a:pPr algn="ctr"/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অধ্যায়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ষষ্ঠ</a:t>
              </a:r>
              <a:endPara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সময়ঃ৪০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মিনিট</a:t>
              </a:r>
              <a:endPara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014133" y="954881"/>
              <a:ext cx="2844800" cy="69056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পরিচিতি</a:t>
              </a:r>
              <a:endPara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 rot="5400000">
              <a:off x="3391606" y="4619904"/>
              <a:ext cx="3124200" cy="141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90" y="38100"/>
            <a:ext cx="2457306" cy="2819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oooo - Cop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52400"/>
            <a:ext cx="5281808" cy="5029200"/>
          </a:xfrm>
          <a:prstGeom prst="rect">
            <a:avLst/>
          </a:prstGeom>
        </p:spPr>
      </p:pic>
      <p:pic>
        <p:nvPicPr>
          <p:cNvPr id="3" name="Picture 2" descr="kooo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7600" y="1691640"/>
            <a:ext cx="228600" cy="289560"/>
          </a:xfrm>
          <a:prstGeom prst="rect">
            <a:avLst/>
          </a:prstGeom>
        </p:spPr>
      </p:pic>
      <p:pic>
        <p:nvPicPr>
          <p:cNvPr id="4" name="Picture 3" descr="kooo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33800" y="1996440"/>
            <a:ext cx="228600" cy="289560"/>
          </a:xfrm>
          <a:prstGeom prst="rect">
            <a:avLst/>
          </a:prstGeom>
        </p:spPr>
      </p:pic>
      <p:pic>
        <p:nvPicPr>
          <p:cNvPr id="5" name="Picture 4" descr="kooo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81400" y="1447800"/>
            <a:ext cx="228600" cy="289560"/>
          </a:xfrm>
          <a:prstGeom prst="rect">
            <a:avLst/>
          </a:prstGeom>
        </p:spPr>
      </p:pic>
      <p:pic>
        <p:nvPicPr>
          <p:cNvPr id="6" name="Picture 5" descr="kooo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0" y="2286000"/>
            <a:ext cx="228600" cy="289560"/>
          </a:xfrm>
          <a:prstGeom prst="rect">
            <a:avLst/>
          </a:prstGeom>
        </p:spPr>
      </p:pic>
      <p:pic>
        <p:nvPicPr>
          <p:cNvPr id="7" name="Picture 6" descr="kooo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6200" y="2560320"/>
            <a:ext cx="228600" cy="289560"/>
          </a:xfrm>
          <a:prstGeom prst="rect">
            <a:avLst/>
          </a:prstGeom>
        </p:spPr>
      </p:pic>
      <p:pic>
        <p:nvPicPr>
          <p:cNvPr id="8" name="Picture 7" descr="kooo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62400" y="2758440"/>
            <a:ext cx="228600" cy="289560"/>
          </a:xfrm>
          <a:prstGeom prst="rect">
            <a:avLst/>
          </a:prstGeom>
        </p:spPr>
      </p:pic>
      <p:pic>
        <p:nvPicPr>
          <p:cNvPr id="9" name="Picture 8" descr="kooo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62400" y="2987040"/>
            <a:ext cx="228600" cy="289560"/>
          </a:xfrm>
          <a:prstGeom prst="rect">
            <a:avLst/>
          </a:prstGeom>
        </p:spPr>
      </p:pic>
      <p:pic>
        <p:nvPicPr>
          <p:cNvPr id="10" name="Picture 9" descr="kooo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62400" y="3200400"/>
            <a:ext cx="228600" cy="2895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77000" y="4495800"/>
            <a:ext cx="2209800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ক্ষুদ্রতম কণা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76800" y="5715000"/>
            <a:ext cx="3429000" cy="52322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কী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তৈরি?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62200" y="3962400"/>
            <a:ext cx="2057400" cy="52322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0.47916 -0.021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00" y="-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0.47083 -0.0122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00" y="-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0.4625 -0.0122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00" y="-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0.45416 -0.0099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4.44444E-6 L 0.44583 -0.0055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52400"/>
            <a:ext cx="5562600" cy="1470025"/>
          </a:xfrm>
        </p:spPr>
        <p:txBody>
          <a:bodyPr>
            <a:normAutofit/>
          </a:bodyPr>
          <a:lstStyle/>
          <a:p>
            <a:r>
              <a:rPr lang="en-US" sz="6000" dirty="0" err="1" smtClean="0">
                <a:latin typeface="NikoshBAN"/>
              </a:rPr>
              <a:t>আজকের</a:t>
            </a:r>
            <a:r>
              <a:rPr lang="en-US" sz="6000" dirty="0" smtClean="0">
                <a:latin typeface="NikoshBAN"/>
              </a:rPr>
              <a:t> </a:t>
            </a:r>
            <a:r>
              <a:rPr lang="en-US" sz="6000" dirty="0" err="1" smtClean="0">
                <a:latin typeface="NikoshBAN"/>
              </a:rPr>
              <a:t>পাঠ</a:t>
            </a:r>
            <a:endParaRPr lang="en-US" sz="6000" dirty="0">
              <a:latin typeface="NikoshB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2743200"/>
            <a:ext cx="7162800" cy="2438400"/>
          </a:xfrm>
        </p:spPr>
        <p:txBody>
          <a:bodyPr>
            <a:normAutofit/>
          </a:bodyPr>
          <a:lstStyle/>
          <a:p>
            <a:r>
              <a:rPr lang="en-US" sz="6600" dirty="0" err="1" smtClean="0">
                <a:solidFill>
                  <a:srgbClr val="7030A0"/>
                </a:solidFill>
              </a:rPr>
              <a:t>পদার্থের</a:t>
            </a:r>
            <a:r>
              <a:rPr lang="en-US" sz="6600" dirty="0" smtClean="0">
                <a:solidFill>
                  <a:srgbClr val="7030A0"/>
                </a:solidFill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</a:rPr>
              <a:t>ক্ষুদ্রতম</a:t>
            </a:r>
            <a:r>
              <a:rPr lang="en-US" sz="6600" dirty="0" smtClean="0">
                <a:solidFill>
                  <a:srgbClr val="7030A0"/>
                </a:solidFill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</a:rPr>
              <a:t>কণা</a:t>
            </a:r>
            <a:endParaRPr lang="en-US" sz="6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84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333685"/>
            <a:ext cx="7696200" cy="452431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মৌলিক ও যৌগিক পদার্থ কী তা বলতে পারবে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২।মৌলিক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যৌগিক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৩।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অণু ও পরমাণু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533400"/>
            <a:ext cx="6248400" cy="1107996"/>
          </a:xfrm>
          <a:prstGeom prst="rect">
            <a:avLst/>
          </a:prstGeom>
          <a:solidFill>
            <a:srgbClr val="00B050"/>
          </a:solidFill>
          <a:scene3d>
            <a:camera prst="isometricOffAxis2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330" y="2209801"/>
            <a:ext cx="3764044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ight Arrow 5"/>
          <p:cNvSpPr/>
          <p:nvPr/>
        </p:nvSpPr>
        <p:spPr>
          <a:xfrm>
            <a:off x="3962400" y="3124200"/>
            <a:ext cx="609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4716026" y="2209801"/>
            <a:ext cx="4275574" cy="3404174"/>
            <a:chOff x="4716026" y="2209800"/>
            <a:chExt cx="4275574" cy="3465821"/>
          </a:xfrm>
        </p:grpSpPr>
        <p:pic>
          <p:nvPicPr>
            <p:cNvPr id="5" name="Picture 4" descr="ata2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16026" y="2209800"/>
              <a:ext cx="4275574" cy="2819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5867400" y="5080256"/>
              <a:ext cx="1600200" cy="5953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আটা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066800" y="52578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9800" y="9144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গম হতে কী পাওয়া যায়?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0" y="5943600"/>
            <a:ext cx="548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গমের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কণা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কণার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smtClean="0">
                <a:latin typeface="NikoshBAN" pitchFamily="2" charset="0"/>
                <a:cs typeface="NikoshBAN" pitchFamily="2" charset="0"/>
              </a:rPr>
              <a:t>ক্ষুদ্র 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317157"/>
            <a:ext cx="5791200" cy="707886"/>
          </a:xfrm>
          <a:prstGeom prst="rect">
            <a:avLst/>
          </a:prstGeom>
          <a:solidFill>
            <a:srgbClr val="00B0F0"/>
          </a:solidFill>
          <a:ln w="19050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big-fwork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378100"/>
            <a:ext cx="5257800" cy="4984394"/>
          </a:xfrm>
          <a:prstGeom prst="rect">
            <a:avLst/>
          </a:prstGeom>
        </p:spPr>
      </p:pic>
      <p:pic>
        <p:nvPicPr>
          <p:cNvPr id="5" name="Picture 4" descr="chin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1600200"/>
            <a:ext cx="4419600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09600" y="5029200"/>
            <a:ext cx="8153400" cy="954107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অ্যারিস্টটালের মতেঃ পদার্থের কণাগুলো ক্ষুদ্র হতে ক্ষুদ্রতর হতে থাকবে।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" y="31242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পদার্থ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38400" y="1676400"/>
            <a:ext cx="2095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ক্ষুদ্রতম অংশ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05400" y="1876455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ক্ষুদ্রতম অংশ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3276600" y="1143000"/>
            <a:ext cx="152400" cy="1524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715000" y="1524000"/>
            <a:ext cx="76200" cy="76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838200" y="2057400"/>
            <a:ext cx="304800" cy="3048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57200" y="1600200"/>
            <a:ext cx="1143000" cy="11430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89017E-7 L 0.26667 -0.133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00" y="-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0.0111 L 0.25834 0.055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0.00554 L 0.24167 0.1775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00" y="8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8" grpId="0"/>
      <p:bldP spid="27" grpId="0"/>
      <p:bldP spid="31" grpId="0" animBg="1"/>
      <p:bldP spid="31" grpId="1" animBg="1"/>
      <p:bldP spid="31" grpId="2" animBg="1"/>
      <p:bldP spid="32" grpId="0" animBg="1"/>
      <p:bldP spid="32" grpId="1" animBg="1"/>
      <p:bldP spid="33" grpId="0" animBg="1"/>
      <p:bldP spid="3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5334000"/>
            <a:ext cx="7772400" cy="95410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মতবাদঃ সকল পদার্থ ক্ষুদ্র ক্ষুদ্র অবিভাজ্য কণা দিয়ে তৈরি। এই ক্ষুদ্রতম কণার নাম পরমাণু বা এটম।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5572780"/>
            <a:ext cx="4953000" cy="52322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মতবাদের সালঃ খ্রিষ্টপূর্ব ৪০০ অব্দ।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democritus-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457200"/>
            <a:ext cx="3657600" cy="4470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38400" y="4357469"/>
            <a:ext cx="3352800" cy="52322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গ্রিক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দার্শনিক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ডেমক্রিটাস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8400" y="55626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চিত্রের লোকটিকে তোমরা চিন?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2600" y="548640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পদার্থ সম্পর্কে তাঁর মতবাদ কি তোমরা জান?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7" grpId="0" animBg="1"/>
      <p:bldP spid="8" grpId="0"/>
      <p:bldP spid="8" grpId="1"/>
      <p:bldP spid="9" grpId="0"/>
      <p:bldP spid="9" grpId="1"/>
      <p:bldP spid="9" grpId="2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</TotalTime>
  <Words>330</Words>
  <Application>Microsoft Office PowerPoint</Application>
  <PresentationFormat>On-screen Show (4:3)</PresentationFormat>
  <Paragraphs>68</Paragraphs>
  <Slides>17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আজকের পাঠ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</vt:lpstr>
      <vt:lpstr>PowerPoint Presentation</vt:lpstr>
      <vt:lpstr>PowerPoint Presentation</vt:lpstr>
      <vt:lpstr>PowerPoint Presentation</vt:lpstr>
      <vt:lpstr>জোড়ায় কাজ</vt:lpstr>
      <vt:lpstr>মূল্যায়ন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Jahan Computer</dc:creator>
  <cp:lastModifiedBy>ismail - [2010]</cp:lastModifiedBy>
  <cp:revision>108</cp:revision>
  <dcterms:created xsi:type="dcterms:W3CDTF">2014-11-03T17:10:12Z</dcterms:created>
  <dcterms:modified xsi:type="dcterms:W3CDTF">2020-08-14T01:07:35Z</dcterms:modified>
</cp:coreProperties>
</file>