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6" r:id="rId3"/>
    <p:sldId id="273" r:id="rId4"/>
    <p:sldId id="283" r:id="rId5"/>
    <p:sldId id="285" r:id="rId6"/>
    <p:sldId id="284" r:id="rId7"/>
    <p:sldId id="289" r:id="rId8"/>
    <p:sldId id="277" r:id="rId9"/>
    <p:sldId id="286" r:id="rId10"/>
    <p:sldId id="281" r:id="rId11"/>
    <p:sldId id="279" r:id="rId12"/>
    <p:sldId id="265" r:id="rId13"/>
    <p:sldId id="266" r:id="rId14"/>
    <p:sldId id="28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5" autoAdjust="0"/>
    <p:restoredTop sz="90667" autoAdjust="0"/>
  </p:normalViewPr>
  <p:slideViewPr>
    <p:cSldViewPr>
      <p:cViewPr varScale="1">
        <p:scale>
          <a:sx n="82" d="100"/>
          <a:sy n="82" d="100"/>
        </p:scale>
        <p:origin x="570" y="8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পাঠে আবহ সৃষ্টিতে উদ্দীপনা মূলক এই ছবি সংযোজন করা হলো, শিক্ষক চাইলে তা পরিবর্তন করে নিতে পারেন ।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এপর্যায়ে শিক্ষকের সহায়তায় তারা এই কাজটি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তার প্রয়োজন মত আরো প্রশ্ন শ্রেণির উদ্দ্যেশে করে পাঠের মূল্যায়ন করবেন আশা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bn-IN" baseline="0" dirty="0"/>
              <a:t>, তোমাদের একটি পরিচিত পরিবেশ। </a:t>
            </a:r>
            <a:r>
              <a:rPr lang="en-US" baseline="0" dirty="0"/>
              <a:t> </a:t>
            </a:r>
            <a:r>
              <a:rPr lang="bn-IN" baseline="0" dirty="0"/>
              <a:t>উল</a:t>
            </a:r>
            <a:r>
              <a:rPr lang="en-US" baseline="0" dirty="0" err="1"/>
              <a:t>্লেখিত</a:t>
            </a:r>
            <a:r>
              <a:rPr lang="en-US" baseline="0" dirty="0"/>
              <a:t> </a:t>
            </a:r>
            <a:r>
              <a:rPr lang="en-US" baseline="0" dirty="0" err="1"/>
              <a:t>এজাতীয়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 </a:t>
            </a:r>
            <a:r>
              <a:rPr lang="en-US" dirty="0" err="1"/>
              <a:t>পাঠশিরোনাম</a:t>
            </a:r>
            <a:r>
              <a:rPr lang="bn-IN" dirty="0"/>
              <a:t> বের করার চেষ্টা</a:t>
            </a:r>
            <a:r>
              <a:rPr lang="bn-IN" baseline="0" dirty="0"/>
              <a:t> করতে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শিখন ফল অনুযায়ী ধারাবাহিক ভাবে</a:t>
            </a:r>
            <a:r>
              <a:rPr lang="en-US" baseline="0" dirty="0"/>
              <a:t> </a:t>
            </a:r>
            <a:r>
              <a:rPr lang="bn-IN" baseline="0" dirty="0"/>
              <a:t>পাঠ উপস্থাপন করার জন্য </a:t>
            </a:r>
            <a:r>
              <a:rPr lang="bn-IN" dirty="0"/>
              <a:t>এই স্লাইডটি রাখা</a:t>
            </a:r>
            <a:r>
              <a:rPr lang="bn-IN" baseline="0" dirty="0"/>
              <a:t> হয়েছে।</a:t>
            </a:r>
            <a:r>
              <a:rPr lang="bn-IN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4A62F-E7E7-4102-9C5F-E26043339F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7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বোর্ড ব্যবহার করে শিক্ষার্থীদের দিয়ে প্রশ্ন করে উত্তর লিখে বিষয়ের ধারণা স্পষ্ট করা যেতে পারে । একক কাজ হিসাবে ব্রেইন স্ট্রমিং করে উপাদান গুলো শিক্ষার্থী খাতা লিখে পরে মিলিয়ে নিতে পারে।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/>
              <a:t>ছকটি</a:t>
            </a:r>
            <a:r>
              <a:rPr lang="bn-BD" baseline="0" dirty="0"/>
              <a:t> ব্ল্যাক বোর্ডে লিখে দেয়া যেতে পারে ,</a:t>
            </a:r>
            <a:r>
              <a:rPr lang="bn-BD" dirty="0"/>
              <a:t>শিক্ষার্থীরা ৭ নং</a:t>
            </a:r>
            <a:r>
              <a:rPr lang="bn-BD" baseline="0" dirty="0"/>
              <a:t> স্লাইড দেখে ছকটি পূরণ করবে । পরে উত্তরগুলো মিলিয়ে নিবে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1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dirty="0"/>
              <a:t>এদের মধ্যে</a:t>
            </a:r>
            <a:r>
              <a:rPr lang="bn-IN" baseline="0" dirty="0"/>
              <a:t> কারা খাদ্য তৈরি করতে পারে?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? ২।প্রাণি উদ্ভিদ থেকে কী গ্রহন করে ? ৩।উদ্ভিদ প্রাণি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থেকে কী গ্রহণ করে ?  -চিত্রে দেখা যাচ্ছে প্রত্যেকের সাথে আন্তঃ সম্পর্ক বিদ্যমান 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৪। কোন কোন প্রাণী আছে যে অপরকে খাদ্য হিসেবে গ্রহণ করছে? এভাবে ১ম, ২য়, ৩য় স্তরের খাদকের নাম বের করে নিয়ে  আসা যেতে পারে।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এ জাতীয় প্রশ্ন করে শিক্ষার্থীকে উৎসাহিত করা যাতে পারে।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200" y="640080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400801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1" y="6477001"/>
            <a:ext cx="366183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35.gif"/><Relationship Id="rId3" Type="http://schemas.openxmlformats.org/officeDocument/2006/relationships/image" Target="../media/image29.png"/><Relationship Id="rId7" Type="http://schemas.openxmlformats.org/officeDocument/2006/relationships/image" Target="../media/image9.jpeg"/><Relationship Id="rId12" Type="http://schemas.openxmlformats.org/officeDocument/2006/relationships/image" Target="../media/image34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gif"/><Relationship Id="rId11" Type="http://schemas.openxmlformats.org/officeDocument/2006/relationships/image" Target="../media/image16.gif"/><Relationship Id="rId5" Type="http://schemas.openxmlformats.org/officeDocument/2006/relationships/image" Target="../media/image30.jpeg"/><Relationship Id="rId15" Type="http://schemas.openxmlformats.org/officeDocument/2006/relationships/image" Target="../media/image18.gif"/><Relationship Id="rId10" Type="http://schemas.openxmlformats.org/officeDocument/2006/relationships/image" Target="../media/image33.jpeg"/><Relationship Id="rId4" Type="http://schemas.openxmlformats.org/officeDocument/2006/relationships/image" Target="../media/image19.jpeg"/><Relationship Id="rId9" Type="http://schemas.openxmlformats.org/officeDocument/2006/relationships/image" Target="../media/image32.jpeg"/><Relationship Id="rId1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18.gif"/><Relationship Id="rId17" Type="http://schemas.openxmlformats.org/officeDocument/2006/relationships/image" Target="../media/image23.png"/><Relationship Id="rId2" Type="http://schemas.openxmlformats.org/officeDocument/2006/relationships/image" Target="../media/image9.jpe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355"/>
            <a:ext cx="11582400" cy="6500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C2BB1F-9D16-4384-B5C5-987F0A587E40}"/>
              </a:ext>
            </a:extLst>
          </p:cNvPr>
          <p:cNvSpPr txBox="1"/>
          <p:nvPr/>
        </p:nvSpPr>
        <p:spPr>
          <a:xfrm>
            <a:off x="762000" y="3124200"/>
            <a:ext cx="10261600" cy="28538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152400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52601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124201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743201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>
            <a:cxnSpLocks/>
          </p:cNvCxnSpPr>
          <p:nvPr/>
        </p:nvCxnSpPr>
        <p:spPr>
          <a:xfrm>
            <a:off x="2895600" y="1066800"/>
            <a:ext cx="2435800" cy="240792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667000" y="1295400"/>
            <a:ext cx="914400" cy="23241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H="1">
            <a:off x="2286000" y="1295400"/>
            <a:ext cx="152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2895600" y="990600"/>
            <a:ext cx="3352802" cy="251331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2591594" y="1296194"/>
            <a:ext cx="0" cy="227246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2362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0104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67201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990600" y="3048000"/>
            <a:ext cx="10210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5336561" y="3577105"/>
            <a:ext cx="1169745" cy="171266"/>
          </a:xfrm>
          <a:prstGeom prst="rect">
            <a:avLst/>
          </a:prstGeom>
          <a:noFill/>
        </p:spPr>
      </p:pic>
      <p:cxnSp>
        <p:nvCxnSpPr>
          <p:cNvPr id="30" name="Straight Connector 29"/>
          <p:cNvCxnSpPr>
            <a:cxnSpLocks/>
            <a:endCxn id="45" idx="0"/>
          </p:cNvCxnSpPr>
          <p:nvPr/>
        </p:nvCxnSpPr>
        <p:spPr>
          <a:xfrm>
            <a:off x="2819400" y="1143000"/>
            <a:ext cx="1954360" cy="2488084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5105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676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4880467" y="3783237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5413868" y="3935637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4194667" y="3630838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4347068" y="4011837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336764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7848601" y="277447"/>
            <a:ext cx="2508354" cy="1067431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4903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8229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6019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7086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6968838" y="3784985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96374" y="3696567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763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6617760" y="4673556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8528154" y="3797256"/>
            <a:ext cx="1676400" cy="1573479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3200400" y="5930856"/>
            <a:ext cx="7156554" cy="927144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2"/>
          <p:cNvSpPr txBox="1"/>
          <p:nvPr/>
        </p:nvSpPr>
        <p:spPr>
          <a:xfrm>
            <a:off x="2204113" y="1496648"/>
            <a:ext cx="83933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পুকুরে খাদক হিসেবে তিন স্তরের খাদক দেখা যায়, এরা কী কী?</a:t>
            </a: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105156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1905000" y="60680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১ম, ২য় ও ৩য় স্তরের খাদকের একটি তালিকা তৈরি কর।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৮মিনিট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1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3124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552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763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24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791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2667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295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নিচের কোন খাদ্যশৃঙ্খলটি পুকুরে বিদ্যমান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190500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        ছোট মাছ       জুয়োপ্লাঙ্কটন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2590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শামুক        মাছ        ক্ষুদিপানা     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ফাইটোপ্লাঙ্কটন        জুয়োপ্লাঙ্কটন       রুইমাছ             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4343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57400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819401"/>
            <a:ext cx="457200" cy="3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67800" y="4267201"/>
            <a:ext cx="4191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581401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495800" y="457201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="1" baseline="-2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48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528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482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95800" y="387356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58000" y="387584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004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4600" y="4444426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ঘাস        কচ্ছপ         ছোট মাছ                     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8006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58340" y="5106591"/>
            <a:ext cx="383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ফাইটোপ্লাঙ্কটন কী?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100" y="583327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 বিয়োজক কী ? উদাহরণ দাও।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61825" y="209647"/>
            <a:ext cx="2763549" cy="1021556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825" y="109283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C2F83-E1CA-4E5F-905B-32813F78A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6601"/>
            <a:ext cx="5181600" cy="262568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250194-DF6F-4C81-A7B4-6CAE7C3AC577}"/>
              </a:ext>
            </a:extLst>
          </p:cNvPr>
          <p:cNvSpPr txBox="1"/>
          <p:nvPr/>
        </p:nvSpPr>
        <p:spPr>
          <a:xfrm>
            <a:off x="961291" y="5353319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 A 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ৈশি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F0F0C-DC43-47FB-8BE8-52524D27EB94}"/>
              </a:ext>
            </a:extLst>
          </p:cNvPr>
          <p:cNvSpPr txBox="1"/>
          <p:nvPr/>
        </p:nvSpPr>
        <p:spPr>
          <a:xfrm>
            <a:off x="934141" y="4287112"/>
            <a:ext cx="1019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েখার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93F85-CC81-4364-B693-83BC5B9D8009}"/>
              </a:ext>
            </a:extLst>
          </p:cNvPr>
          <p:cNvSpPr txBox="1"/>
          <p:nvPr/>
        </p:nvSpPr>
        <p:spPr>
          <a:xfrm>
            <a:off x="961291" y="4810332"/>
            <a:ext cx="546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 উ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ুঝ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র।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9D4F95-8B81-4E05-B72E-DF03F7957F32}"/>
              </a:ext>
            </a:extLst>
          </p:cNvPr>
          <p:cNvCxnSpPr>
            <a:cxnSpLocks/>
          </p:cNvCxnSpPr>
          <p:nvPr/>
        </p:nvCxnSpPr>
        <p:spPr>
          <a:xfrm flipV="1">
            <a:off x="8001000" y="2471489"/>
            <a:ext cx="1951892" cy="431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A1F971-B549-45C6-BC81-CB7C2CD75AD6}"/>
              </a:ext>
            </a:extLst>
          </p:cNvPr>
          <p:cNvCxnSpPr>
            <a:cxnSpLocks/>
          </p:cNvCxnSpPr>
          <p:nvPr/>
        </p:nvCxnSpPr>
        <p:spPr>
          <a:xfrm flipV="1">
            <a:off x="6649750" y="3295073"/>
            <a:ext cx="3303142" cy="705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73CA76-5514-44A9-AC43-6BD2106E2204}"/>
              </a:ext>
            </a:extLst>
          </p:cNvPr>
          <p:cNvSpPr txBox="1"/>
          <p:nvPr/>
        </p:nvSpPr>
        <p:spPr>
          <a:xfrm>
            <a:off x="9829800" y="200825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ECCDE-47AC-4D47-8322-BE3D9A3E2C3B}"/>
              </a:ext>
            </a:extLst>
          </p:cNvPr>
          <p:cNvSpPr txBox="1"/>
          <p:nvPr/>
        </p:nvSpPr>
        <p:spPr>
          <a:xfrm>
            <a:off x="9829800" y="292977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7DCD34-B500-407D-8C80-D9F223EAAD8D}"/>
              </a:ext>
            </a:extLst>
          </p:cNvPr>
          <p:cNvSpPr txBox="1"/>
          <p:nvPr/>
        </p:nvSpPr>
        <p:spPr>
          <a:xfrm>
            <a:off x="961291" y="5902721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B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ংখ্যা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ে?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3976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/>
      <p:bldP spid="6" grpId="0"/>
      <p:bldP spid="9" grpId="0"/>
      <p:bldP spid="15" grpId="0"/>
      <p:bldP spid="1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724" y="542896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752601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জু-প্লাঙ্কটন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F768B-8BC1-4444-97F0-EEBD66FB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355"/>
            <a:ext cx="11582400" cy="6500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B701B1-7B5A-477F-8746-1D973FF54B3C}"/>
              </a:ext>
            </a:extLst>
          </p:cNvPr>
          <p:cNvSpPr txBox="1"/>
          <p:nvPr/>
        </p:nvSpPr>
        <p:spPr>
          <a:xfrm>
            <a:off x="914400" y="2895600"/>
            <a:ext cx="10287000" cy="34090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33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33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33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3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6200" y="0"/>
            <a:ext cx="12115800" cy="67818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477000"/>
            <a:ext cx="8991600" cy="381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103614" y="236283"/>
            <a:ext cx="3897386" cy="11067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4076700" y="3743327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4345367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413B2-6367-4DAA-B146-E93EA133953D}"/>
              </a:ext>
            </a:extLst>
          </p:cNvPr>
          <p:cNvSpPr txBox="1"/>
          <p:nvPr/>
        </p:nvSpPr>
        <p:spPr>
          <a:xfrm>
            <a:off x="392379" y="4176851"/>
            <a:ext cx="5205391" cy="2099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নুরকাজী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হালিমিয়া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E33FD-5581-4B9D-B622-A808385F8842}"/>
              </a:ext>
            </a:extLst>
          </p:cNvPr>
          <p:cNvSpPr txBox="1"/>
          <p:nvPr/>
        </p:nvSpPr>
        <p:spPr>
          <a:xfrm>
            <a:off x="8183532" y="297004"/>
            <a:ext cx="3352800" cy="700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বিজ্ঞান,দশম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তারিখঃ২০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২০২০   </a:t>
            </a:r>
            <a:r>
              <a:rPr lang="bn-IN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39A2DF-BB29-4DD7-A136-15A8D3957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13507" r="6745" b="8679"/>
          <a:stretch/>
        </p:blipFill>
        <p:spPr>
          <a:xfrm>
            <a:off x="1600200" y="1419227"/>
            <a:ext cx="2324810" cy="2529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Class 9-10 Book 2019 : NCTB Textbook 2019 for SSC for Android ...">
            <a:extLst>
              <a:ext uri="{FF2B5EF4-FFF2-40B4-BE49-F238E27FC236}">
                <a16:creationId xmlns:a16="http://schemas.microsoft.com/office/drawing/2014/main" id="{B21208C7-4F6C-4638-8A65-4FD43FB0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45" y="1448535"/>
            <a:ext cx="2324810" cy="27283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67090"/>
            <a:ext cx="822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 উপাদান (জৈব ও অজৈব) গুলো কী কী বলতে পার।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0660"/>
            <a:ext cx="10744200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877" y="942779"/>
            <a:ext cx="10816046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28800" y="208034"/>
            <a:ext cx="822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পরিবেশে জীব উপাদান গুলো কী কী?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26146"/>
            <a:ext cx="822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 কি এখানে বাস্তুতন্ত্রের সকল উপাদান বিদ্যমান?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167089"/>
            <a:ext cx="822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বাস্তুতন্ত্রের নাম কী?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106680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90900" y="258543"/>
            <a:ext cx="5257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বাস্তুতন্ত্র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7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2438400"/>
            <a:ext cx="975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ুকুরের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AutoNum type="arabicPeriod"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বাস্তুতন্ত্রের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 উল্লেখ ক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পুকুরের বাস্তুসংস্থান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457200"/>
            <a:ext cx="3505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1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3A74773-0EFC-48A3-992A-B497E5B49E20}"/>
              </a:ext>
            </a:extLst>
          </p:cNvPr>
          <p:cNvGrpSpPr/>
          <p:nvPr/>
        </p:nvGrpSpPr>
        <p:grpSpPr>
          <a:xfrm>
            <a:off x="-354998" y="1849975"/>
            <a:ext cx="12546998" cy="4047233"/>
            <a:chOff x="-296581" y="1930512"/>
            <a:chExt cx="12546998" cy="4047233"/>
          </a:xfrm>
        </p:grpSpPr>
        <p:pic>
          <p:nvPicPr>
            <p:cNvPr id="62" name="Picture 61" descr="C:\Documents and Settings\User\My Documents\Downloads\sundarban.jpg">
              <a:extLst>
                <a:ext uri="{FF2B5EF4-FFF2-40B4-BE49-F238E27FC236}">
                  <a16:creationId xmlns:a16="http://schemas.microsoft.com/office/drawing/2014/main" id="{76945A0B-4DC9-4450-B0A6-A10CB706A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t="66667" r="9091" b="5555"/>
            <a:stretch>
              <a:fillRect/>
            </a:stretch>
          </p:blipFill>
          <p:spPr bwMode="auto">
            <a:xfrm>
              <a:off x="160421" y="3117989"/>
              <a:ext cx="11919284" cy="2667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10" descr="http://static1.squarespace.com/static/5181d5b7e4b07b8c66ed5614/t/52155709e4b069b81518e685/1377130252807/grass.png">
              <a:extLst>
                <a:ext uri="{FF2B5EF4-FFF2-40B4-BE49-F238E27FC236}">
                  <a16:creationId xmlns:a16="http://schemas.microsoft.com/office/drawing/2014/main" id="{097FD4FD-3573-466B-8139-FBB3450DE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7721">
              <a:off x="-296581" y="2446262"/>
              <a:ext cx="4709119" cy="16383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0" descr="http://static1.squarespace.com/static/5181d5b7e4b07b8c66ed5614/t/52155709e4b069b81518e685/1377130252807/grass.png">
              <a:extLst>
                <a:ext uri="{FF2B5EF4-FFF2-40B4-BE49-F238E27FC236}">
                  <a16:creationId xmlns:a16="http://schemas.microsoft.com/office/drawing/2014/main" id="{C8351630-8557-4909-8A00-66CB3704F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996" y="1930512"/>
              <a:ext cx="4709119" cy="16383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0" descr="http://static1.squarespace.com/static/5181d5b7e4b07b8c66ed5614/t/52155709e4b069b81518e685/1377130252807/grass.png">
              <a:extLst>
                <a:ext uri="{FF2B5EF4-FFF2-40B4-BE49-F238E27FC236}">
                  <a16:creationId xmlns:a16="http://schemas.microsoft.com/office/drawing/2014/main" id="{6DF55378-715D-401C-BD38-B3A354D24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357">
              <a:off x="7682317" y="2377497"/>
              <a:ext cx="4568100" cy="16383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http://orig11.deviantart.net/e5b6/f/2014/175/0/c/spore_building___common_water_hyacinth_png_by_tote_meistarinn-d7nqj76.png">
              <a:extLst>
                <a:ext uri="{FF2B5EF4-FFF2-40B4-BE49-F238E27FC236}">
                  <a16:creationId xmlns:a16="http://schemas.microsoft.com/office/drawing/2014/main" id="{8EA32FDF-820D-4338-8640-35513F0A9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73" y="3255807"/>
              <a:ext cx="1714155" cy="171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2" descr="https://pondplants.files.wordpress.com/2008/12/water-hyacinth-on-arrival.gif">
              <a:extLst>
                <a:ext uri="{FF2B5EF4-FFF2-40B4-BE49-F238E27FC236}">
                  <a16:creationId xmlns:a16="http://schemas.microsoft.com/office/drawing/2014/main" id="{2C845BBA-29DA-427F-97B8-41B5C7707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10" y="3480081"/>
              <a:ext cx="994948" cy="1601190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4" descr="http://images.linnlive.com/b845015e16a41a44731e8526da2c0460/b0b336ae-9ff9-4c9f-b2b8-05ac08a16de5.jpg">
              <a:extLst>
                <a:ext uri="{FF2B5EF4-FFF2-40B4-BE49-F238E27FC236}">
                  <a16:creationId xmlns:a16="http://schemas.microsoft.com/office/drawing/2014/main" id="{B0D740BB-F16C-46BD-A3E1-16118BA77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" b="100000" l="3352" r="959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90" y="3987224"/>
              <a:ext cx="1530032" cy="128215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4" descr="http://images.linnlive.com/b845015e16a41a44731e8526da2c0460/b0b336ae-9ff9-4c9f-b2b8-05ac08a16de5.jpg">
              <a:extLst>
                <a:ext uri="{FF2B5EF4-FFF2-40B4-BE49-F238E27FC236}">
                  <a16:creationId xmlns:a16="http://schemas.microsoft.com/office/drawing/2014/main" id="{4360765A-462F-4771-8DEA-2927A46EE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3224" y="3962176"/>
              <a:ext cx="1530032" cy="128215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http://orig11.deviantart.net/e5b6/f/2014/175/0/c/spore_building___common_water_hyacinth_png_by_tote_meistarinn-d7nqj76.png">
              <a:extLst>
                <a:ext uri="{FF2B5EF4-FFF2-40B4-BE49-F238E27FC236}">
                  <a16:creationId xmlns:a16="http://schemas.microsoft.com/office/drawing/2014/main" id="{F5748403-3DA1-4F33-8628-9FF5E0654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186" y="3905096"/>
              <a:ext cx="1714155" cy="171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4" descr="http://images.linnlive.com/b845015e16a41a44731e8526da2c0460/b0b336ae-9ff9-4c9f-b2b8-05ac08a16de5.jpg">
              <a:extLst>
                <a:ext uri="{FF2B5EF4-FFF2-40B4-BE49-F238E27FC236}">
                  <a16:creationId xmlns:a16="http://schemas.microsoft.com/office/drawing/2014/main" id="{3D65DBC6-ADCF-42F8-B7DB-1BD17DE6C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496" y="4695595"/>
              <a:ext cx="1530032" cy="128215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8E15626-137F-42EE-BC58-9ABAD9B8533D}"/>
              </a:ext>
            </a:extLst>
          </p:cNvPr>
          <p:cNvSpPr txBox="1"/>
          <p:nvPr/>
        </p:nvSpPr>
        <p:spPr>
          <a:xfrm>
            <a:off x="6994358" y="146004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8BC3803-2050-4BEE-9FCF-F1422AD03196}"/>
              </a:ext>
            </a:extLst>
          </p:cNvPr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5E03371-6DD2-43F2-8F35-A3863A976D4B}"/>
              </a:ext>
            </a:extLst>
          </p:cNvPr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172D55-60CD-4D01-B7D7-6DE8862AE8CA}"/>
              </a:ext>
            </a:extLst>
          </p:cNvPr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40B8C0E-8CD4-4366-8E4B-4CC7C25F870F}"/>
              </a:ext>
            </a:extLst>
          </p:cNvPr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98A4E30-F136-487E-86F7-3474DE221E92}"/>
              </a:ext>
            </a:extLst>
          </p:cNvPr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EEE17B2-AE3C-46CA-9E36-CAECF6E31D67}"/>
              </a:ext>
            </a:extLst>
          </p:cNvPr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100362-F57D-4951-8BF0-648B9A0AD855}"/>
              </a:ext>
            </a:extLst>
          </p:cNvPr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 descr="F:\animated\0_Risby Park Fishing Ponds Animated fish.gif">
            <a:extLst>
              <a:ext uri="{FF2B5EF4-FFF2-40B4-BE49-F238E27FC236}">
                <a16:creationId xmlns:a16="http://schemas.microsoft.com/office/drawing/2014/main" id="{066D248D-A209-4C99-865D-D86EC7D82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4565764" y="3385083"/>
            <a:ext cx="1169745" cy="171266"/>
          </a:xfrm>
          <a:prstGeom prst="rect">
            <a:avLst/>
          </a:prstGeom>
          <a:noFill/>
        </p:spPr>
      </p:pic>
      <p:pic>
        <p:nvPicPr>
          <p:cNvPr id="81" name="Picture 3" descr="F:\animated\0_Risby Park Fishing Ponds Animated fish.gif">
            <a:extLst>
              <a:ext uri="{FF2B5EF4-FFF2-40B4-BE49-F238E27FC236}">
                <a16:creationId xmlns:a16="http://schemas.microsoft.com/office/drawing/2014/main" id="{3C8D32A8-6F8F-4947-BA79-EB719A6726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4236516" y="3609638"/>
            <a:ext cx="1169745" cy="136093"/>
          </a:xfrm>
          <a:prstGeom prst="rect">
            <a:avLst/>
          </a:prstGeom>
          <a:noFill/>
        </p:spPr>
      </p:pic>
      <p:pic>
        <p:nvPicPr>
          <p:cNvPr id="82" name="Picture 3" descr="F:\animated\0_Risby Park Fishing Ponds Animated fish.gif">
            <a:extLst>
              <a:ext uri="{FF2B5EF4-FFF2-40B4-BE49-F238E27FC236}">
                <a16:creationId xmlns:a16="http://schemas.microsoft.com/office/drawing/2014/main" id="{83A42185-BB46-4B08-A722-1DD19BC579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4610031" y="3871428"/>
            <a:ext cx="1169745" cy="136093"/>
          </a:xfrm>
          <a:prstGeom prst="rect">
            <a:avLst/>
          </a:prstGeom>
          <a:noFill/>
        </p:spPr>
      </p:pic>
      <p:pic>
        <p:nvPicPr>
          <p:cNvPr id="83" name="Picture 3" descr="F:\animated\0_Risby Park Fishing Ponds Animated fish.gif">
            <a:extLst>
              <a:ext uri="{FF2B5EF4-FFF2-40B4-BE49-F238E27FC236}">
                <a16:creationId xmlns:a16="http://schemas.microsoft.com/office/drawing/2014/main" id="{C65E8734-CFBD-43BA-A860-132649827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3534432" y="3453809"/>
            <a:ext cx="1169745" cy="136093"/>
          </a:xfrm>
          <a:prstGeom prst="rect">
            <a:avLst/>
          </a:prstGeom>
          <a:noFill/>
        </p:spPr>
      </p:pic>
      <p:pic>
        <p:nvPicPr>
          <p:cNvPr id="84" name="Picture 3" descr="F:\animated\0_Risby Park Fishing Ponds Animated fish.gif">
            <a:extLst>
              <a:ext uri="{FF2B5EF4-FFF2-40B4-BE49-F238E27FC236}">
                <a16:creationId xmlns:a16="http://schemas.microsoft.com/office/drawing/2014/main" id="{4B0C150F-8170-48EE-BC3D-C8AE6ED2A5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3561527" y="3835753"/>
            <a:ext cx="1169745" cy="136093"/>
          </a:xfrm>
          <a:prstGeom prst="rect">
            <a:avLst/>
          </a:prstGeom>
          <a:noFill/>
        </p:spPr>
      </p:pic>
      <p:pic>
        <p:nvPicPr>
          <p:cNvPr id="85" name="Picture 2" descr="F:\animated\frogs27.gif">
            <a:extLst>
              <a:ext uri="{FF2B5EF4-FFF2-40B4-BE49-F238E27FC236}">
                <a16:creationId xmlns:a16="http://schemas.microsoft.com/office/drawing/2014/main" id="{5EBB081E-9EBD-4048-919B-321698193C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788741" flipH="1">
            <a:off x="1755517" y="2933592"/>
            <a:ext cx="1600200" cy="1066800"/>
          </a:xfrm>
          <a:prstGeom prst="rect">
            <a:avLst/>
          </a:prstGeom>
          <a:noFill/>
        </p:spPr>
      </p:pic>
      <p:pic>
        <p:nvPicPr>
          <p:cNvPr id="86" name="Picture 2" descr="C:\Documents and Settings\User\My Documents\Downloads\Duck_catches_fish.gif">
            <a:extLst>
              <a:ext uri="{FF2B5EF4-FFF2-40B4-BE49-F238E27FC236}">
                <a16:creationId xmlns:a16="http://schemas.microsoft.com/office/drawing/2014/main" id="{1A22D099-9EBA-4C25-B696-5C9373C3E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621449" y="2232797"/>
            <a:ext cx="1371600" cy="1447800"/>
          </a:xfrm>
          <a:prstGeom prst="rect">
            <a:avLst/>
          </a:prstGeom>
          <a:noFill/>
        </p:spPr>
      </p:pic>
      <p:pic>
        <p:nvPicPr>
          <p:cNvPr id="87" name="Picture 3" descr="G:\animatedsnake-3.gif">
            <a:extLst>
              <a:ext uri="{FF2B5EF4-FFF2-40B4-BE49-F238E27FC236}">
                <a16:creationId xmlns:a16="http://schemas.microsoft.com/office/drawing/2014/main" id="{1E31CEBA-6CB7-4066-A55C-A1EB279A7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941354">
            <a:off x="5767196" y="4152681"/>
            <a:ext cx="1666875" cy="485825"/>
          </a:xfrm>
          <a:prstGeom prst="rect">
            <a:avLst/>
          </a:prstGeom>
          <a:noFill/>
        </p:spPr>
      </p:pic>
      <p:pic>
        <p:nvPicPr>
          <p:cNvPr id="88" name="Picture 2" descr="C:\Users\Doel-1612i3\Downloads\22.jpg">
            <a:extLst>
              <a:ext uri="{FF2B5EF4-FFF2-40B4-BE49-F238E27FC236}">
                <a16:creationId xmlns:a16="http://schemas.microsoft.com/office/drawing/2014/main" id="{E188A8F1-37B5-48E2-8DE0-641D4C46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5" y="19823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90749A1-CDF1-4463-A12B-DC8DDE7EF133}"/>
              </a:ext>
            </a:extLst>
          </p:cNvPr>
          <p:cNvSpPr/>
          <p:nvPr/>
        </p:nvSpPr>
        <p:spPr>
          <a:xfrm>
            <a:off x="4185519" y="3077736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0" name="Picture 89" descr="C:\Users\Doel-1612i3\Downloads\12.gif">
            <a:extLst>
              <a:ext uri="{FF2B5EF4-FFF2-40B4-BE49-F238E27FC236}">
                <a16:creationId xmlns:a16="http://schemas.microsoft.com/office/drawing/2014/main" id="{9DAEB9A5-BC0D-49FF-8552-6DD1580550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028" y="4792236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Doel-1612i3\Downloads\12.gif">
            <a:extLst>
              <a:ext uri="{FF2B5EF4-FFF2-40B4-BE49-F238E27FC236}">
                <a16:creationId xmlns:a16="http://schemas.microsoft.com/office/drawing/2014/main" id="{A7A57BC2-D539-4BE0-8D42-365D799336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319" y="4754136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C:\Users\Doel-1612i3\Downloads\12.gif">
            <a:extLst>
              <a:ext uri="{FF2B5EF4-FFF2-40B4-BE49-F238E27FC236}">
                <a16:creationId xmlns:a16="http://schemas.microsoft.com/office/drawing/2014/main" id="{71C93621-6D12-4AD1-9D97-C0247FF303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19" y="4906536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C:\Users\Doel-1612i3\Downloads\12.gif">
            <a:extLst>
              <a:ext uri="{FF2B5EF4-FFF2-40B4-BE49-F238E27FC236}">
                <a16:creationId xmlns:a16="http://schemas.microsoft.com/office/drawing/2014/main" id="{E008D2A7-2808-4E4F-896D-C71E9E37E7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19" y="4982736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Documents and Settings\User\My Documents\Downloads\fish068.gif">
            <a:extLst>
              <a:ext uri="{FF2B5EF4-FFF2-40B4-BE49-F238E27FC236}">
                <a16:creationId xmlns:a16="http://schemas.microsoft.com/office/drawing/2014/main" id="{7073A764-7EA7-4992-97B8-A945F557C8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9843" y="4089618"/>
            <a:ext cx="533400" cy="819150"/>
          </a:xfrm>
          <a:prstGeom prst="rect">
            <a:avLst/>
          </a:prstGeom>
          <a:noFill/>
        </p:spPr>
      </p:pic>
      <p:pic>
        <p:nvPicPr>
          <p:cNvPr id="95" name="Picture 4" descr="C:\Users\Doel-1612i3\Downloads\e.gif">
            <a:extLst>
              <a:ext uri="{FF2B5EF4-FFF2-40B4-BE49-F238E27FC236}">
                <a16:creationId xmlns:a16="http://schemas.microsoft.com/office/drawing/2014/main" id="{DE4D9794-9F68-4405-AAFD-2206523AB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19" y="50589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C:\Users\Doel-1612i3\Downloads\e.gif">
            <a:extLst>
              <a:ext uri="{FF2B5EF4-FFF2-40B4-BE49-F238E27FC236}">
                <a16:creationId xmlns:a16="http://schemas.microsoft.com/office/drawing/2014/main" id="{9A2BA98D-6C3F-43E7-AF26-07BFF2E6E7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19" y="49827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Users\Doel-1612i3\Downloads\e.gif">
            <a:extLst>
              <a:ext uri="{FF2B5EF4-FFF2-40B4-BE49-F238E27FC236}">
                <a16:creationId xmlns:a16="http://schemas.microsoft.com/office/drawing/2014/main" id="{D9F15DB8-4F5E-4D1A-ABEE-BD328E3A53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19" y="51351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:\Users\Doel-1612i3\Downloads\e.gif">
            <a:extLst>
              <a:ext uri="{FF2B5EF4-FFF2-40B4-BE49-F238E27FC236}">
                <a16:creationId xmlns:a16="http://schemas.microsoft.com/office/drawing/2014/main" id="{8D012B82-49D6-49EE-B683-98EA7D7B3B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19" y="46779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C:\Users\Doel-1612i3\Downloads\e.gif">
            <a:extLst>
              <a:ext uri="{FF2B5EF4-FFF2-40B4-BE49-F238E27FC236}">
                <a16:creationId xmlns:a16="http://schemas.microsoft.com/office/drawing/2014/main" id="{D2D79D94-4AFA-44C2-8C3B-06E9BD495F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19" y="47541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Doel-1612i3\Downloads\e.gif">
            <a:extLst>
              <a:ext uri="{FF2B5EF4-FFF2-40B4-BE49-F238E27FC236}">
                <a16:creationId xmlns:a16="http://schemas.microsoft.com/office/drawing/2014/main" id="{00B40E67-FB4C-4B38-82BC-E6E3693B7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19" y="47541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C:\Users\Doel-1612i3\Downloads\e.gif">
            <a:extLst>
              <a:ext uri="{FF2B5EF4-FFF2-40B4-BE49-F238E27FC236}">
                <a16:creationId xmlns:a16="http://schemas.microsoft.com/office/drawing/2014/main" id="{D54F3D11-8F3F-4B2C-8884-9509C1A272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19" y="49827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Cloud 101">
            <a:extLst>
              <a:ext uri="{FF2B5EF4-FFF2-40B4-BE49-F238E27FC236}">
                <a16:creationId xmlns:a16="http://schemas.microsoft.com/office/drawing/2014/main" id="{9DFE89B3-40A1-4AC6-9D78-1526B9FB3829}"/>
              </a:ext>
            </a:extLst>
          </p:cNvPr>
          <p:cNvSpPr/>
          <p:nvPr/>
        </p:nvSpPr>
        <p:spPr>
          <a:xfrm>
            <a:off x="9534492" y="484929"/>
            <a:ext cx="2338136" cy="81377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loud 102">
            <a:extLst>
              <a:ext uri="{FF2B5EF4-FFF2-40B4-BE49-F238E27FC236}">
                <a16:creationId xmlns:a16="http://schemas.microsoft.com/office/drawing/2014/main" id="{CFCEF067-D9CE-4FD2-B4F7-E39C61AB4EA8}"/>
              </a:ext>
            </a:extLst>
          </p:cNvPr>
          <p:cNvSpPr/>
          <p:nvPr/>
        </p:nvSpPr>
        <p:spPr>
          <a:xfrm>
            <a:off x="7299158" y="218190"/>
            <a:ext cx="2338136" cy="81377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Cloud 103">
            <a:extLst>
              <a:ext uri="{FF2B5EF4-FFF2-40B4-BE49-F238E27FC236}">
                <a16:creationId xmlns:a16="http://schemas.microsoft.com/office/drawing/2014/main" id="{B3F34AA3-5582-4CBE-B3B9-6290CF435D20}"/>
              </a:ext>
            </a:extLst>
          </p:cNvPr>
          <p:cNvSpPr/>
          <p:nvPr/>
        </p:nvSpPr>
        <p:spPr>
          <a:xfrm>
            <a:off x="1939959" y="172721"/>
            <a:ext cx="2338136" cy="81377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CAE3A25-55F4-4A05-9210-20F6DEEEF169}"/>
              </a:ext>
            </a:extLst>
          </p:cNvPr>
          <p:cNvSpPr txBox="1"/>
          <p:nvPr/>
        </p:nvSpPr>
        <p:spPr>
          <a:xfrm>
            <a:off x="4287988" y="889496"/>
            <a:ext cx="2803358" cy="646986"/>
          </a:xfrm>
          <a:prstGeom prst="round2DiagRect">
            <a:avLst/>
          </a:prstGeom>
          <a:solidFill>
            <a:srgbClr val="E7FE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5FDFD9E-72FD-40A9-8BFC-AEE743989E3C}"/>
              </a:ext>
            </a:extLst>
          </p:cNvPr>
          <p:cNvSpPr txBox="1"/>
          <p:nvPr/>
        </p:nvSpPr>
        <p:spPr>
          <a:xfrm>
            <a:off x="1690327" y="5853983"/>
            <a:ext cx="96677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বেঁচে থাকার জন্য জীব সম্প্রদায় ও জড় পরিবেশের মাঝে নিবিড় সম্পর্ক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14C54F6-8CE0-47E7-8AE2-0F64962F6D3C}"/>
              </a:ext>
            </a:extLst>
          </p:cNvPr>
          <p:cNvSpPr txBox="1"/>
          <p:nvPr/>
        </p:nvSpPr>
        <p:spPr>
          <a:xfrm>
            <a:off x="3441116" y="875155"/>
            <a:ext cx="3334533" cy="646986"/>
          </a:xfrm>
          <a:prstGeom prst="round2DiagRect">
            <a:avLst/>
          </a:prstGeom>
          <a:solidFill>
            <a:srgbClr val="E7FE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8" name="Picture 107" descr="http://www.clker.com/cliparts/3/7/6/d/1256186461796715642question-mark-icon.svg.hi.png">
            <a:extLst>
              <a:ext uri="{FF2B5EF4-FFF2-40B4-BE49-F238E27FC236}">
                <a16:creationId xmlns:a16="http://schemas.microsoft.com/office/drawing/2014/main" id="{FE0BEAD4-342E-490E-A183-8DCA49F6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8" y="5938292"/>
            <a:ext cx="443306" cy="6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51FE6F3E-0494-46BE-AC3D-D1D242A621E4}"/>
              </a:ext>
            </a:extLst>
          </p:cNvPr>
          <p:cNvSpPr txBox="1"/>
          <p:nvPr/>
        </p:nvSpPr>
        <p:spPr>
          <a:xfrm>
            <a:off x="3236753" y="946563"/>
            <a:ext cx="5231473" cy="578882"/>
          </a:xfrm>
          <a:prstGeom prst="round2DiagRect">
            <a:avLst/>
          </a:prstGeom>
          <a:solidFill>
            <a:srgbClr val="E7F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বাস্তুতন্ত্রে 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উপাদান দেখতে পাচ্ছ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F05AF3A-696E-48BF-B3D9-3415E51D7024}"/>
              </a:ext>
            </a:extLst>
          </p:cNvPr>
          <p:cNvSpPr txBox="1"/>
          <p:nvPr/>
        </p:nvSpPr>
        <p:spPr>
          <a:xfrm>
            <a:off x="1652982" y="5834814"/>
            <a:ext cx="96677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জীব ,জড় ও ভৌত উপাদান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10456 C 0.06407 -0.0953 0.0599 -0.08674 0.05851 -0.07749 C 0.05243 -0.03886 0.06025 -0.04696 0.04202 -0.02012 C 0.03698 0.00046 0.02882 0.01342 0.02014 0.03215 C 0.01094 0.05182 0.00521 0.07032 -0.00434 0.08929 C -0.00798 0.10525 -0.01145 0.11867 -0.02326 0.13047 C -0.02847 0.15082 -0.03593 0.16354 -0.04496 0.18228 C -0.0533 0.1994 -0.05764 0.2149 -0.07239 0.22577 C -0.07604 0.23919 -0.07691 0.25723 -0.08298 0.26949 C -0.08906 0.28175 -0.0934 0.29193 -0.09687 0.30511 C -0.09774 0.32431 -0.09948 0.34351 -0.09948 0.36248 C -0.09948 0.38422 -0.09253 0.35762 -0.09948 0.37914 C -0.09652 0.40828 -0.10104 0.41453 -0.09392 0.40111 " pathEditMode="relative" rAng="0" ptsTypes="ffffffffffffA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6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555 C -0.00612 -0.02754 -0.00299 -0.05925 -0.00416 -0.07939 C -0.0052 -0.09004 -0.01484 -0.10208 -0.01901 -0.11296 C -0.02109 -0.125 -0.02317 -0.1375 -0.02656 -0.14953 C -0.02812 -0.15601 -0.03242 -0.16111 -0.03398 -0.16759 C -0.03841 -0.18518 -0.0371 -0.20324 -0.0414 -0.22106 C -0.04427 -0.23402 -0.05195 -0.24537 -0.05807 -0.25763 C -0.04687 -0.26342 -0.05091 -0.26782 -0.05247 -0.27893 C -0.05325 -0.28263 -0.0539 -0.28634 -0.05442 -0.28981 C -0.05612 -0.30046 -0.05911 -0.30972 -0.06184 -0.3199 C -0.0625 -0.32268 -0.06184 -0.32569 -0.06393 -0.32777 C -0.06471 -0.32939 -0.06731 -0.32986 -0.06927 -0.33078 C -0.07291 -0.34398 -0.07877 -0.35532 -0.0858 -0.36736 C -0.0914 -0.37685 -0.09296 -0.38657 -0.09908 -0.39583 C -0.10429 -0.41967 -0.10429 -0.4324 -0.10429 -0.45995 " pathEditMode="relative" rAng="0" ptsTypes="AAAAAAAAAAAAAAA">
                                      <p:cBhvr>
                                        <p:cTn id="3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-227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9" grpId="0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B\Downloads\aaaaa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990600" y="990600"/>
            <a:ext cx="10439400" cy="492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5943601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 CO2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3200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2628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3716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124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00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866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2743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692481" y="291525"/>
            <a:ext cx="5721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কী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9705" y="955352"/>
            <a:ext cx="34130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 উপাদানসমূহ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53889" y="1615240"/>
            <a:ext cx="6017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91854" y="1855871"/>
            <a:ext cx="6256421" cy="3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91852" y="1855871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2992" y="1918046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248274" y="1855872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69214" y="2130854"/>
            <a:ext cx="24531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জড় উপাদান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8009" y="2144224"/>
            <a:ext cx="22964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ভৌত উপাদান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2591" y="2100934"/>
            <a:ext cx="18860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জীব উপাদান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97868" y="2463331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04573" y="2708715"/>
            <a:ext cx="1278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98558" y="2701827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76913" y="2715607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95473" y="2966521"/>
            <a:ext cx="9437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0504" y="2954952"/>
            <a:ext cx="83243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945854" y="2740728"/>
            <a:ext cx="2213811" cy="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052758" y="2493501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934197" y="2725395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946226" y="2731541"/>
            <a:ext cx="3958" cy="592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53648" y="2740729"/>
            <a:ext cx="6016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92033" y="2979469"/>
            <a:ext cx="8830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25211" y="3370121"/>
            <a:ext cx="8967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14853" y="3007310"/>
            <a:ext cx="8967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229165" y="3739727"/>
            <a:ext cx="18047" cy="1504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64" idx="1"/>
          </p:cNvCxnSpPr>
          <p:nvPr/>
        </p:nvCxnSpPr>
        <p:spPr>
          <a:xfrm>
            <a:off x="8222954" y="4047777"/>
            <a:ext cx="413584" cy="29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247212" y="4450737"/>
            <a:ext cx="418097" cy="7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8241946" y="4837551"/>
            <a:ext cx="407569" cy="1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254729" y="5244467"/>
            <a:ext cx="430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636538" y="3877174"/>
            <a:ext cx="115202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74330" y="4303849"/>
            <a:ext cx="115202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48764" y="4689529"/>
            <a:ext cx="115202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74329" y="5094427"/>
            <a:ext cx="183725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71122" y="2991036"/>
            <a:ext cx="13913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অজৈব বস্তু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34632" y="2982422"/>
            <a:ext cx="16008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জৈব বস্তু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87892" y="3739674"/>
            <a:ext cx="5724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52443" y="4300487"/>
            <a:ext cx="12621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91549" y="3472477"/>
            <a:ext cx="851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28870" y="4100432"/>
            <a:ext cx="8139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65091" y="2719865"/>
            <a:ext cx="851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59828" y="3280665"/>
            <a:ext cx="851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59827" y="3907273"/>
            <a:ext cx="851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59826" y="4494002"/>
            <a:ext cx="851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84289" y="2939801"/>
            <a:ext cx="15892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উৎপাদক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59507" y="3360002"/>
            <a:ext cx="19293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খাদক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658975" y="3049596"/>
            <a:ext cx="19293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823869" y="5576346"/>
            <a:ext cx="2216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সর্বোচ্চ খাদক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665309" y="3775509"/>
            <a:ext cx="2374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তৃণভোজী/১ম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69947" y="4344771"/>
            <a:ext cx="24886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মাংশাসী/২য়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580201" y="4957071"/>
            <a:ext cx="24886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৩য় স্তরের খাদক 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37907" y="3734452"/>
            <a:ext cx="851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O2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0479" y="4343302"/>
            <a:ext cx="13974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CO2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91549" y="4115004"/>
            <a:ext cx="15648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1539" y="3511462"/>
            <a:ext cx="160138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60771" y="2733194"/>
            <a:ext cx="13432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51638" y="3280664"/>
            <a:ext cx="115370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9328" y="3924080"/>
            <a:ext cx="23627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 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85892" y="4537300"/>
            <a:ext cx="26137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ভূপৃষ্ট থেকে গভীরতা   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46196" y="5152827"/>
            <a:ext cx="16380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  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32070" y="185934"/>
            <a:ext cx="47282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4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42" grpId="0" animBg="1"/>
      <p:bldP spid="43" grpId="0" animBg="1"/>
      <p:bldP spid="45" grpId="0" animBg="1"/>
      <p:bldP spid="64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B\Downloads\5814250939_8b53a06a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962" y="3265804"/>
            <a:ext cx="4362529" cy="3284219"/>
          </a:xfrm>
          <a:prstGeom prst="rect">
            <a:avLst/>
          </a:prstGeom>
          <a:noFill/>
        </p:spPr>
      </p:pic>
      <p:pic>
        <p:nvPicPr>
          <p:cNvPr id="4098" name="Picture 2" descr="C:\Users\PB\Downloads\Corbis-42-235956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508" y="940526"/>
            <a:ext cx="5332073" cy="3942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89572" y="5605862"/>
            <a:ext cx="5791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 ভাসমান প্রাণী (জু-প্লাঙ্কটন) </a:t>
            </a:r>
            <a:endParaRPr lang="en-US" sz="3200" b="1" baseline="-2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01" y="165323"/>
            <a:ext cx="8229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এমন কী রয়েছে, যার ফলে  সবুজ দেখায়?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883949"/>
            <a:ext cx="5332073" cy="3999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882" y="5650885"/>
            <a:ext cx="56565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 ভাসমান উদ্ভিদ (ফাইটোপ্লাঙ্কটন)</a:t>
            </a:r>
            <a:endParaRPr lang="en-US" sz="3200" b="1" baseline="-2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62" y="870596"/>
            <a:ext cx="4371237" cy="2346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8316" y="206440"/>
            <a:ext cx="4267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8" grpId="0" animBg="1"/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821</Words>
  <Application>Microsoft Office PowerPoint</Application>
  <PresentationFormat>Widescreen</PresentationFormat>
  <Paragraphs>132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AtiQ</cp:lastModifiedBy>
  <cp:revision>87</cp:revision>
  <dcterms:created xsi:type="dcterms:W3CDTF">2006-08-16T00:00:00Z</dcterms:created>
  <dcterms:modified xsi:type="dcterms:W3CDTF">2020-08-13T01:23:51Z</dcterms:modified>
</cp:coreProperties>
</file>