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96" r:id="rId3"/>
    <p:sldId id="294" r:id="rId4"/>
    <p:sldId id="295" r:id="rId5"/>
    <p:sldId id="258" r:id="rId6"/>
    <p:sldId id="261" r:id="rId7"/>
    <p:sldId id="276" r:id="rId8"/>
    <p:sldId id="277" r:id="rId9"/>
    <p:sldId id="293" r:id="rId10"/>
    <p:sldId id="268" r:id="rId11"/>
    <p:sldId id="292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34610-9316-409C-AA8D-54E39FA0516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C8A501-7CBE-4C19-B9D0-4417D2F590B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অমুনাফাভোগী সংগঠন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5BF44BE-B99F-4653-81F5-48C33FD9B3E6}" type="parTrans" cxnId="{718EA7C7-9E1B-4D49-A847-0394BA6E889D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C4819DC-EE55-490F-A2C4-3D1F41135693}" type="sibTrans" cxnId="{718EA7C7-9E1B-4D49-A847-0394BA6E889D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CF9EF5C-F056-41B4-8C3A-D8D44FF3687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স্বতন্ত্র একক নির্ধারণ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B58BEFF-DCB3-45CE-B08A-F90725CE4F82}" type="parTrans" cxnId="{0C63463C-AF07-4455-8B13-C5DB314016DC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5DD4552-C58A-435D-95AF-3D2686801C4A}" type="sibTrans" cxnId="{0C63463C-AF07-4455-8B13-C5DB314016DC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CF24C24-90EF-400F-AD6F-716C1BE803B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দায়বদ্ধতা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F2661AD-37F5-449C-8033-839FE12142BB}" type="parTrans" cxnId="{0597C07F-195F-409C-AF3D-24422BDDD0EF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38CC7D3-B873-412D-BA7E-FE3B9E8E8E3D}" type="sibTrans" cxnId="{0597C07F-195F-409C-AF3D-24422BDDD0EF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6B55DD3-F910-4941-BD65-62777873568E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নগদ লেনদেন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07710EC-67F9-4CE9-91D8-8C232CD9B13D}" type="parTrans" cxnId="{13DF7A37-21C8-456F-A956-6AEBF616334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389F2E98-A1DB-4512-92C0-3C00EF34151B}" type="sibTrans" cxnId="{13DF7A37-21C8-456F-A956-6AEBF616334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F9108F4-0CC4-4E90-86C2-97D4C47808E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নির্ধারিত খাত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CD5D1D9-6B3E-44BC-8361-383300C67A71}" type="parTrans" cxnId="{119B720C-D2E3-4821-A324-A031B1B54B8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F131DA8-CB25-40FA-A6A5-036B4958FE4D}" type="sibTrans" cxnId="{119B720C-D2E3-4821-A324-A031B1B54B8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A8AE50F-EE89-4E41-B57C-4E7B58120C33}" type="pres">
      <dgm:prSet presAssocID="{65534610-9316-409C-AA8D-54E39FA05164}" presName="Name0" presStyleCnt="0">
        <dgm:presLayoutVars>
          <dgm:dir/>
          <dgm:resizeHandles val="exact"/>
        </dgm:presLayoutVars>
      </dgm:prSet>
      <dgm:spPr/>
    </dgm:pt>
    <dgm:pt modelId="{40C211E5-2967-4552-930C-070597F3346D}" type="pres">
      <dgm:prSet presAssocID="{65534610-9316-409C-AA8D-54E39FA05164}" presName="cycle" presStyleCnt="0"/>
      <dgm:spPr/>
    </dgm:pt>
    <dgm:pt modelId="{6D2A7DD1-8B5F-4C74-B7B6-8813C43C7652}" type="pres">
      <dgm:prSet presAssocID="{57C8A501-7CBE-4C19-B9D0-4417D2F590BF}" presName="nodeFirstNode" presStyleLbl="node1" presStyleIdx="0" presStyleCnt="5" custScaleX="63442">
        <dgm:presLayoutVars>
          <dgm:bulletEnabled val="1"/>
        </dgm:presLayoutVars>
      </dgm:prSet>
      <dgm:spPr/>
    </dgm:pt>
    <dgm:pt modelId="{DCC39E77-1AE9-4C05-9C16-DB47C895EE08}" type="pres">
      <dgm:prSet presAssocID="{2C4819DC-EE55-490F-A2C4-3D1F41135693}" presName="sibTransFirstNode" presStyleLbl="bgShp" presStyleIdx="0" presStyleCnt="1"/>
      <dgm:spPr/>
    </dgm:pt>
    <dgm:pt modelId="{F8A5379E-559E-430B-AE59-3EB2E3FC5A48}" type="pres">
      <dgm:prSet presAssocID="{7CF9EF5C-F056-41B4-8C3A-D8D44FF36873}" presName="nodeFollowingNodes" presStyleLbl="node1" presStyleIdx="1" presStyleCnt="5" custScaleX="55570">
        <dgm:presLayoutVars>
          <dgm:bulletEnabled val="1"/>
        </dgm:presLayoutVars>
      </dgm:prSet>
      <dgm:spPr/>
    </dgm:pt>
    <dgm:pt modelId="{7BD830BC-E7A7-4D58-9C14-04969DA25879}" type="pres">
      <dgm:prSet presAssocID="{9CF24C24-90EF-400F-AD6F-716C1BE803BC}" presName="nodeFollowingNodes" presStyleLbl="node1" presStyleIdx="2" presStyleCnt="5" custScaleX="57300">
        <dgm:presLayoutVars>
          <dgm:bulletEnabled val="1"/>
        </dgm:presLayoutVars>
      </dgm:prSet>
      <dgm:spPr/>
    </dgm:pt>
    <dgm:pt modelId="{E6A2CFD6-0F6C-42A9-B202-EA3B9921E311}" type="pres">
      <dgm:prSet presAssocID="{96B55DD3-F910-4941-BD65-62777873568E}" presName="nodeFollowingNodes" presStyleLbl="node1" presStyleIdx="3" presStyleCnt="5" custScaleX="63219">
        <dgm:presLayoutVars>
          <dgm:bulletEnabled val="1"/>
        </dgm:presLayoutVars>
      </dgm:prSet>
      <dgm:spPr/>
    </dgm:pt>
    <dgm:pt modelId="{A4D566D0-1C5A-4346-B562-CF6E1C8B46FB}" type="pres">
      <dgm:prSet presAssocID="{DF9108F4-0CC4-4E90-86C2-97D4C47808ED}" presName="nodeFollowingNodes" presStyleLbl="node1" presStyleIdx="4" presStyleCnt="5" custScaleX="49630">
        <dgm:presLayoutVars>
          <dgm:bulletEnabled val="1"/>
        </dgm:presLayoutVars>
      </dgm:prSet>
      <dgm:spPr/>
    </dgm:pt>
  </dgm:ptLst>
  <dgm:cxnLst>
    <dgm:cxn modelId="{119B720C-D2E3-4821-A324-A031B1B54B86}" srcId="{65534610-9316-409C-AA8D-54E39FA05164}" destId="{DF9108F4-0CC4-4E90-86C2-97D4C47808ED}" srcOrd="4" destOrd="0" parTransId="{DCD5D1D9-6B3E-44BC-8361-383300C67A71}" sibTransId="{2F131DA8-CB25-40FA-A6A5-036B4958FE4D}"/>
    <dgm:cxn modelId="{13DF7A37-21C8-456F-A956-6AEBF6163343}" srcId="{65534610-9316-409C-AA8D-54E39FA05164}" destId="{96B55DD3-F910-4941-BD65-62777873568E}" srcOrd="3" destOrd="0" parTransId="{D07710EC-67F9-4CE9-91D8-8C232CD9B13D}" sibTransId="{389F2E98-A1DB-4512-92C0-3C00EF34151B}"/>
    <dgm:cxn modelId="{0C63463C-AF07-4455-8B13-C5DB314016DC}" srcId="{65534610-9316-409C-AA8D-54E39FA05164}" destId="{7CF9EF5C-F056-41B4-8C3A-D8D44FF36873}" srcOrd="1" destOrd="0" parTransId="{DB58BEFF-DCB3-45CE-B08A-F90725CE4F82}" sibTransId="{E5DD4552-C58A-435D-95AF-3D2686801C4A}"/>
    <dgm:cxn modelId="{0C92976A-0340-4714-9B0F-E430920D28E5}" type="presOf" srcId="{96B55DD3-F910-4941-BD65-62777873568E}" destId="{E6A2CFD6-0F6C-42A9-B202-EA3B9921E311}" srcOrd="0" destOrd="0" presId="urn:microsoft.com/office/officeart/2005/8/layout/cycle3"/>
    <dgm:cxn modelId="{0597C07F-195F-409C-AF3D-24422BDDD0EF}" srcId="{65534610-9316-409C-AA8D-54E39FA05164}" destId="{9CF24C24-90EF-400F-AD6F-716C1BE803BC}" srcOrd="2" destOrd="0" parTransId="{6F2661AD-37F5-449C-8033-839FE12142BB}" sibTransId="{538CC7D3-B873-412D-BA7E-FE3B9E8E8E3D}"/>
    <dgm:cxn modelId="{DFE36B96-CDB6-44D5-AB50-56BA15215EB8}" type="presOf" srcId="{57C8A501-7CBE-4C19-B9D0-4417D2F590BF}" destId="{6D2A7DD1-8B5F-4C74-B7B6-8813C43C7652}" srcOrd="0" destOrd="0" presId="urn:microsoft.com/office/officeart/2005/8/layout/cycle3"/>
    <dgm:cxn modelId="{F4623D98-CC1E-4F5E-9E76-CB5F81229C28}" type="presOf" srcId="{7CF9EF5C-F056-41B4-8C3A-D8D44FF36873}" destId="{F8A5379E-559E-430B-AE59-3EB2E3FC5A48}" srcOrd="0" destOrd="0" presId="urn:microsoft.com/office/officeart/2005/8/layout/cycle3"/>
    <dgm:cxn modelId="{01297F9A-12EB-46C8-B52F-39D3CEF97F55}" type="presOf" srcId="{2C4819DC-EE55-490F-A2C4-3D1F41135693}" destId="{DCC39E77-1AE9-4C05-9C16-DB47C895EE08}" srcOrd="0" destOrd="0" presId="urn:microsoft.com/office/officeart/2005/8/layout/cycle3"/>
    <dgm:cxn modelId="{2D597EB3-9AA7-49A7-8207-2C8624239FAD}" type="presOf" srcId="{DF9108F4-0CC4-4E90-86C2-97D4C47808ED}" destId="{A4D566D0-1C5A-4346-B562-CF6E1C8B46FB}" srcOrd="0" destOrd="0" presId="urn:microsoft.com/office/officeart/2005/8/layout/cycle3"/>
    <dgm:cxn modelId="{718EA7C7-9E1B-4D49-A847-0394BA6E889D}" srcId="{65534610-9316-409C-AA8D-54E39FA05164}" destId="{57C8A501-7CBE-4C19-B9D0-4417D2F590BF}" srcOrd="0" destOrd="0" parTransId="{F5BF44BE-B99F-4653-81F5-48C33FD9B3E6}" sibTransId="{2C4819DC-EE55-490F-A2C4-3D1F41135693}"/>
    <dgm:cxn modelId="{C2B7BFED-4B77-4D2E-8790-B8D5556E11B7}" type="presOf" srcId="{9CF24C24-90EF-400F-AD6F-716C1BE803BC}" destId="{7BD830BC-E7A7-4D58-9C14-04969DA25879}" srcOrd="0" destOrd="0" presId="urn:microsoft.com/office/officeart/2005/8/layout/cycle3"/>
    <dgm:cxn modelId="{3CB2BCF2-63B8-4DC9-8815-0E937BC92A8E}" type="presOf" srcId="{65534610-9316-409C-AA8D-54E39FA05164}" destId="{1A8AE50F-EE89-4E41-B57C-4E7B58120C33}" srcOrd="0" destOrd="0" presId="urn:microsoft.com/office/officeart/2005/8/layout/cycle3"/>
    <dgm:cxn modelId="{43CADC58-E830-4BE3-8D1E-69C576C11ECD}" type="presParOf" srcId="{1A8AE50F-EE89-4E41-B57C-4E7B58120C33}" destId="{40C211E5-2967-4552-930C-070597F3346D}" srcOrd="0" destOrd="0" presId="urn:microsoft.com/office/officeart/2005/8/layout/cycle3"/>
    <dgm:cxn modelId="{6CE32806-F88B-4B00-B9C5-FD118072B385}" type="presParOf" srcId="{40C211E5-2967-4552-930C-070597F3346D}" destId="{6D2A7DD1-8B5F-4C74-B7B6-8813C43C7652}" srcOrd="0" destOrd="0" presId="urn:microsoft.com/office/officeart/2005/8/layout/cycle3"/>
    <dgm:cxn modelId="{77DCF71E-7BDE-485F-8F5D-38CD5670AB77}" type="presParOf" srcId="{40C211E5-2967-4552-930C-070597F3346D}" destId="{DCC39E77-1AE9-4C05-9C16-DB47C895EE08}" srcOrd="1" destOrd="0" presId="urn:microsoft.com/office/officeart/2005/8/layout/cycle3"/>
    <dgm:cxn modelId="{45BE40AA-910A-465C-8B91-FCCD62C35F63}" type="presParOf" srcId="{40C211E5-2967-4552-930C-070597F3346D}" destId="{F8A5379E-559E-430B-AE59-3EB2E3FC5A48}" srcOrd="2" destOrd="0" presId="urn:microsoft.com/office/officeart/2005/8/layout/cycle3"/>
    <dgm:cxn modelId="{6DE85227-9FD9-440C-87D2-82EB38A37629}" type="presParOf" srcId="{40C211E5-2967-4552-930C-070597F3346D}" destId="{7BD830BC-E7A7-4D58-9C14-04969DA25879}" srcOrd="3" destOrd="0" presId="urn:microsoft.com/office/officeart/2005/8/layout/cycle3"/>
    <dgm:cxn modelId="{C38B83CC-71B5-43DE-89B4-BA900CB9E6B5}" type="presParOf" srcId="{40C211E5-2967-4552-930C-070597F3346D}" destId="{E6A2CFD6-0F6C-42A9-B202-EA3B9921E311}" srcOrd="4" destOrd="0" presId="urn:microsoft.com/office/officeart/2005/8/layout/cycle3"/>
    <dgm:cxn modelId="{B3F9A24B-2B5C-434C-84CF-ACF2787CB7A2}" type="presParOf" srcId="{40C211E5-2967-4552-930C-070597F3346D}" destId="{A4D566D0-1C5A-4346-B562-CF6E1C8B46F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534610-9316-409C-AA8D-54E39FA0516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C8A501-7CBE-4C19-B9D0-4417D2F590BF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সুষ্ঠু পরিকল্পনা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5BF44BE-B99F-4653-81F5-48C33FD9B3E6}" type="parTrans" cxnId="{718EA7C7-9E1B-4D49-A847-0394BA6E889D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C4819DC-EE55-490F-A2C4-3D1F41135693}" type="sibTrans" cxnId="{718EA7C7-9E1B-4D49-A847-0394BA6E889D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CF9EF5C-F056-41B4-8C3A-D8D44FF3687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পারিবারিক স্বচ্ছলতা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B58BEFF-DCB3-45CE-B08A-F90725CE4F82}" type="parTrans" cxnId="{0C63463C-AF07-4455-8B13-C5DB314016DC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5DD4552-C58A-435D-95AF-3D2686801C4A}" type="sibTrans" cxnId="{0C63463C-AF07-4455-8B13-C5DB314016DC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CF24C24-90EF-400F-AD6F-716C1BE803B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মূল্যবোধ সৃষ্টি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F2661AD-37F5-449C-8033-839FE12142BB}" type="parTrans" cxnId="{0597C07F-195F-409C-AF3D-24422BDDD0EF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38CC7D3-B873-412D-BA7E-FE3B9E8E8E3D}" type="sibTrans" cxnId="{0597C07F-195F-409C-AF3D-24422BDDD0EF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6B55DD3-F910-4941-BD65-62777873568E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পারিবারিক বাজেট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07710EC-67F9-4CE9-91D8-8C232CD9B13D}" type="parTrans" cxnId="{13DF7A37-21C8-456F-A956-6AEBF616334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389F2E98-A1DB-4512-92C0-3C00EF34151B}" type="sibTrans" cxnId="{13DF7A37-21C8-456F-A956-6AEBF616334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F9108F4-0CC4-4E90-86C2-97D4C47808ED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সঞ্চয় ও ভোগ প্রবণতা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CD5D1D9-6B3E-44BC-8361-383300C67A71}" type="parTrans" cxnId="{119B720C-D2E3-4821-A324-A031B1B54B8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F131DA8-CB25-40FA-A6A5-036B4958FE4D}" type="sibTrans" cxnId="{119B720C-D2E3-4821-A324-A031B1B54B8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80622C2-B9E9-4F64-8211-0FE99D8BE61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পারিবারিক শৃংখলা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6440F2D-2978-45B5-AF3D-988AD2E1B9D3}" type="parTrans" cxnId="{64D1843E-8E5B-4B4B-B72C-1DE590EA37AC}">
      <dgm:prSet/>
      <dgm:spPr/>
      <dgm:t>
        <a:bodyPr/>
        <a:lstStyle/>
        <a:p>
          <a:endParaRPr lang="en-US"/>
        </a:p>
      </dgm:t>
    </dgm:pt>
    <dgm:pt modelId="{98FE466B-E95C-4EBC-847C-D48E340888B6}" type="sibTrans" cxnId="{64D1843E-8E5B-4B4B-B72C-1DE590EA37AC}">
      <dgm:prSet/>
      <dgm:spPr/>
      <dgm:t>
        <a:bodyPr/>
        <a:lstStyle/>
        <a:p>
          <a:endParaRPr lang="en-US"/>
        </a:p>
      </dgm:t>
    </dgm:pt>
    <dgm:pt modelId="{1A8AE50F-EE89-4E41-B57C-4E7B58120C33}" type="pres">
      <dgm:prSet presAssocID="{65534610-9316-409C-AA8D-54E39FA05164}" presName="Name0" presStyleCnt="0">
        <dgm:presLayoutVars>
          <dgm:dir/>
          <dgm:resizeHandles val="exact"/>
        </dgm:presLayoutVars>
      </dgm:prSet>
      <dgm:spPr/>
    </dgm:pt>
    <dgm:pt modelId="{40C211E5-2967-4552-930C-070597F3346D}" type="pres">
      <dgm:prSet presAssocID="{65534610-9316-409C-AA8D-54E39FA05164}" presName="cycle" presStyleCnt="0"/>
      <dgm:spPr/>
    </dgm:pt>
    <dgm:pt modelId="{6D2A7DD1-8B5F-4C74-B7B6-8813C43C7652}" type="pres">
      <dgm:prSet presAssocID="{57C8A501-7CBE-4C19-B9D0-4417D2F590BF}" presName="nodeFirstNode" presStyleLbl="node1" presStyleIdx="0" presStyleCnt="6" custScaleX="84200">
        <dgm:presLayoutVars>
          <dgm:bulletEnabled val="1"/>
        </dgm:presLayoutVars>
      </dgm:prSet>
      <dgm:spPr/>
    </dgm:pt>
    <dgm:pt modelId="{DCC39E77-1AE9-4C05-9C16-DB47C895EE08}" type="pres">
      <dgm:prSet presAssocID="{2C4819DC-EE55-490F-A2C4-3D1F41135693}" presName="sibTransFirstNode" presStyleLbl="bgShp" presStyleIdx="0" presStyleCnt="1"/>
      <dgm:spPr/>
    </dgm:pt>
    <dgm:pt modelId="{F8A5379E-559E-430B-AE59-3EB2E3FC5A48}" type="pres">
      <dgm:prSet presAssocID="{7CF9EF5C-F056-41B4-8C3A-D8D44FF36873}" presName="nodeFollowingNodes" presStyleLbl="node1" presStyleIdx="1" presStyleCnt="6" custScaleX="84330">
        <dgm:presLayoutVars>
          <dgm:bulletEnabled val="1"/>
        </dgm:presLayoutVars>
      </dgm:prSet>
      <dgm:spPr/>
    </dgm:pt>
    <dgm:pt modelId="{7BD830BC-E7A7-4D58-9C14-04969DA25879}" type="pres">
      <dgm:prSet presAssocID="{9CF24C24-90EF-400F-AD6F-716C1BE803BC}" presName="nodeFollowingNodes" presStyleLbl="node1" presStyleIdx="2" presStyleCnt="6" custScaleX="80543">
        <dgm:presLayoutVars>
          <dgm:bulletEnabled val="1"/>
        </dgm:presLayoutVars>
      </dgm:prSet>
      <dgm:spPr/>
    </dgm:pt>
    <dgm:pt modelId="{E6A2CFD6-0F6C-42A9-B202-EA3B9921E311}" type="pres">
      <dgm:prSet presAssocID="{96B55DD3-F910-4941-BD65-62777873568E}" presName="nodeFollowingNodes" presStyleLbl="node1" presStyleIdx="3" presStyleCnt="6" custScaleX="85271">
        <dgm:presLayoutVars>
          <dgm:bulletEnabled val="1"/>
        </dgm:presLayoutVars>
      </dgm:prSet>
      <dgm:spPr/>
    </dgm:pt>
    <dgm:pt modelId="{A4D566D0-1C5A-4346-B562-CF6E1C8B46FB}" type="pres">
      <dgm:prSet presAssocID="{DF9108F4-0CC4-4E90-86C2-97D4C47808ED}" presName="nodeFollowingNodes" presStyleLbl="node1" presStyleIdx="4" presStyleCnt="6" custScaleX="85950">
        <dgm:presLayoutVars>
          <dgm:bulletEnabled val="1"/>
        </dgm:presLayoutVars>
      </dgm:prSet>
      <dgm:spPr/>
    </dgm:pt>
    <dgm:pt modelId="{DB7626E8-B594-4BC4-A0E4-BC20990F6F5A}" type="pres">
      <dgm:prSet presAssocID="{780622C2-B9E9-4F64-8211-0FE99D8BE61B}" presName="nodeFollowingNodes" presStyleLbl="node1" presStyleIdx="5" presStyleCnt="6" custScaleX="85950">
        <dgm:presLayoutVars>
          <dgm:bulletEnabled val="1"/>
        </dgm:presLayoutVars>
      </dgm:prSet>
      <dgm:spPr/>
    </dgm:pt>
  </dgm:ptLst>
  <dgm:cxnLst>
    <dgm:cxn modelId="{119B720C-D2E3-4821-A324-A031B1B54B86}" srcId="{65534610-9316-409C-AA8D-54E39FA05164}" destId="{DF9108F4-0CC4-4E90-86C2-97D4C47808ED}" srcOrd="4" destOrd="0" parTransId="{DCD5D1D9-6B3E-44BC-8361-383300C67A71}" sibTransId="{2F131DA8-CB25-40FA-A6A5-036B4958FE4D}"/>
    <dgm:cxn modelId="{6B0C630E-7105-44EE-A5FF-2199D620BA2F}" type="presOf" srcId="{780622C2-B9E9-4F64-8211-0FE99D8BE61B}" destId="{DB7626E8-B594-4BC4-A0E4-BC20990F6F5A}" srcOrd="0" destOrd="0" presId="urn:microsoft.com/office/officeart/2005/8/layout/cycle3"/>
    <dgm:cxn modelId="{8DF4F22C-9F1C-4800-8D42-0E9995ECD601}" type="presOf" srcId="{9CF24C24-90EF-400F-AD6F-716C1BE803BC}" destId="{7BD830BC-E7A7-4D58-9C14-04969DA25879}" srcOrd="0" destOrd="0" presId="urn:microsoft.com/office/officeart/2005/8/layout/cycle3"/>
    <dgm:cxn modelId="{3CCCCB36-19C1-4931-8762-0B8017D94587}" type="presOf" srcId="{2C4819DC-EE55-490F-A2C4-3D1F41135693}" destId="{DCC39E77-1AE9-4C05-9C16-DB47C895EE08}" srcOrd="0" destOrd="0" presId="urn:microsoft.com/office/officeart/2005/8/layout/cycle3"/>
    <dgm:cxn modelId="{13DF7A37-21C8-456F-A956-6AEBF6163343}" srcId="{65534610-9316-409C-AA8D-54E39FA05164}" destId="{96B55DD3-F910-4941-BD65-62777873568E}" srcOrd="3" destOrd="0" parTransId="{D07710EC-67F9-4CE9-91D8-8C232CD9B13D}" sibTransId="{389F2E98-A1DB-4512-92C0-3C00EF34151B}"/>
    <dgm:cxn modelId="{0C63463C-AF07-4455-8B13-C5DB314016DC}" srcId="{65534610-9316-409C-AA8D-54E39FA05164}" destId="{7CF9EF5C-F056-41B4-8C3A-D8D44FF36873}" srcOrd="1" destOrd="0" parTransId="{DB58BEFF-DCB3-45CE-B08A-F90725CE4F82}" sibTransId="{E5DD4552-C58A-435D-95AF-3D2686801C4A}"/>
    <dgm:cxn modelId="{64D1843E-8E5B-4B4B-B72C-1DE590EA37AC}" srcId="{65534610-9316-409C-AA8D-54E39FA05164}" destId="{780622C2-B9E9-4F64-8211-0FE99D8BE61B}" srcOrd="5" destOrd="0" parTransId="{E6440F2D-2978-45B5-AF3D-988AD2E1B9D3}" sibTransId="{98FE466B-E95C-4EBC-847C-D48E340888B6}"/>
    <dgm:cxn modelId="{28A4E350-CD46-4C77-AAEC-6F01AE76B1AE}" type="presOf" srcId="{7CF9EF5C-F056-41B4-8C3A-D8D44FF36873}" destId="{F8A5379E-559E-430B-AE59-3EB2E3FC5A48}" srcOrd="0" destOrd="0" presId="urn:microsoft.com/office/officeart/2005/8/layout/cycle3"/>
    <dgm:cxn modelId="{0597C07F-195F-409C-AF3D-24422BDDD0EF}" srcId="{65534610-9316-409C-AA8D-54E39FA05164}" destId="{9CF24C24-90EF-400F-AD6F-716C1BE803BC}" srcOrd="2" destOrd="0" parTransId="{6F2661AD-37F5-449C-8033-839FE12142BB}" sibTransId="{538CC7D3-B873-412D-BA7E-FE3B9E8E8E3D}"/>
    <dgm:cxn modelId="{19B54798-72A6-4221-BE00-9628A3187331}" type="presOf" srcId="{57C8A501-7CBE-4C19-B9D0-4417D2F590BF}" destId="{6D2A7DD1-8B5F-4C74-B7B6-8813C43C7652}" srcOrd="0" destOrd="0" presId="urn:microsoft.com/office/officeart/2005/8/layout/cycle3"/>
    <dgm:cxn modelId="{66047CAB-DDD4-4186-BC4A-A8B7BF217520}" type="presOf" srcId="{65534610-9316-409C-AA8D-54E39FA05164}" destId="{1A8AE50F-EE89-4E41-B57C-4E7B58120C33}" srcOrd="0" destOrd="0" presId="urn:microsoft.com/office/officeart/2005/8/layout/cycle3"/>
    <dgm:cxn modelId="{39B9EFAB-25DE-4BDB-B421-DE11094B68D5}" type="presOf" srcId="{96B55DD3-F910-4941-BD65-62777873568E}" destId="{E6A2CFD6-0F6C-42A9-B202-EA3B9921E311}" srcOrd="0" destOrd="0" presId="urn:microsoft.com/office/officeart/2005/8/layout/cycle3"/>
    <dgm:cxn modelId="{718EA7C7-9E1B-4D49-A847-0394BA6E889D}" srcId="{65534610-9316-409C-AA8D-54E39FA05164}" destId="{57C8A501-7CBE-4C19-B9D0-4417D2F590BF}" srcOrd="0" destOrd="0" parTransId="{F5BF44BE-B99F-4653-81F5-48C33FD9B3E6}" sibTransId="{2C4819DC-EE55-490F-A2C4-3D1F41135693}"/>
    <dgm:cxn modelId="{197013E2-BBE9-4DDD-AFC1-46152CBB87A0}" type="presOf" srcId="{DF9108F4-0CC4-4E90-86C2-97D4C47808ED}" destId="{A4D566D0-1C5A-4346-B562-CF6E1C8B46FB}" srcOrd="0" destOrd="0" presId="urn:microsoft.com/office/officeart/2005/8/layout/cycle3"/>
    <dgm:cxn modelId="{51DFD127-337D-4176-923E-FBD1BEFD1EE4}" type="presParOf" srcId="{1A8AE50F-EE89-4E41-B57C-4E7B58120C33}" destId="{40C211E5-2967-4552-930C-070597F3346D}" srcOrd="0" destOrd="0" presId="urn:microsoft.com/office/officeart/2005/8/layout/cycle3"/>
    <dgm:cxn modelId="{514C6057-EC98-4009-9EC5-DF348DF882EE}" type="presParOf" srcId="{40C211E5-2967-4552-930C-070597F3346D}" destId="{6D2A7DD1-8B5F-4C74-B7B6-8813C43C7652}" srcOrd="0" destOrd="0" presId="urn:microsoft.com/office/officeart/2005/8/layout/cycle3"/>
    <dgm:cxn modelId="{2EFB7715-F587-438B-ABB1-F20F878A0D08}" type="presParOf" srcId="{40C211E5-2967-4552-930C-070597F3346D}" destId="{DCC39E77-1AE9-4C05-9C16-DB47C895EE08}" srcOrd="1" destOrd="0" presId="urn:microsoft.com/office/officeart/2005/8/layout/cycle3"/>
    <dgm:cxn modelId="{F0F70B45-97A4-4935-9C6B-26D884019C91}" type="presParOf" srcId="{40C211E5-2967-4552-930C-070597F3346D}" destId="{F8A5379E-559E-430B-AE59-3EB2E3FC5A48}" srcOrd="2" destOrd="0" presId="urn:microsoft.com/office/officeart/2005/8/layout/cycle3"/>
    <dgm:cxn modelId="{35039BA2-BAF7-4391-BF0F-82A48026228F}" type="presParOf" srcId="{40C211E5-2967-4552-930C-070597F3346D}" destId="{7BD830BC-E7A7-4D58-9C14-04969DA25879}" srcOrd="3" destOrd="0" presId="urn:microsoft.com/office/officeart/2005/8/layout/cycle3"/>
    <dgm:cxn modelId="{645AA528-3111-4B5C-B60D-5C2510A204A1}" type="presParOf" srcId="{40C211E5-2967-4552-930C-070597F3346D}" destId="{E6A2CFD6-0F6C-42A9-B202-EA3B9921E311}" srcOrd="4" destOrd="0" presId="urn:microsoft.com/office/officeart/2005/8/layout/cycle3"/>
    <dgm:cxn modelId="{02A9AFAD-FE7F-41D1-8DE8-DB6E37598D32}" type="presParOf" srcId="{40C211E5-2967-4552-930C-070597F3346D}" destId="{A4D566D0-1C5A-4346-B562-CF6E1C8B46FB}" srcOrd="5" destOrd="0" presId="urn:microsoft.com/office/officeart/2005/8/layout/cycle3"/>
    <dgm:cxn modelId="{0DCD4C44-2E57-490A-A35B-2D54D75F8740}" type="presParOf" srcId="{40C211E5-2967-4552-930C-070597F3346D}" destId="{DB7626E8-B594-4BC4-A0E4-BC20990F6F5A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39E77-1AE9-4C05-9C16-DB47C895EE08}">
      <dsp:nvSpPr>
        <dsp:cNvPr id="0" name=""/>
        <dsp:cNvSpPr/>
      </dsp:nvSpPr>
      <dsp:spPr>
        <a:xfrm>
          <a:off x="776652" y="180331"/>
          <a:ext cx="5157388" cy="5157388"/>
        </a:xfrm>
        <a:prstGeom prst="circularArrow">
          <a:avLst>
            <a:gd name="adj1" fmla="val 5544"/>
            <a:gd name="adj2" fmla="val 330680"/>
            <a:gd name="adj3" fmla="val 14591647"/>
            <a:gd name="adj4" fmla="val 1690695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2A7DD1-8B5F-4C74-B7B6-8813C43C7652}">
      <dsp:nvSpPr>
        <dsp:cNvPr id="0" name=""/>
        <dsp:cNvSpPr/>
      </dsp:nvSpPr>
      <dsp:spPr>
        <a:xfrm>
          <a:off x="2595894" y="2962"/>
          <a:ext cx="1518903" cy="119708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অমুনাফাভোগী সংগঠন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654331" y="61399"/>
        <a:ext cx="1402029" cy="1080206"/>
      </dsp:txXfrm>
    </dsp:sp>
    <dsp:sp modelId="{F8A5379E-559E-430B-AE59-3EB2E3FC5A48}">
      <dsp:nvSpPr>
        <dsp:cNvPr id="0" name=""/>
        <dsp:cNvSpPr/>
      </dsp:nvSpPr>
      <dsp:spPr>
        <a:xfrm>
          <a:off x="4781799" y="1522650"/>
          <a:ext cx="1330435" cy="119708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স্বতন্ত্র একক নির্ধারণ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840236" y="1581087"/>
        <a:ext cx="1213561" cy="1080206"/>
      </dsp:txXfrm>
    </dsp:sp>
    <dsp:sp modelId="{7BD830BC-E7A7-4D58-9C14-04969DA25879}">
      <dsp:nvSpPr>
        <dsp:cNvPr id="0" name=""/>
        <dsp:cNvSpPr/>
      </dsp:nvSpPr>
      <dsp:spPr>
        <a:xfrm>
          <a:off x="3962143" y="3981556"/>
          <a:ext cx="1371854" cy="119708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দায়বদ্ধতা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020580" y="4039993"/>
        <a:ext cx="1254980" cy="1080206"/>
      </dsp:txXfrm>
    </dsp:sp>
    <dsp:sp modelId="{E6A2CFD6-0F6C-42A9-B202-EA3B9921E311}">
      <dsp:nvSpPr>
        <dsp:cNvPr id="0" name=""/>
        <dsp:cNvSpPr/>
      </dsp:nvSpPr>
      <dsp:spPr>
        <a:xfrm>
          <a:off x="1305840" y="3981556"/>
          <a:ext cx="1513564" cy="119708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নগদ লেনদেন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364277" y="4039993"/>
        <a:ext cx="1396690" cy="1080206"/>
      </dsp:txXfrm>
    </dsp:sp>
    <dsp:sp modelId="{A4D566D0-1C5A-4346-B562-CF6E1C8B46FB}">
      <dsp:nvSpPr>
        <dsp:cNvPr id="0" name=""/>
        <dsp:cNvSpPr/>
      </dsp:nvSpPr>
      <dsp:spPr>
        <a:xfrm>
          <a:off x="669564" y="1522650"/>
          <a:ext cx="1188222" cy="119708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নির্ধারিত খাত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727568" y="1580654"/>
        <a:ext cx="1072214" cy="1081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39E77-1AE9-4C05-9C16-DB47C895EE08}">
      <dsp:nvSpPr>
        <dsp:cNvPr id="0" name=""/>
        <dsp:cNvSpPr/>
      </dsp:nvSpPr>
      <dsp:spPr>
        <a:xfrm>
          <a:off x="845798" y="61866"/>
          <a:ext cx="5411483" cy="5411483"/>
        </a:xfrm>
        <a:prstGeom prst="circularArrow">
          <a:avLst>
            <a:gd name="adj1" fmla="val 5274"/>
            <a:gd name="adj2" fmla="val 312630"/>
            <a:gd name="adj3" fmla="val 14518883"/>
            <a:gd name="adj4" fmla="val 16958783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2A7DD1-8B5F-4C74-B7B6-8813C43C7652}">
      <dsp:nvSpPr>
        <dsp:cNvPr id="0" name=""/>
        <dsp:cNvSpPr/>
      </dsp:nvSpPr>
      <dsp:spPr>
        <a:xfrm>
          <a:off x="2694961" y="1114"/>
          <a:ext cx="1713157" cy="1017314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সুষ্ঠু পরিকল্পনা</a:t>
          </a:r>
          <a:endParaRPr lang="en-US" sz="23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744622" y="50775"/>
        <a:ext cx="1613835" cy="917992"/>
      </dsp:txXfrm>
    </dsp:sp>
    <dsp:sp modelId="{F8A5379E-559E-430B-AE59-3EB2E3FC5A48}">
      <dsp:nvSpPr>
        <dsp:cNvPr id="0" name=""/>
        <dsp:cNvSpPr/>
      </dsp:nvSpPr>
      <dsp:spPr>
        <a:xfrm>
          <a:off x="4594848" y="1098778"/>
          <a:ext cx="1715802" cy="1017314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পারিবারিক স্বচ্ছলতা</a:t>
          </a:r>
          <a:endParaRPr lang="en-US" sz="23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644509" y="1148439"/>
        <a:ext cx="1616480" cy="917992"/>
      </dsp:txXfrm>
    </dsp:sp>
    <dsp:sp modelId="{7BD830BC-E7A7-4D58-9C14-04969DA25879}">
      <dsp:nvSpPr>
        <dsp:cNvPr id="0" name=""/>
        <dsp:cNvSpPr/>
      </dsp:nvSpPr>
      <dsp:spPr>
        <a:xfrm>
          <a:off x="4633374" y="3294106"/>
          <a:ext cx="1638751" cy="1017314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মূল্যবোধ সৃষ্টি</a:t>
          </a:r>
          <a:endParaRPr lang="en-US" sz="23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683035" y="3343767"/>
        <a:ext cx="1539429" cy="917992"/>
      </dsp:txXfrm>
    </dsp:sp>
    <dsp:sp modelId="{E6A2CFD6-0F6C-42A9-B202-EA3B9921E311}">
      <dsp:nvSpPr>
        <dsp:cNvPr id="0" name=""/>
        <dsp:cNvSpPr/>
      </dsp:nvSpPr>
      <dsp:spPr>
        <a:xfrm>
          <a:off x="2684065" y="4391770"/>
          <a:ext cx="1734948" cy="101731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পারিবারিক বাজেট</a:t>
          </a:r>
          <a:endParaRPr lang="en-US" sz="2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733726" y="4441431"/>
        <a:ext cx="1635626" cy="917992"/>
      </dsp:txXfrm>
    </dsp:sp>
    <dsp:sp modelId="{A4D566D0-1C5A-4346-B562-CF6E1C8B46FB}">
      <dsp:nvSpPr>
        <dsp:cNvPr id="0" name=""/>
        <dsp:cNvSpPr/>
      </dsp:nvSpPr>
      <dsp:spPr>
        <a:xfrm>
          <a:off x="775948" y="3294106"/>
          <a:ext cx="1748763" cy="1017314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সঞ্চয় ও ভোগ প্রবণতা</a:t>
          </a:r>
          <a:endParaRPr lang="en-US" sz="2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825609" y="3343767"/>
        <a:ext cx="1649441" cy="917992"/>
      </dsp:txXfrm>
    </dsp:sp>
    <dsp:sp modelId="{DB7626E8-B594-4BC4-A0E4-BC20990F6F5A}">
      <dsp:nvSpPr>
        <dsp:cNvPr id="0" name=""/>
        <dsp:cNvSpPr/>
      </dsp:nvSpPr>
      <dsp:spPr>
        <a:xfrm>
          <a:off x="775948" y="1098778"/>
          <a:ext cx="1748763" cy="1017314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পারিবারিক শৃংখলা</a:t>
          </a:r>
          <a:endParaRPr lang="en-US" sz="2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825609" y="1148439"/>
        <a:ext cx="1649441" cy="917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4B893-5BB3-49EB-A163-8A2008E07960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3881E-9045-4B78-8B72-899DDBB6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1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5114-F933-4D62-B7BD-A1EF335685BB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417-0399-4F13-93C0-9E1D3704B0CF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EAE8-F579-492D-9FA0-A19E73018E0C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248-4E64-4963-A5F0-3FE15C22849C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8060-7ECD-4508-9A2B-2CDE681444AC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59C9-3137-409A-AF0D-2C074997E894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C4F4-927E-4C57-AEA4-446CC7D289DF}" type="datetime1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60F6-CD7C-4E2E-B824-2E975E38383E}" type="datetime1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55E6-9481-4628-AE16-81E11EC3AFBB}" type="datetime1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AF3F7-EE2C-4CB2-9F5F-15166AEE997E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72C-DFD8-47D0-B4D1-C5E6C8CAF4C4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38F15-6A28-472E-AD22-B84E8E74298F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Md. Babar 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me-flowers-1185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43000" y="990600"/>
            <a:ext cx="6858000" cy="1569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9600" dirty="0">
              <a:solidFill>
                <a:srgbClr val="00B0F0"/>
              </a:solidFill>
            </a:endParaRPr>
          </a:p>
        </p:txBody>
      </p:sp>
      <p:pic>
        <p:nvPicPr>
          <p:cNvPr id="6" name="Picture 5" descr="blomingpurpleflow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362200"/>
            <a:ext cx="3352800" cy="23938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56CBE9-393D-4E2B-9037-E0018A38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BB6E-DE5C-4CBB-BF52-48762CA4F606}" type="datetime1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CCAE3C-ACA5-464D-AF6A-7409E0D3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30671-B759-4619-BC94-AE7EABDE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09600"/>
            <a:ext cx="3886200" cy="1470025"/>
          </a:xfrm>
          <a:solidFill>
            <a:srgbClr val="92D050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bn-BD" sz="88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8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705600" cy="2590800"/>
          </a:xfrm>
          <a:noFill/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bn-BD" sz="5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পারিবারিক হিসাব ব্যবস্থা সুন্দর জীবনযাপনে কেন প্রয়োজন তোমার  মতামত দাও।</a:t>
            </a:r>
            <a:endParaRPr lang="bn-IN" sz="5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dirty="0">
              <a:latin typeface="NikoshBAN" pitchFamily="2" charset="0"/>
              <a:cs typeface="NikoshBAN" pitchFamily="2" charset="0"/>
            </a:endParaRPr>
          </a:p>
          <a:p>
            <a:endParaRPr lang="bn-IN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BF0C5-0AA5-4815-9D97-D9749E51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8EF-E390-49C4-A70D-5CE84B101909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1C6DE-1403-4FD3-B409-541726DF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6B995-D3AB-4F17-A606-D86B0A93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743200" y="609600"/>
            <a:ext cx="3886200" cy="1470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8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দলীয়কাজ</a:t>
            </a: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2438400"/>
            <a:ext cx="6705600" cy="38100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bn-BD" sz="6000" b="1" dirty="0">
                <a:latin typeface="NikoshBAN" pitchFamily="2" charset="0"/>
                <a:cs typeface="NikoshBAN" pitchFamily="2" charset="0"/>
              </a:rPr>
              <a:t>পারিবারিক হিসাব ব্যবস্থার বৈশিষ্ট্যগুলো কেন মুনাফাভোগী প্রতিষ্ঠানের বৈশিষ্ট্য আলাদা?</a:t>
            </a:r>
            <a:endParaRPr kumimoji="0" lang="bn-IN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IN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74BCA-E9BA-492A-901F-0C2B57E13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1079-322D-469D-9B62-34DA2872C357}" type="datetime1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0DE31E-D446-487F-BEF4-A75468D6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16531-9EA1-4533-92B1-76DA94709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152400"/>
            <a:ext cx="4267200" cy="1295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8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90600" y="1676400"/>
            <a:ext cx="7391400" cy="4648199"/>
            <a:chOff x="914400" y="1981201"/>
            <a:chExt cx="7391400" cy="3505199"/>
          </a:xfrm>
        </p:grpSpPr>
        <p:sp>
          <p:nvSpPr>
            <p:cNvPr id="3" name="Rectangle 2"/>
            <p:cNvSpPr/>
            <p:nvPr/>
          </p:nvSpPr>
          <p:spPr>
            <a:xfrm>
              <a:off x="914400" y="1981201"/>
              <a:ext cx="7391400" cy="5334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পরিবারের হিসাব নিকাশ কার নিকট পেশ করতে হয়</a:t>
              </a:r>
              <a:r>
                <a:rPr lang="bn-IN" sz="3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?</a:t>
              </a:r>
              <a:endPara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3248025"/>
              <a:ext cx="7391400" cy="790576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নির্দিষ্ট আয়ের মধ্যে সুস্থ্য ও সুন্দর জীবন যাপনের জন্য কোনটি অতীব গুরুত্বপূর্ণ</a:t>
              </a:r>
              <a:r>
                <a: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?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14400" y="4038600"/>
              <a:ext cx="7391400" cy="685800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ভবিষ্যতের সুন্দর জীবন যাপনের জন্য বর্তমান আয়ের একটি অংশ কই করা উচিৎ </a:t>
              </a:r>
              <a:r>
                <a:rPr lang="bn-IN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?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2581275"/>
              <a:ext cx="7391400" cy="60960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পরিবারের বেশিরভাগ লেনদেন কিভাবে সংগঠিত হয়</a:t>
              </a:r>
              <a:r>
                <a:rPr lang="bn-IN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?</a:t>
              </a:r>
              <a:endPara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4400" y="4800600"/>
              <a:ext cx="7391400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কিভাবে পারিবারিক সুখ ও স্বচ্ছলতা বৃদ্ধি পাবে</a:t>
              </a:r>
              <a:r>
                <a:rPr lang="bn-IN" sz="3200" dirty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?</a:t>
              </a:r>
              <a:endParaRPr lang="en-US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45BF1B-8116-4EAD-9E90-D028EEE9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92CE-96B2-475E-A8BF-62B200D65992}" type="datetime1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7EA6B1-E1C3-4679-AED0-6A4C356B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0CECE9-D049-4C84-BA04-134A1419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2514600"/>
            <a:ext cx="6172200" cy="3657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পরিবারের আয়ের উৎস ও ব্যয়ের খাত সমূহ উল্লেখ কর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667000" y="511175"/>
            <a:ext cx="3657600" cy="1241425"/>
          </a:xfrm>
          <a:blipFill>
            <a:blip r:embed="rId2"/>
            <a:tile tx="0" ty="0" sx="100000" sy="100000" flip="none" algn="tl"/>
          </a:blipFill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r>
              <a:rPr lang="bn-IN" sz="72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CBE04-7237-43ED-ADFB-7556E821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979-EEDA-4504-B7FA-224C031D6B71}" type="datetime1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6879C-64DE-4019-A644-BC300BED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F5D26-ED38-4676-BB30-D47C54C3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257800"/>
            <a:ext cx="4876800" cy="1447800"/>
          </a:xfrm>
        </p:spPr>
        <p:txBody>
          <a:bodyPr>
            <a:noAutofit/>
          </a:bodyPr>
          <a:lstStyle/>
          <a:p>
            <a:r>
              <a:rPr lang="bn-IN" sz="13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84589_1502015730099820_217289015619146634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42925"/>
            <a:ext cx="7543800" cy="471487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00680-D49F-421F-ADAD-58C541AE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B865-A0CA-45BD-8E03-4D500963FDFD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847B-E0A5-45C2-B253-51EC23AD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122D8-1858-426F-87E7-CA188579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F7760B-AC76-4E29-AEDD-D2224C1034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81532"/>
            <a:ext cx="2362200" cy="24846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6411EC-22DF-4D38-A465-B4B5E1D18613}"/>
              </a:ext>
            </a:extLst>
          </p:cNvPr>
          <p:cNvSpPr txBox="1"/>
          <p:nvPr/>
        </p:nvSpPr>
        <p:spPr>
          <a:xfrm>
            <a:off x="4343400" y="2895600"/>
            <a:ext cx="45720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i="1" dirty="0">
                <a:solidFill>
                  <a:srgbClr val="002060"/>
                </a:solidFill>
                <a:latin typeface="SutonnyMJ" pitchFamily="2" charset="0"/>
              </a:rPr>
              <a:t>‡</a:t>
            </a:r>
            <a:r>
              <a:rPr lang="en-US" sz="4800" b="1" i="1" dirty="0" err="1">
                <a:solidFill>
                  <a:srgbClr val="002060"/>
                </a:solidFill>
                <a:latin typeface="SutonnyMJ" pitchFamily="2" charset="0"/>
              </a:rPr>
              <a:t>gvt</a:t>
            </a:r>
            <a:r>
              <a:rPr lang="en-US" sz="4800" b="1" i="1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SutonnyMJ" pitchFamily="2" charset="0"/>
              </a:rPr>
              <a:t>evei</a:t>
            </a:r>
            <a:r>
              <a:rPr lang="en-US" sz="4800" b="1" i="1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SutonnyMJ" pitchFamily="2" charset="0"/>
              </a:rPr>
              <a:t>Avjx</a:t>
            </a:r>
            <a:r>
              <a:rPr lang="en-US" sz="4800" b="1" i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br>
              <a:rPr lang="en-US" sz="280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we.Kg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(m¤§</a:t>
            </a: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vb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),</a:t>
            </a: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Gg.Kg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wnmveweÁvb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),we.GW(</a:t>
            </a: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cÖ_g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 †</a:t>
            </a: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kÖwY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)</a:t>
            </a:r>
            <a:br>
              <a:rPr lang="en-US" sz="180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1400" dirty="0" err="1">
                <a:solidFill>
                  <a:prstClr val="black"/>
                </a:solidFill>
                <a:latin typeface="Calibri Light" panose="020F0302020204030204"/>
              </a:rPr>
              <a:t>সহকারী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 Light" panose="020F0302020204030204"/>
              </a:rPr>
              <a:t>শিক্ষক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/>
              </a:rPr>
              <a:t> ( </a:t>
            </a:r>
            <a:r>
              <a:rPr lang="en-US" sz="1400" dirty="0" err="1">
                <a:solidFill>
                  <a:prstClr val="black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ব্যবসায়</a:t>
            </a:r>
            <a:r>
              <a:rPr lang="en-US" sz="1400" dirty="0">
                <a:solidFill>
                  <a:prstClr val="black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শিক্ষা</a:t>
            </a:r>
            <a:r>
              <a:rPr lang="en-US" sz="1400" dirty="0">
                <a:solidFill>
                  <a:prstClr val="black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)</a:t>
            </a:r>
            <a:br>
              <a:rPr lang="en-US" sz="180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w`Nyjxqv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knx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` </a:t>
            </a: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wgRvbyi</a:t>
            </a: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SutonnyMJ" pitchFamily="2" charset="0"/>
              </a:rPr>
              <a:t>ingvb</a:t>
            </a:r>
            <a:r>
              <a:rPr lang="en-US" sz="18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 Light" panose="020F0302020204030204"/>
              </a:rPr>
              <a:t>উচ্চ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 Light" panose="020F0302020204030204"/>
              </a:rPr>
              <a:t>বিদ্যালয়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/>
              </a:rPr>
              <a:t>,</a:t>
            </a:r>
            <a:br>
              <a:rPr lang="en-US" sz="1800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1800" dirty="0">
                <a:solidFill>
                  <a:prstClr val="black"/>
                </a:solidFill>
                <a:latin typeface="SutonnyMJ" pitchFamily="2" charset="0"/>
              </a:rPr>
              <a:t>w`Nyjxqv,Uv½vBj|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7B403-227D-42E0-B19F-48793709691C}"/>
              </a:ext>
            </a:extLst>
          </p:cNvPr>
          <p:cNvSpPr txBox="1"/>
          <p:nvPr/>
        </p:nvSpPr>
        <p:spPr>
          <a:xfrm>
            <a:off x="1909103" y="68580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u="sng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CC0B86F-F157-42F1-8289-2AA7BBB4E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9E97-A1D7-46F9-9390-5F17B6F0694F}" type="datetime1">
              <a:rPr lang="en-US" smtClean="0"/>
              <a:t>8/13/2020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A36C51-0E4E-427B-9179-39BC23CB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7DDD431-8463-43AE-8FFA-BA386A61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333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74638"/>
            <a:ext cx="7924800" cy="7921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 শুরুর আগে চল আমরা </a:t>
            </a: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দুটি</a:t>
            </a:r>
            <a:r>
              <a:rPr kumimoji="0" lang="bn-BD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ছবি </a:t>
            </a:r>
            <a:r>
              <a:rPr kumimoji="0" lang="b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দেখি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5" name="Picture 4" descr="download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3962400" cy="26289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 descr="imagesj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992603"/>
            <a:ext cx="3962400" cy="263679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6096000" y="1800761"/>
            <a:ext cx="2286000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ধনী সচ্ছল </a:t>
            </a:r>
          </a:p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990600" y="4620161"/>
            <a:ext cx="2286000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দরিদ্র অসচ্ছল </a:t>
            </a:r>
          </a:p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4000" dirty="0"/>
          </a:p>
        </p:txBody>
      </p:sp>
      <p:sp>
        <p:nvSpPr>
          <p:cNvPr id="8" name="Right Arrow 7"/>
          <p:cNvSpPr/>
          <p:nvPr/>
        </p:nvSpPr>
        <p:spPr>
          <a:xfrm>
            <a:off x="3352800" y="4924961"/>
            <a:ext cx="990600" cy="685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5029200" y="2105561"/>
            <a:ext cx="990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67BAC-7483-48D4-A3C4-808181EB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9042-BDBA-4DB3-9147-FAA4FF6E41E9}" type="datetime1">
              <a:rPr lang="en-US" smtClean="0"/>
              <a:t>8/13/2020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14CA2E5-D220-46F3-A594-FA10BCCB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CB7CE78-7A02-4CAA-B6A4-F7A409968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1143000"/>
            <a:ext cx="4264850" cy="2667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 descr="imagesd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143000"/>
            <a:ext cx="4038600" cy="2667000"/>
          </a:xfrm>
          <a:prstGeom prst="rect">
            <a:avLst/>
          </a:prstGeom>
        </p:spPr>
      </p:pic>
      <p:pic>
        <p:nvPicPr>
          <p:cNvPr id="6" name="Picture 5" descr="download (5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86200"/>
            <a:ext cx="4229100" cy="2819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 descr="images (4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886200"/>
            <a:ext cx="4041775" cy="2819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81200" y="304800"/>
            <a:ext cx="5410200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পরিবারের আয়ের কতিপয় উৎস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0DF55-FC79-4B3E-AE78-3BD8502B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AB7-AE04-4F15-95D5-617B5F5C3A53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C9890-80EC-4D67-A832-D31C3943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A8673-FA15-4161-A76D-D027E3DE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1676400"/>
            <a:ext cx="7010400" cy="4800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381000"/>
            <a:ext cx="7086600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7200" b="1" dirty="0">
                <a:latin typeface="NikoshBAN" pitchFamily="2" charset="0"/>
                <a:cs typeface="NikoshBAN" pitchFamily="2" charset="0"/>
              </a:rPr>
              <a:t>পারিবারিক হিসাব ব্যবস্থা</a:t>
            </a:r>
            <a:endParaRPr lang="en-US" sz="7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6F712-47D1-4045-805E-A98A727E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9F87-38C2-4B6C-8783-31AB2C675EA7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A7B10-B5E8-489B-9718-FB187DD6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89A4E-D388-4DFE-95C0-A40BA52C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88788"/>
            <a:ext cx="5791200" cy="4435812"/>
          </a:xfrm>
          <a:prstGeom prst="rect">
            <a:avLst/>
          </a:prstGeom>
        </p:spPr>
      </p:pic>
      <p:sp>
        <p:nvSpPr>
          <p:cNvPr id="5" name="Plaque 4"/>
          <p:cNvSpPr/>
          <p:nvPr/>
        </p:nvSpPr>
        <p:spPr>
          <a:xfrm>
            <a:off x="838200" y="304800"/>
            <a:ext cx="7391400" cy="1524000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2000" y="2362200"/>
            <a:ext cx="7467600" cy="39624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bn-IN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পারিবারিক হিসাব ব্যবস্থার ধারণা ও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বৈশিষ্ট্য ব্যাখ্যা করতে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পারিবারিক হিসাব ব্যবস্থার প্রয়োজনীয়তা বলতে পারবে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পারিবারিক বাজেট নির্ণয়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4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5E70A-0676-4818-A858-EB0AEB8FA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E30F-FC3F-4B86-B294-6D627E7DBE8B}" type="datetime1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196F9-EED1-430B-990F-549D324F4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83353-10B9-4F23-BA36-2A7167A4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620000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 সুখের ঠিকানা হচ্ছে পারিবারিক বন্ধন। পরিবারকে সুন্দর ও সুষ্ঠুভাবে পরিচালনার জন্য দরকার একটি পরিকল্পনা, যার একটি অবিচ্ছেদ্য অংশ হচ্ছে হিসাব ব্যবস্থার প্রয়োগ। পরিবারের আয় ব্যয়ের সঠিক হিসাবই পারে একে বিশৃংখলার হাত থেকে রক্ষা করে সুখ শান্তি বিধান করতে।</a:t>
            </a:r>
          </a:p>
        </p:txBody>
      </p:sp>
      <p:sp>
        <p:nvSpPr>
          <p:cNvPr id="3" name="Plaque 2"/>
          <p:cNvSpPr/>
          <p:nvPr/>
        </p:nvSpPr>
        <p:spPr>
          <a:xfrm>
            <a:off x="990600" y="304800"/>
            <a:ext cx="7239000" cy="838200"/>
          </a:xfrm>
          <a:prstGeom prst="plaqu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পারিবারিক হিসাব ব্যবস্থার ধারণা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28) - copy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572000"/>
            <a:ext cx="2666999" cy="1981200"/>
          </a:xfrm>
          <a:prstGeom prst="rect">
            <a:avLst/>
          </a:prstGeom>
        </p:spPr>
      </p:pic>
      <p:pic>
        <p:nvPicPr>
          <p:cNvPr id="7" name="Picture 6" descr="images (10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572000"/>
            <a:ext cx="2619375" cy="1981200"/>
          </a:xfrm>
          <a:prstGeom prst="rect">
            <a:avLst/>
          </a:prstGeom>
        </p:spPr>
      </p:pic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419600"/>
            <a:ext cx="2057400" cy="221932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A4507-0C45-4652-8606-6074E934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0719-FA5E-43A4-A559-D8ECB2D8E374}" type="datetime1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1F8B4-1693-4903-91AC-23A6F5101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DFD386-32DF-48F7-B15D-51B5FB70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447800" y="304800"/>
            <a:ext cx="6400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পারিবারিক হিসাব ব্যবস্থার বৈশিষ্ট্য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371600" y="1143000"/>
          <a:ext cx="6781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A6FFEC-B7B0-4BF9-9EAA-89BFBCE0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C534-C2D5-4B2B-AEFF-6077A4F10621}" type="datetime1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A9F5AD-2051-4FFC-A9F1-4ECE8952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3057A-024D-411F-9386-968AE14E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D2A7DD1-8B5F-4C74-B7B6-8813C43C7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2">
                                            <p:graphicEl>
                                              <a:dgm id="{6D2A7DD1-8B5F-4C74-B7B6-8813C43C7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CC39E77-1AE9-4C05-9C16-DB47C895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2">
                                            <p:graphicEl>
                                              <a:dgm id="{DCC39E77-1AE9-4C05-9C16-DB47C895E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8A5379E-559E-430B-AE59-3EB2E3FC5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2">
                                            <p:graphicEl>
                                              <a:dgm id="{F8A5379E-559E-430B-AE59-3EB2E3FC5A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BD830BC-E7A7-4D58-9C14-04969DA25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2">
                                            <p:graphicEl>
                                              <a:dgm id="{7BD830BC-E7A7-4D58-9C14-04969DA25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6A2CFD6-0F6C-42A9-B202-EA3B9921E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2">
                                            <p:graphicEl>
                                              <a:dgm id="{E6A2CFD6-0F6C-42A9-B202-EA3B9921E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4D566D0-1C5A-4346-B562-CF6E1C8B4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2">
                                            <p:graphicEl>
                                              <a:dgm id="{A4D566D0-1C5A-4346-B562-CF6E1C8B46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1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04800"/>
            <a:ext cx="7239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পারিবারিক হিসাব ব্যবস্থার প্রয়োজনীয়তা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066800" y="990600"/>
          <a:ext cx="7086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EF5F9-6CE2-4B10-B90C-903BD4ECC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1BA7-10E8-4B88-8B33-8C263CCB85B4}" type="datetime1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7DDC1-1B14-4FFD-B50C-F5717C49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707A4-E62E-445E-B76E-DCEFB90D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2A7DD1-8B5F-4C74-B7B6-8813C43C7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6D2A7DD1-8B5F-4C74-B7B6-8813C43C7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C39E77-1AE9-4C05-9C16-DB47C895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DCC39E77-1AE9-4C05-9C16-DB47C895E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A5379E-559E-430B-AE59-3EB2E3FC5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3">
                                            <p:graphicEl>
                                              <a:dgm id="{F8A5379E-559E-430B-AE59-3EB2E3FC5A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D830BC-E7A7-4D58-9C14-04969DA25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7BD830BC-E7A7-4D58-9C14-04969DA25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A2CFD6-0F6C-42A9-B202-EA3B9921E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1000"/>
                                        <p:tgtEl>
                                          <p:spTgt spid="3">
                                            <p:graphicEl>
                                              <a:dgm id="{E6A2CFD6-0F6C-42A9-B202-EA3B9921E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D566D0-1C5A-4346-B562-CF6E1C8B4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A4D566D0-1C5A-4346-B562-CF6E1C8B46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7626E8-B594-4BC4-A0E4-BC20990F6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DB7626E8-B594-4BC4-A0E4-BC20990F6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364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Nirmala UI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Md. Babar Ali</dc:creator>
  <cp:lastModifiedBy>Babar</cp:lastModifiedBy>
  <cp:revision>159</cp:revision>
  <dcterms:created xsi:type="dcterms:W3CDTF">2006-08-16T00:00:00Z</dcterms:created>
  <dcterms:modified xsi:type="dcterms:W3CDTF">2020-08-13T13:09:02Z</dcterms:modified>
</cp:coreProperties>
</file>