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76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75" r:id="rId12"/>
    <p:sldId id="267" r:id="rId13"/>
    <p:sldId id="272" r:id="rId14"/>
    <p:sldId id="279" r:id="rId15"/>
    <p:sldId id="273" r:id="rId16"/>
    <p:sldId id="277" r:id="rId17"/>
    <p:sldId id="274" r:id="rId18"/>
    <p:sldId id="266" r:id="rId19"/>
    <p:sldId id="268" r:id="rId20"/>
    <p:sldId id="26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  <p:clrMru>
    <a:srgbClr val="8AB2E2"/>
    <a:srgbClr val="3A53C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7" d="100"/>
          <a:sy n="57" d="100"/>
        </p:scale>
        <p:origin x="-1746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0AD9-7A4C-4237-A52D-CC40A02862A3}" type="datetimeFigureOut">
              <a:rPr lang="en-US" smtClean="0"/>
              <a:pPr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8B0E-6EB6-429A-B6E0-C0C6C74401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9552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0AD9-7A4C-4237-A52D-CC40A02862A3}" type="datetimeFigureOut">
              <a:rPr lang="en-US" smtClean="0"/>
              <a:pPr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8B0E-6EB6-429A-B6E0-C0C6C74401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666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0AD9-7A4C-4237-A52D-CC40A02862A3}" type="datetimeFigureOut">
              <a:rPr lang="en-US" smtClean="0"/>
              <a:pPr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8B0E-6EB6-429A-B6E0-C0C6C74401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0005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0AD9-7A4C-4237-A52D-CC40A02862A3}" type="datetimeFigureOut">
              <a:rPr lang="en-US" smtClean="0"/>
              <a:pPr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8B0E-6EB6-429A-B6E0-C0C6C74401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9054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0AD9-7A4C-4237-A52D-CC40A02862A3}" type="datetimeFigureOut">
              <a:rPr lang="en-US" smtClean="0"/>
              <a:pPr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8B0E-6EB6-429A-B6E0-C0C6C74401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9114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0AD9-7A4C-4237-A52D-CC40A02862A3}" type="datetimeFigureOut">
              <a:rPr lang="en-US" smtClean="0"/>
              <a:pPr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8B0E-6EB6-429A-B6E0-C0C6C74401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4717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0AD9-7A4C-4237-A52D-CC40A02862A3}" type="datetimeFigureOut">
              <a:rPr lang="en-US" smtClean="0"/>
              <a:pPr/>
              <a:t>8/14/2020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8B0E-6EB6-429A-B6E0-C0C6C74401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8407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0AD9-7A4C-4237-A52D-CC40A02862A3}" type="datetimeFigureOut">
              <a:rPr lang="en-US" smtClean="0"/>
              <a:pPr/>
              <a:t>8/14/2020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8B0E-6EB6-429A-B6E0-C0C6C74401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4746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0AD9-7A4C-4237-A52D-CC40A02862A3}" type="datetimeFigureOut">
              <a:rPr lang="en-US" smtClean="0"/>
              <a:pPr/>
              <a:t>8/14/2020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8B0E-6EB6-429A-B6E0-C0C6C74401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773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0AD9-7A4C-4237-A52D-CC40A02862A3}" type="datetimeFigureOut">
              <a:rPr lang="en-US" smtClean="0"/>
              <a:pPr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8B0E-6EB6-429A-B6E0-C0C6C74401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2928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0AD9-7A4C-4237-A52D-CC40A02862A3}" type="datetimeFigureOut">
              <a:rPr lang="en-US" smtClean="0"/>
              <a:pPr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F8B0E-6EB6-429A-B6E0-C0C6C74401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6393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B0AD9-7A4C-4237-A52D-CC40A02862A3}" type="datetimeFigureOut">
              <a:rPr lang="en-US" smtClean="0"/>
              <a:pPr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F8B0E-6EB6-429A-B6E0-C0C6C74401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88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ftytr6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983519"/>
            <a:ext cx="5405871" cy="533411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27638" y="297359"/>
            <a:ext cx="62401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Welcome to online class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4599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Only </a:t>
            </a:r>
            <a:r>
              <a:rPr lang="en-US" sz="4000" b="1" dirty="0" smtClean="0"/>
              <a:t>replaced with </a:t>
            </a:r>
            <a:r>
              <a:rPr lang="en-US" sz="4000" b="1" dirty="0" smtClean="0">
                <a:solidFill>
                  <a:srgbClr val="FF0000"/>
                </a:solidFill>
              </a:rPr>
              <a:t>not more/not less than (number/age)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057400"/>
            <a:ext cx="84582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Example: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3200" b="1" dirty="0" smtClean="0"/>
              <a:t> Affirmative: </a:t>
            </a:r>
            <a:r>
              <a:rPr lang="en-US" sz="3200" b="1" dirty="0" err="1" smtClean="0"/>
              <a:t>Ariya</a:t>
            </a:r>
            <a:r>
              <a:rPr lang="en-US" sz="3200" b="1" dirty="0" smtClean="0"/>
              <a:t> is </a:t>
            </a:r>
            <a:r>
              <a:rPr lang="en-US" sz="3200" b="1" dirty="0" smtClean="0">
                <a:solidFill>
                  <a:srgbClr val="FF0000"/>
                </a:solidFill>
              </a:rPr>
              <a:t>only</a:t>
            </a:r>
            <a:r>
              <a:rPr lang="en-US" sz="3200" b="1" dirty="0" smtClean="0"/>
              <a:t> two.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3200" b="1" dirty="0" smtClean="0"/>
              <a:t> Negative: </a:t>
            </a:r>
            <a:r>
              <a:rPr lang="en-US" sz="3200" b="1" dirty="0" err="1" smtClean="0"/>
              <a:t>Ariya</a:t>
            </a:r>
            <a:r>
              <a:rPr lang="en-US" sz="3200" b="1" dirty="0" smtClean="0"/>
              <a:t> is </a:t>
            </a:r>
            <a:r>
              <a:rPr lang="en-US" sz="3200" b="1" dirty="0" smtClean="0">
                <a:solidFill>
                  <a:srgbClr val="FF0000"/>
                </a:solidFill>
              </a:rPr>
              <a:t>not more/not less than </a:t>
            </a:r>
            <a:r>
              <a:rPr lang="en-US" sz="3200" b="1" dirty="0" smtClean="0"/>
              <a:t>two.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3200" b="1" dirty="0" smtClean="0"/>
              <a:t> Affirmative: I have</a:t>
            </a:r>
            <a:r>
              <a:rPr lang="en-US" sz="3200" b="1" dirty="0" smtClean="0">
                <a:solidFill>
                  <a:srgbClr val="FF0000"/>
                </a:solidFill>
              </a:rPr>
              <a:t> only </a:t>
            </a:r>
            <a:r>
              <a:rPr lang="en-US" sz="3200" b="1" dirty="0" smtClean="0"/>
              <a:t>ten taka.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sz="3200" b="1" dirty="0" smtClean="0"/>
              <a:t> Negative: I have </a:t>
            </a:r>
            <a:r>
              <a:rPr lang="en-US" sz="3200" b="1" dirty="0" smtClean="0">
                <a:solidFill>
                  <a:srgbClr val="FF0000"/>
                </a:solidFill>
              </a:rPr>
              <a:t>not more than/not less than </a:t>
            </a:r>
            <a:r>
              <a:rPr lang="en-US" sz="3200" b="1" dirty="0" smtClean="0"/>
              <a:t>ten taka.</a:t>
            </a:r>
          </a:p>
        </p:txBody>
      </p:sp>
    </p:spTree>
    <p:extLst>
      <p:ext uri="{BB962C8B-B14F-4D97-AF65-F5344CB8AC3E}">
        <p14:creationId xmlns:p14="http://schemas.microsoft.com/office/powerpoint/2010/main" xmlns="" val="1086200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2133600"/>
            <a:ext cx="8305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3200" b="1" dirty="0" smtClean="0"/>
              <a:t>Only he can drive that the car.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3200" dirty="0" err="1" smtClean="0">
                <a:solidFill>
                  <a:srgbClr val="C00000"/>
                </a:solidFill>
              </a:rPr>
              <a:t>Ans:None</a:t>
            </a:r>
            <a:r>
              <a:rPr lang="en-US" sz="3200" dirty="0" smtClean="0">
                <a:solidFill>
                  <a:srgbClr val="C00000"/>
                </a:solidFill>
              </a:rPr>
              <a:t> but </a:t>
            </a:r>
            <a:r>
              <a:rPr lang="en-US" sz="3200" dirty="0" smtClean="0"/>
              <a:t>he can drive that the car.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3200" b="1" dirty="0" err="1" smtClean="0"/>
              <a:t>Ruplal</a:t>
            </a:r>
            <a:r>
              <a:rPr lang="en-US" sz="3200" b="1" dirty="0" smtClean="0"/>
              <a:t> took a bag only  with him.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3200" dirty="0" err="1" smtClean="0">
                <a:solidFill>
                  <a:srgbClr val="C00000"/>
                </a:solidFill>
              </a:rPr>
              <a:t>Ans</a:t>
            </a:r>
            <a:r>
              <a:rPr lang="en-US" sz="3200" dirty="0" smtClean="0">
                <a:solidFill>
                  <a:srgbClr val="C00000"/>
                </a:solidFill>
              </a:rPr>
              <a:t>: </a:t>
            </a:r>
            <a:r>
              <a:rPr lang="en-US" sz="3200" b="1" dirty="0" err="1" smtClean="0"/>
              <a:t>Ruplal</a:t>
            </a:r>
            <a:r>
              <a:rPr lang="en-US" sz="3200" b="1" dirty="0" smtClean="0"/>
              <a:t> took </a:t>
            </a:r>
            <a:r>
              <a:rPr lang="en-US" sz="3200" b="1" dirty="0" smtClean="0">
                <a:solidFill>
                  <a:srgbClr val="FF0000"/>
                </a:solidFill>
              </a:rPr>
              <a:t>nothing but </a:t>
            </a:r>
            <a:r>
              <a:rPr lang="en-US" sz="3200" b="1" dirty="0" smtClean="0"/>
              <a:t>a bag with him.</a:t>
            </a:r>
            <a:endParaRPr lang="en-US" sz="3200" dirty="0" smtClean="0"/>
          </a:p>
          <a:p>
            <a:pPr marL="285750" indent="-285750">
              <a:buFont typeface="Wingdings" pitchFamily="2" charset="2"/>
              <a:buChar char="ü"/>
            </a:pPr>
            <a:r>
              <a:rPr lang="en-US" sz="3200" b="1" dirty="0" smtClean="0"/>
              <a:t>We must become aware of it.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3200" dirty="0" err="1" smtClean="0">
                <a:solidFill>
                  <a:srgbClr val="C00000"/>
                </a:solidFill>
              </a:rPr>
              <a:t>Ans</a:t>
            </a:r>
            <a:r>
              <a:rPr lang="en-US" sz="3200" dirty="0" smtClean="0">
                <a:solidFill>
                  <a:srgbClr val="C00000"/>
                </a:solidFill>
              </a:rPr>
              <a:t>: </a:t>
            </a:r>
            <a:r>
              <a:rPr lang="en-US" sz="3200" dirty="0" smtClean="0"/>
              <a:t>We </a:t>
            </a:r>
            <a:r>
              <a:rPr lang="en-US" sz="3200" dirty="0" smtClean="0">
                <a:solidFill>
                  <a:srgbClr val="FF0000"/>
                </a:solidFill>
              </a:rPr>
              <a:t>can not but </a:t>
            </a:r>
            <a:r>
              <a:rPr lang="en-US" sz="3200" dirty="0" smtClean="0"/>
              <a:t>become aware of it.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7800" y="457200"/>
            <a:ext cx="647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 Individual work</a:t>
            </a:r>
            <a:endParaRPr lang="en-US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137160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A53CE"/>
                </a:solidFill>
                <a:latin typeface="Arial Rounded MT Bold" pitchFamily="34" charset="0"/>
              </a:rPr>
              <a:t>Transform the following sentences into negative</a:t>
            </a:r>
            <a:endParaRPr lang="en-US" sz="2800" b="1" dirty="0">
              <a:solidFill>
                <a:srgbClr val="3A53CE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70118"/>
            <a:ext cx="7239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Rule-3:    </a:t>
            </a:r>
            <a:r>
              <a:rPr lang="en-US" sz="3200" b="1" dirty="0" smtClean="0">
                <a:solidFill>
                  <a:srgbClr val="FF0000"/>
                </a:solidFill>
              </a:rPr>
              <a:t>Both ------and</a:t>
            </a:r>
          </a:p>
          <a:p>
            <a:endParaRPr lang="en-US" sz="1100" b="1" dirty="0" smtClean="0">
              <a:solidFill>
                <a:srgbClr val="FF0000"/>
              </a:solidFill>
            </a:endParaRPr>
          </a:p>
          <a:p>
            <a:r>
              <a:rPr lang="en-US" sz="3200" b="1" dirty="0" smtClean="0">
                <a:solidFill>
                  <a:srgbClr val="FF0000"/>
                </a:solidFill>
              </a:rPr>
              <a:t>Both </a:t>
            </a:r>
            <a:r>
              <a:rPr lang="en-US" sz="3200" b="1" dirty="0" smtClean="0"/>
              <a:t>replaced with </a:t>
            </a:r>
            <a:r>
              <a:rPr lang="en-US" sz="3200" b="1" dirty="0" smtClean="0">
                <a:solidFill>
                  <a:srgbClr val="FF0000"/>
                </a:solidFill>
              </a:rPr>
              <a:t>Not only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r>
              <a:rPr lang="en-US" sz="3600" b="1" dirty="0" smtClean="0">
                <a:solidFill>
                  <a:srgbClr val="FF0000"/>
                </a:solidFill>
              </a:rPr>
              <a:t>and </a:t>
            </a:r>
            <a:r>
              <a:rPr lang="en-US" sz="3600" b="1" dirty="0" smtClean="0"/>
              <a:t>replaced with </a:t>
            </a:r>
            <a:r>
              <a:rPr lang="en-US" sz="3600" b="1" dirty="0" smtClean="0">
                <a:solidFill>
                  <a:srgbClr val="FF0000"/>
                </a:solidFill>
              </a:rPr>
              <a:t>but also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5486400"/>
            <a:ext cx="8001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Negative: </a:t>
            </a:r>
            <a:r>
              <a:rPr lang="en-US" sz="2800" b="1" dirty="0" err="1" smtClean="0"/>
              <a:t>Rahim</a:t>
            </a:r>
            <a:r>
              <a:rPr lang="en-US" sz="2800" b="1" dirty="0" smtClean="0"/>
              <a:t> has </a:t>
            </a:r>
            <a:r>
              <a:rPr lang="en-US" sz="2800" b="1" dirty="0" smtClean="0">
                <a:solidFill>
                  <a:srgbClr val="FF0000"/>
                </a:solidFill>
              </a:rPr>
              <a:t>not only </a:t>
            </a:r>
            <a:r>
              <a:rPr lang="en-US" sz="2800" b="1" dirty="0" smtClean="0"/>
              <a:t>money </a:t>
            </a:r>
            <a:r>
              <a:rPr lang="en-US" sz="2800" b="1" dirty="0" smtClean="0">
                <a:solidFill>
                  <a:srgbClr val="FF0000"/>
                </a:solidFill>
              </a:rPr>
              <a:t>but also </a:t>
            </a:r>
            <a:r>
              <a:rPr lang="en-US" sz="2800" b="1" dirty="0" smtClean="0"/>
              <a:t>talent.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0" y="3733800"/>
            <a:ext cx="7620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/>
            <a:r>
              <a:rPr lang="en-US" sz="2800" b="1" dirty="0" smtClean="0"/>
              <a:t>Negative: </a:t>
            </a:r>
            <a:r>
              <a:rPr lang="en-US" sz="2800" b="1" dirty="0" smtClean="0">
                <a:solidFill>
                  <a:srgbClr val="FF0000"/>
                </a:solidFill>
              </a:rPr>
              <a:t>Not only </a:t>
            </a:r>
            <a:r>
              <a:rPr lang="en-US" sz="2800" b="1" dirty="0" err="1" smtClean="0"/>
              <a:t>Kamal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but also </a:t>
            </a:r>
            <a:r>
              <a:rPr lang="en-US" sz="2800" b="1" dirty="0" smtClean="0"/>
              <a:t>Jamal were 			present.</a:t>
            </a:r>
          </a:p>
        </p:txBody>
      </p:sp>
      <p:sp>
        <p:nvSpPr>
          <p:cNvPr id="7" name="Rectangle 6"/>
          <p:cNvSpPr/>
          <p:nvPr/>
        </p:nvSpPr>
        <p:spPr>
          <a:xfrm>
            <a:off x="762000" y="2590800"/>
            <a:ext cx="1059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Example:</a:t>
            </a:r>
          </a:p>
        </p:txBody>
      </p:sp>
      <p:sp>
        <p:nvSpPr>
          <p:cNvPr id="8" name="Rectangle 7"/>
          <p:cNvSpPr/>
          <p:nvPr/>
        </p:nvSpPr>
        <p:spPr>
          <a:xfrm>
            <a:off x="838200" y="3124200"/>
            <a:ext cx="7467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85750"/>
            <a:r>
              <a:rPr lang="en-US" sz="2800" b="1" dirty="0" smtClean="0"/>
              <a:t>Affirmative: </a:t>
            </a:r>
            <a:r>
              <a:rPr lang="en-US" sz="2800" b="1" dirty="0" smtClean="0">
                <a:solidFill>
                  <a:srgbClr val="FF0000"/>
                </a:solidFill>
              </a:rPr>
              <a:t>Both </a:t>
            </a:r>
            <a:r>
              <a:rPr lang="en-US" sz="2800" b="1" dirty="0" err="1" smtClean="0"/>
              <a:t>Kamal</a:t>
            </a:r>
            <a:r>
              <a:rPr lang="en-US" sz="2800" b="1" dirty="0" smtClean="0"/>
              <a:t> and Jamal were present.</a:t>
            </a:r>
          </a:p>
        </p:txBody>
      </p:sp>
      <p:sp>
        <p:nvSpPr>
          <p:cNvPr id="9" name="Rectangle 8"/>
          <p:cNvSpPr/>
          <p:nvPr/>
        </p:nvSpPr>
        <p:spPr>
          <a:xfrm>
            <a:off x="838200" y="4876800"/>
            <a:ext cx="6934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Affirmative: </a:t>
            </a:r>
            <a:r>
              <a:rPr lang="en-US" sz="2800" b="1" dirty="0" err="1" smtClean="0"/>
              <a:t>Rahim</a:t>
            </a:r>
            <a:r>
              <a:rPr lang="en-US" sz="2800" b="1" dirty="0" smtClean="0"/>
              <a:t> has money </a:t>
            </a:r>
            <a:r>
              <a:rPr lang="en-US" sz="2800" b="1" dirty="0" smtClean="0">
                <a:solidFill>
                  <a:srgbClr val="FF0000"/>
                </a:solidFill>
              </a:rPr>
              <a:t>and</a:t>
            </a:r>
            <a:r>
              <a:rPr lang="en-US" sz="2800" b="1" dirty="0" smtClean="0"/>
              <a:t> talent.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6108086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Rule-4: </a:t>
            </a:r>
            <a:r>
              <a:rPr lang="en-US" sz="3200" dirty="0" smtClean="0">
                <a:solidFill>
                  <a:srgbClr val="FF0000"/>
                </a:solidFill>
              </a:rPr>
              <a:t>Everyone/everybody/every person </a:t>
            </a:r>
            <a:r>
              <a:rPr lang="en-US" sz="3200" dirty="0" smtClean="0"/>
              <a:t>(every + common noun) all replaced by 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there is no+ attached word+ but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480060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Negative : </a:t>
            </a:r>
            <a:r>
              <a:rPr lang="en-US" sz="2800" dirty="0" smtClean="0">
                <a:solidFill>
                  <a:srgbClr val="FF0000"/>
                </a:solidFill>
              </a:rPr>
              <a:t>There is no</a:t>
            </a:r>
            <a:r>
              <a:rPr lang="en-US" sz="2800" dirty="0" smtClean="0"/>
              <a:t> king </a:t>
            </a:r>
            <a:r>
              <a:rPr lang="en-US" sz="2800" dirty="0" smtClean="0">
                <a:solidFill>
                  <a:srgbClr val="FF0000"/>
                </a:solidFill>
              </a:rPr>
              <a:t>but</a:t>
            </a:r>
            <a:r>
              <a:rPr lang="en-US" sz="2800" dirty="0" smtClean="0"/>
              <a:t>  has a crown.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838200" y="2133600"/>
            <a:ext cx="17994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Example :</a:t>
            </a:r>
          </a:p>
        </p:txBody>
      </p:sp>
      <p:sp>
        <p:nvSpPr>
          <p:cNvPr id="5" name="Rectangle 4"/>
          <p:cNvSpPr/>
          <p:nvPr/>
        </p:nvSpPr>
        <p:spPr>
          <a:xfrm>
            <a:off x="990600" y="2819400"/>
            <a:ext cx="7162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Affirmative : </a:t>
            </a:r>
            <a:r>
              <a:rPr lang="en-US" sz="3200" dirty="0" smtClean="0">
                <a:solidFill>
                  <a:srgbClr val="FF0000"/>
                </a:solidFill>
              </a:rPr>
              <a:t>Every</a:t>
            </a:r>
            <a:r>
              <a:rPr lang="en-US" sz="3200" dirty="0" smtClean="0"/>
              <a:t> mother loves her child.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990600" y="3429000"/>
            <a:ext cx="7543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Negative : </a:t>
            </a:r>
            <a:r>
              <a:rPr lang="en-US" sz="2800" dirty="0" smtClean="0">
                <a:solidFill>
                  <a:srgbClr val="FF0000"/>
                </a:solidFill>
              </a:rPr>
              <a:t>There is no </a:t>
            </a:r>
            <a:r>
              <a:rPr lang="en-US" sz="2800" dirty="0" smtClean="0"/>
              <a:t>mother </a:t>
            </a:r>
            <a:r>
              <a:rPr lang="en-US" sz="2800" dirty="0" smtClean="0">
                <a:solidFill>
                  <a:srgbClr val="FF0000"/>
                </a:solidFill>
              </a:rPr>
              <a:t>but</a:t>
            </a:r>
            <a:r>
              <a:rPr lang="en-US" sz="2800" dirty="0" smtClean="0"/>
              <a:t> loves  her child.</a:t>
            </a:r>
          </a:p>
        </p:txBody>
      </p:sp>
      <p:sp>
        <p:nvSpPr>
          <p:cNvPr id="7" name="Rectangle 6"/>
          <p:cNvSpPr/>
          <p:nvPr/>
        </p:nvSpPr>
        <p:spPr>
          <a:xfrm>
            <a:off x="990600" y="4191000"/>
            <a:ext cx="6858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Affirmative : </a:t>
            </a:r>
            <a:r>
              <a:rPr lang="en-US" sz="2800" dirty="0" smtClean="0">
                <a:solidFill>
                  <a:srgbClr val="FF0000"/>
                </a:solidFill>
              </a:rPr>
              <a:t>Every</a:t>
            </a:r>
            <a:r>
              <a:rPr lang="en-US" sz="2800" dirty="0" smtClean="0"/>
              <a:t> king has a crown.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14400"/>
            <a:ext cx="647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 Individual work</a:t>
            </a:r>
            <a:endParaRPr lang="en-US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2819400"/>
            <a:ext cx="81915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200" b="1" dirty="0" smtClean="0"/>
              <a:t>He is both a singer and dancer.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200" dirty="0" err="1" smtClean="0">
                <a:solidFill>
                  <a:srgbClr val="C00000"/>
                </a:solidFill>
              </a:rPr>
              <a:t>Ans</a:t>
            </a:r>
            <a:r>
              <a:rPr lang="en-US" sz="3200" dirty="0" smtClean="0">
                <a:solidFill>
                  <a:srgbClr val="C00000"/>
                </a:solidFill>
              </a:rPr>
              <a:t>: </a:t>
            </a:r>
            <a:r>
              <a:rPr lang="en-US" sz="3200" dirty="0" smtClean="0"/>
              <a:t>He is </a:t>
            </a:r>
            <a:r>
              <a:rPr lang="en-US" sz="3200" dirty="0" smtClean="0">
                <a:solidFill>
                  <a:srgbClr val="FF0000"/>
                </a:solidFill>
              </a:rPr>
              <a:t>not only </a:t>
            </a:r>
            <a:r>
              <a:rPr lang="en-US" sz="3200" dirty="0" smtClean="0"/>
              <a:t>a singer </a:t>
            </a:r>
            <a:r>
              <a:rPr lang="en-US" sz="3200" dirty="0" smtClean="0">
                <a:solidFill>
                  <a:srgbClr val="FF0000"/>
                </a:solidFill>
              </a:rPr>
              <a:t>but also </a:t>
            </a:r>
            <a:r>
              <a:rPr lang="en-US" sz="3200" dirty="0" smtClean="0"/>
              <a:t>a dancer.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200" dirty="0" smtClean="0"/>
              <a:t>Every king has a crown.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200" dirty="0" err="1" smtClean="0">
                <a:solidFill>
                  <a:srgbClr val="C00000"/>
                </a:solidFill>
              </a:rPr>
              <a:t>Ans</a:t>
            </a:r>
            <a:r>
              <a:rPr lang="en-US" sz="3200" dirty="0" smtClean="0">
                <a:solidFill>
                  <a:srgbClr val="C00000"/>
                </a:solidFill>
              </a:rPr>
              <a:t>: There is no </a:t>
            </a:r>
            <a:r>
              <a:rPr lang="en-US" sz="3200" dirty="0" smtClean="0"/>
              <a:t>king</a:t>
            </a:r>
            <a:r>
              <a:rPr lang="en-US" sz="3200" dirty="0" smtClean="0">
                <a:solidFill>
                  <a:srgbClr val="C00000"/>
                </a:solidFill>
              </a:rPr>
              <a:t> but </a:t>
            </a:r>
            <a:r>
              <a:rPr lang="en-US" sz="3200" dirty="0" smtClean="0"/>
              <a:t>has a crown.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98120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A53CE"/>
                </a:solidFill>
                <a:latin typeface="Arial Rounded MT Bold" pitchFamily="34" charset="0"/>
              </a:rPr>
              <a:t>Transform the following sentences into negative</a:t>
            </a:r>
            <a:endParaRPr lang="en-US" sz="2800" b="1" dirty="0">
              <a:solidFill>
                <a:srgbClr val="3A53CE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79248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Rule-5: 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	</a:t>
            </a:r>
            <a:r>
              <a:rPr lang="en-US" sz="3600" dirty="0" smtClean="0">
                <a:solidFill>
                  <a:srgbClr val="FF0000"/>
                </a:solidFill>
              </a:rPr>
              <a:t>Always</a:t>
            </a:r>
            <a:r>
              <a:rPr lang="en-US" sz="3600" dirty="0" smtClean="0"/>
              <a:t> replaced by </a:t>
            </a:r>
            <a:r>
              <a:rPr lang="en-US" sz="3600" dirty="0" smtClean="0">
                <a:solidFill>
                  <a:srgbClr val="FF0000"/>
                </a:solidFill>
              </a:rPr>
              <a:t>Never </a:t>
            </a:r>
          </a:p>
          <a:p>
            <a:r>
              <a:rPr lang="en-US" sz="3600" dirty="0" smtClean="0">
                <a:solidFill>
                  <a:srgbClr val="00B050"/>
                </a:solidFill>
              </a:rPr>
              <a:t>Affirmative word </a:t>
            </a:r>
            <a:r>
              <a:rPr lang="en-US" sz="3600" dirty="0" smtClean="0"/>
              <a:t>replaced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by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00B050"/>
                </a:solidFill>
              </a:rPr>
              <a:t>Antonym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5562600"/>
            <a:ext cx="601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Negative : I </a:t>
            </a:r>
            <a:r>
              <a:rPr lang="en-US" sz="3200" dirty="0" smtClean="0">
                <a:solidFill>
                  <a:srgbClr val="FF0000"/>
                </a:solidFill>
              </a:rPr>
              <a:t>never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00B050"/>
                </a:solidFill>
              </a:rPr>
              <a:t>forget</a:t>
            </a:r>
            <a:r>
              <a:rPr lang="en-US" sz="3200" dirty="0" smtClean="0"/>
              <a:t> you.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685800" y="2514600"/>
            <a:ext cx="17994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Example :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3276600"/>
            <a:ext cx="7315200" cy="754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Affirmative : The idle </a:t>
            </a:r>
            <a:r>
              <a:rPr lang="en-US" sz="3200" smtClean="0">
                <a:solidFill>
                  <a:srgbClr val="FF0000"/>
                </a:solidFill>
              </a:rPr>
              <a:t>always </a:t>
            </a:r>
            <a:r>
              <a:rPr lang="en-US" sz="3200" smtClean="0">
                <a:solidFill>
                  <a:srgbClr val="00B050"/>
                </a:solidFill>
              </a:rPr>
              <a:t>lag </a:t>
            </a:r>
            <a:r>
              <a:rPr lang="en-US" sz="3200" dirty="0" smtClean="0">
                <a:solidFill>
                  <a:srgbClr val="00B050"/>
                </a:solidFill>
              </a:rPr>
              <a:t>behind</a:t>
            </a:r>
            <a:r>
              <a:rPr lang="en-US" sz="3200" dirty="0" smtClean="0"/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914400" y="4045906"/>
            <a:ext cx="6477000" cy="754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Negative :The idle </a:t>
            </a:r>
            <a:r>
              <a:rPr lang="en-US" sz="3200" dirty="0" smtClean="0">
                <a:solidFill>
                  <a:srgbClr val="FF0000"/>
                </a:solidFill>
              </a:rPr>
              <a:t>never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00B050"/>
                </a:solidFill>
              </a:rPr>
              <a:t>progress</a:t>
            </a:r>
            <a:r>
              <a:rPr lang="en-US" sz="3200" dirty="0" smtClean="0"/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838200" y="4800600"/>
            <a:ext cx="6705600" cy="754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/>
              <a:t>Affirmative : I </a:t>
            </a:r>
            <a:r>
              <a:rPr lang="en-US" sz="3200" dirty="0" smtClean="0">
                <a:solidFill>
                  <a:srgbClr val="FF0000"/>
                </a:solidFill>
              </a:rPr>
              <a:t>always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00B050"/>
                </a:solidFill>
              </a:rPr>
              <a:t>remember</a:t>
            </a:r>
            <a:r>
              <a:rPr lang="en-US" sz="3200" dirty="0" smtClean="0"/>
              <a:t> you.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609600"/>
            <a:ext cx="15103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Rule-6: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762000" y="1524000"/>
            <a:ext cx="7162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As soon as </a:t>
            </a:r>
            <a:r>
              <a:rPr lang="en-US" sz="2800" dirty="0" smtClean="0"/>
              <a:t>replaced by </a:t>
            </a:r>
            <a:r>
              <a:rPr lang="en-US" sz="2800" dirty="0" smtClean="0">
                <a:solidFill>
                  <a:srgbClr val="FF0000"/>
                </a:solidFill>
              </a:rPr>
              <a:t>No sooner had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Comma (,) </a:t>
            </a:r>
            <a:r>
              <a:rPr lang="en-US" sz="2800" dirty="0" smtClean="0"/>
              <a:t>replaced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by</a:t>
            </a:r>
            <a:r>
              <a:rPr lang="en-US" sz="2800" dirty="0" smtClean="0">
                <a:solidFill>
                  <a:srgbClr val="FF0000"/>
                </a:solidFill>
              </a:rPr>
              <a:t> than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2743200"/>
            <a:ext cx="8153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en-US" sz="3200" dirty="0" smtClean="0"/>
              <a:t>Example: </a:t>
            </a:r>
          </a:p>
          <a:p>
            <a:pPr marL="285750" indent="-285750"/>
            <a:endParaRPr lang="en-US" sz="1200" dirty="0" smtClean="0"/>
          </a:p>
          <a:p>
            <a:pPr marL="285750" indent="-285750"/>
            <a:r>
              <a:rPr lang="en-US" sz="3200" dirty="0" smtClean="0"/>
              <a:t>Affirmative: </a:t>
            </a:r>
            <a:r>
              <a:rPr lang="en-US" sz="3200" b="1" dirty="0" smtClean="0">
                <a:solidFill>
                  <a:srgbClr val="FF0000"/>
                </a:solidFill>
              </a:rPr>
              <a:t>As soon as </a:t>
            </a:r>
            <a:r>
              <a:rPr lang="en-US" sz="3200" b="1" dirty="0" smtClean="0"/>
              <a:t>the thief saw the police</a:t>
            </a:r>
            <a:r>
              <a:rPr lang="en-US" sz="3200" b="1" dirty="0" smtClean="0">
                <a:solidFill>
                  <a:srgbClr val="FF0000"/>
                </a:solidFill>
              </a:rPr>
              <a:t>, </a:t>
            </a:r>
            <a:r>
              <a:rPr lang="en-US" sz="3200" b="1" dirty="0" smtClean="0"/>
              <a:t>he ran way.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4572000"/>
            <a:ext cx="7239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Negative: </a:t>
            </a:r>
            <a:r>
              <a:rPr lang="en-US" sz="3200" dirty="0" smtClean="0">
                <a:solidFill>
                  <a:srgbClr val="FF0000"/>
                </a:solidFill>
              </a:rPr>
              <a:t>No sooner had </a:t>
            </a:r>
            <a:r>
              <a:rPr lang="en-US" sz="3200" dirty="0" smtClean="0"/>
              <a:t>the </a:t>
            </a:r>
            <a:r>
              <a:rPr lang="en-US" sz="3200" dirty="0" smtClean="0"/>
              <a:t>thief </a:t>
            </a:r>
            <a:r>
              <a:rPr lang="en-US" sz="3200" dirty="0" smtClean="0"/>
              <a:t>seen the police </a:t>
            </a:r>
            <a:r>
              <a:rPr lang="en-US" sz="3200" dirty="0" smtClean="0">
                <a:solidFill>
                  <a:srgbClr val="FF0000"/>
                </a:solidFill>
              </a:rPr>
              <a:t>than</a:t>
            </a:r>
            <a:r>
              <a:rPr lang="en-US" sz="3200" dirty="0" smtClean="0"/>
              <a:t> he ran way.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2743200"/>
            <a:ext cx="79248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Example:</a:t>
            </a:r>
          </a:p>
          <a:p>
            <a:pPr>
              <a:lnSpc>
                <a:spcPct val="150000"/>
              </a:lnSpc>
            </a:pPr>
            <a:r>
              <a:rPr lang="en-US" sz="3200" dirty="0" err="1" smtClean="0"/>
              <a:t>Affimative</a:t>
            </a:r>
            <a:r>
              <a:rPr lang="en-US" sz="3200" dirty="0" smtClean="0"/>
              <a:t>: He </a:t>
            </a:r>
            <a:r>
              <a:rPr lang="en-US" sz="3200" dirty="0" smtClean="0">
                <a:solidFill>
                  <a:srgbClr val="FF0000"/>
                </a:solidFill>
              </a:rPr>
              <a:t>is</a:t>
            </a:r>
            <a:r>
              <a:rPr lang="en-US" sz="3200" dirty="0" smtClean="0"/>
              <a:t> a </a:t>
            </a:r>
            <a:r>
              <a:rPr lang="en-US" sz="3200" dirty="0" smtClean="0">
                <a:solidFill>
                  <a:srgbClr val="00B050"/>
                </a:solidFill>
              </a:rPr>
              <a:t>regular</a:t>
            </a:r>
            <a:r>
              <a:rPr lang="en-US" sz="3200" dirty="0" smtClean="0"/>
              <a:t> student.</a:t>
            </a:r>
          </a:p>
          <a:p>
            <a:r>
              <a:rPr lang="en-US" sz="3200" dirty="0" smtClean="0"/>
              <a:t>Negative: He </a:t>
            </a:r>
            <a:r>
              <a:rPr lang="en-US" sz="3200" dirty="0" smtClean="0">
                <a:solidFill>
                  <a:srgbClr val="FF0000"/>
                </a:solidFill>
              </a:rPr>
              <a:t>is not </a:t>
            </a:r>
            <a:r>
              <a:rPr lang="en-US" sz="3200" dirty="0" smtClean="0"/>
              <a:t>an </a:t>
            </a:r>
            <a:r>
              <a:rPr lang="en-US" sz="3200" dirty="0" smtClean="0">
                <a:solidFill>
                  <a:srgbClr val="00B050"/>
                </a:solidFill>
              </a:rPr>
              <a:t>irregular</a:t>
            </a:r>
            <a:r>
              <a:rPr lang="en-US" sz="3200" dirty="0" smtClean="0"/>
              <a:t> student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838200" y="609600"/>
            <a:ext cx="15103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Rule-7: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533400" y="1524000"/>
            <a:ext cx="7162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Auxiliary verb </a:t>
            </a:r>
            <a:r>
              <a:rPr lang="en-US" sz="2800" dirty="0" smtClean="0"/>
              <a:t>replaced by </a:t>
            </a:r>
            <a:r>
              <a:rPr lang="en-US" sz="2800" dirty="0" smtClean="0">
                <a:solidFill>
                  <a:srgbClr val="FF0000"/>
                </a:solidFill>
              </a:rPr>
              <a:t>not+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Auxiliary verb 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00B050"/>
                </a:solidFill>
              </a:rPr>
              <a:t>Affirmative word </a:t>
            </a:r>
            <a:r>
              <a:rPr lang="en-US" sz="2800" dirty="0" smtClean="0"/>
              <a:t>replaced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by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00B050"/>
                </a:solidFill>
              </a:rPr>
              <a:t>Antonym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4749225"/>
            <a:ext cx="7162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en-US" sz="3200" dirty="0" err="1" smtClean="0"/>
              <a:t>Affimative</a:t>
            </a:r>
            <a:r>
              <a:rPr lang="en-US" sz="3200" dirty="0" smtClean="0"/>
              <a:t>: </a:t>
            </a:r>
            <a:r>
              <a:rPr lang="en-US" sz="3200" b="1" dirty="0" smtClean="0"/>
              <a:t>He </a:t>
            </a:r>
            <a:r>
              <a:rPr lang="en-US" sz="3200" b="1" dirty="0" smtClean="0">
                <a:solidFill>
                  <a:srgbClr val="FF0000"/>
                </a:solidFill>
              </a:rPr>
              <a:t>was </a:t>
            </a:r>
            <a:r>
              <a:rPr lang="en-US" sz="3200" b="1" dirty="0" smtClean="0"/>
              <a:t>an </a:t>
            </a:r>
            <a:r>
              <a:rPr lang="en-US" sz="3200" b="1" dirty="0" smtClean="0">
                <a:solidFill>
                  <a:srgbClr val="00B050"/>
                </a:solidFill>
              </a:rPr>
              <a:t>honest</a:t>
            </a:r>
            <a:r>
              <a:rPr lang="en-US" sz="3200" b="1" dirty="0" smtClean="0"/>
              <a:t> man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5410200"/>
            <a:ext cx="7239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Negative: He </a:t>
            </a:r>
            <a:r>
              <a:rPr lang="en-US" sz="3200" dirty="0" smtClean="0">
                <a:solidFill>
                  <a:srgbClr val="FF0000"/>
                </a:solidFill>
              </a:rPr>
              <a:t>was not </a:t>
            </a:r>
            <a:r>
              <a:rPr lang="en-US" sz="3200" dirty="0" smtClean="0"/>
              <a:t>a </a:t>
            </a:r>
            <a:r>
              <a:rPr lang="en-US" sz="3200" dirty="0" smtClean="0">
                <a:solidFill>
                  <a:srgbClr val="00B050"/>
                </a:solidFill>
              </a:rPr>
              <a:t>dishonest</a:t>
            </a:r>
            <a:r>
              <a:rPr lang="en-US" sz="3200" dirty="0" smtClean="0"/>
              <a:t> man.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457200"/>
            <a:ext cx="647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 Individual work</a:t>
            </a:r>
            <a:endParaRPr lang="en-US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524000"/>
            <a:ext cx="883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A53CE"/>
                </a:solidFill>
                <a:latin typeface="Arial Rounded MT Bold" pitchFamily="34" charset="0"/>
              </a:rPr>
              <a:t>Transform the following sentences into negative</a:t>
            </a:r>
            <a:endParaRPr lang="en-US" sz="2800" b="1" dirty="0">
              <a:solidFill>
                <a:srgbClr val="3A53CE"/>
              </a:solidFill>
              <a:latin typeface="Arial Rounded MT Bol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209800"/>
            <a:ext cx="81915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n-US" sz="3200" b="1" dirty="0" smtClean="0"/>
              <a:t>His parents </a:t>
            </a:r>
            <a:r>
              <a:rPr lang="en-US" sz="3200" b="1" dirty="0" smtClean="0">
                <a:solidFill>
                  <a:srgbClr val="FF0000"/>
                </a:solidFill>
              </a:rPr>
              <a:t>always</a:t>
            </a:r>
            <a:r>
              <a:rPr lang="en-US" sz="3200" b="1" dirty="0" smtClean="0"/>
              <a:t> liked her.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3200" dirty="0" err="1" smtClean="0">
                <a:solidFill>
                  <a:srgbClr val="C00000"/>
                </a:solidFill>
              </a:rPr>
              <a:t>Ans</a:t>
            </a:r>
            <a:r>
              <a:rPr lang="en-US" sz="3200" dirty="0" smtClean="0">
                <a:solidFill>
                  <a:srgbClr val="C00000"/>
                </a:solidFill>
              </a:rPr>
              <a:t>: </a:t>
            </a:r>
            <a:r>
              <a:rPr lang="en-US" sz="3200" dirty="0" smtClean="0"/>
              <a:t>His parents </a:t>
            </a:r>
            <a:r>
              <a:rPr lang="en-US" sz="3200" dirty="0" smtClean="0">
                <a:solidFill>
                  <a:srgbClr val="FF0000"/>
                </a:solidFill>
              </a:rPr>
              <a:t>never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rgbClr val="00B050"/>
                </a:solidFill>
              </a:rPr>
              <a:t>disliked</a:t>
            </a:r>
            <a:r>
              <a:rPr lang="en-US" sz="3200" dirty="0" smtClean="0"/>
              <a:t> her.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3200" dirty="0" smtClean="0"/>
              <a:t>We </a:t>
            </a:r>
            <a:r>
              <a:rPr lang="en-US" sz="3200" dirty="0" smtClean="0">
                <a:solidFill>
                  <a:srgbClr val="FF0000"/>
                </a:solidFill>
              </a:rPr>
              <a:t>believe</a:t>
            </a:r>
            <a:r>
              <a:rPr lang="en-US" sz="3200" dirty="0" smtClean="0"/>
              <a:t> in Allah/God.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3200" dirty="0" err="1" smtClean="0">
                <a:solidFill>
                  <a:srgbClr val="C00000"/>
                </a:solidFill>
              </a:rPr>
              <a:t>Ans</a:t>
            </a:r>
            <a:r>
              <a:rPr lang="en-US" sz="3200" dirty="0" smtClean="0">
                <a:solidFill>
                  <a:srgbClr val="C00000"/>
                </a:solidFill>
              </a:rPr>
              <a:t>: </a:t>
            </a:r>
            <a:r>
              <a:rPr lang="en-US" sz="3200" dirty="0" smtClean="0"/>
              <a:t>We</a:t>
            </a:r>
            <a:r>
              <a:rPr lang="en-US" sz="3200" dirty="0" smtClean="0">
                <a:solidFill>
                  <a:srgbClr val="C00000"/>
                </a:solidFill>
              </a:rPr>
              <a:t> do not disbelieve </a:t>
            </a:r>
            <a:r>
              <a:rPr lang="en-US" sz="3200" dirty="0" smtClean="0"/>
              <a:t>in Allah.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3200" dirty="0" err="1" smtClean="0"/>
              <a:t>Affimative</a:t>
            </a:r>
            <a:r>
              <a:rPr lang="en-US" sz="3200" dirty="0" smtClean="0"/>
              <a:t>: </a:t>
            </a:r>
            <a:r>
              <a:rPr lang="en-US" sz="3200" b="1" dirty="0" smtClean="0">
                <a:solidFill>
                  <a:srgbClr val="FF0000"/>
                </a:solidFill>
              </a:rPr>
              <a:t>As soon as </a:t>
            </a:r>
            <a:r>
              <a:rPr lang="en-US" sz="3200" b="1" dirty="0" smtClean="0"/>
              <a:t>the students heard the bell</a:t>
            </a:r>
            <a:r>
              <a:rPr lang="en-US" sz="3200" b="1" dirty="0" smtClean="0">
                <a:solidFill>
                  <a:srgbClr val="FF0000"/>
                </a:solidFill>
              </a:rPr>
              <a:t>, </a:t>
            </a:r>
            <a:r>
              <a:rPr lang="en-US" sz="3200" b="1" dirty="0" smtClean="0"/>
              <a:t>they entered  into the class.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sz="3200" dirty="0" smtClean="0"/>
              <a:t>Negative: </a:t>
            </a:r>
            <a:r>
              <a:rPr lang="en-US" sz="3200" dirty="0" smtClean="0">
                <a:solidFill>
                  <a:srgbClr val="FF0000"/>
                </a:solidFill>
              </a:rPr>
              <a:t>No sooner had </a:t>
            </a:r>
            <a:r>
              <a:rPr lang="en-US" sz="3200" b="1" dirty="0" smtClean="0"/>
              <a:t>the students </a:t>
            </a:r>
            <a:r>
              <a:rPr lang="en-US" sz="3200" dirty="0" smtClean="0"/>
              <a:t>heard the bell </a:t>
            </a:r>
            <a:r>
              <a:rPr lang="en-US" sz="3200" dirty="0" smtClean="0">
                <a:solidFill>
                  <a:srgbClr val="FF0000"/>
                </a:solidFill>
              </a:rPr>
              <a:t>than</a:t>
            </a:r>
            <a:r>
              <a:rPr lang="en-US" sz="3200" dirty="0" smtClean="0"/>
              <a:t> they entered into class.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0529120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05000" y="0"/>
            <a:ext cx="3895618" cy="1015663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6000" b="1" dirty="0" smtClean="0">
                <a:ln w="11430"/>
                <a:solidFill>
                  <a:srgbClr val="7030A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Home work</a:t>
            </a:r>
            <a:endParaRPr lang="en-US" sz="6000" b="1" dirty="0">
              <a:ln w="11430"/>
              <a:solidFill>
                <a:srgbClr val="7030A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828800"/>
            <a:ext cx="6477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sz="2800" b="1" dirty="0" smtClean="0"/>
              <a:t>1</a:t>
            </a:r>
            <a:r>
              <a:rPr lang="en-US" sz="3200" b="1" dirty="0" smtClean="0"/>
              <a:t>. She alone lives in this building.</a:t>
            </a:r>
          </a:p>
          <a:p>
            <a:pPr marL="514350" indent="-514350"/>
            <a:r>
              <a:rPr lang="en-US" sz="3200" b="1" dirty="0" smtClean="0"/>
              <a:t>2. Everyone hates a  liar. </a:t>
            </a:r>
            <a:endParaRPr lang="en-US" sz="3200" dirty="0" smtClean="0">
              <a:solidFill>
                <a:srgbClr val="C00000"/>
              </a:solidFill>
            </a:endParaRPr>
          </a:p>
          <a:p>
            <a:pPr marL="400050" indent="-400050"/>
            <a:r>
              <a:rPr lang="en-US" sz="3200" b="1" dirty="0" smtClean="0"/>
              <a:t>3. Jim was only twenty two.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pPr marL="400050" indent="-400050"/>
            <a:r>
              <a:rPr lang="en-US" sz="3200" b="1" dirty="0" smtClean="0"/>
              <a:t>4.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smtClean="0"/>
              <a:t>Travelling is always welcome.</a:t>
            </a:r>
            <a:endParaRPr lang="en-US" sz="3200" b="1" dirty="0" smtClean="0">
              <a:solidFill>
                <a:srgbClr val="C00000"/>
              </a:solidFill>
            </a:endParaRPr>
          </a:p>
          <a:p>
            <a:pPr marL="400050" indent="-400050"/>
            <a:r>
              <a:rPr lang="en-US" sz="3200" b="1" dirty="0" smtClean="0"/>
              <a:t>5.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en-US" sz="3200" b="1" dirty="0" smtClean="0"/>
              <a:t>You must obey your parents.</a:t>
            </a:r>
          </a:p>
          <a:p>
            <a:pPr marL="400050" indent="-400050"/>
            <a:r>
              <a:rPr lang="en-US" sz="3200" b="1" dirty="0" smtClean="0"/>
              <a:t>6. I always remember you</a:t>
            </a:r>
          </a:p>
          <a:p>
            <a:pPr marL="400050" indent="-400050"/>
            <a:r>
              <a:rPr lang="en-US" sz="3200" b="1" dirty="0" smtClean="0"/>
              <a:t>7. Mr. Rashid is a writer and director.</a:t>
            </a:r>
          </a:p>
          <a:p>
            <a:pPr marL="400050" indent="-400050"/>
            <a:r>
              <a:rPr lang="en-US" sz="3200" b="1" dirty="0" smtClean="0"/>
              <a:t>8. As soon as the rain stopped, I went out.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1143000"/>
            <a:ext cx="8488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Arial Rounded MT Bold" pitchFamily="34" charset="0"/>
              </a:rPr>
              <a:t>Transform the following sentences into negative</a:t>
            </a:r>
            <a:endParaRPr lang="en-US" sz="2800" dirty="0"/>
          </a:p>
        </p:txBody>
      </p:sp>
      <p:pic>
        <p:nvPicPr>
          <p:cNvPr id="6" name="Picture 5" descr="home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4600" y="2133600"/>
            <a:ext cx="2619375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9475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2819400"/>
            <a:ext cx="8153400" cy="21852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rial Narrow" pitchFamily="34" charset="0"/>
              </a:rPr>
              <a:t>Mohammad </a:t>
            </a:r>
            <a:r>
              <a:rPr lang="en-US" sz="2800" b="1" dirty="0" err="1" smtClean="0">
                <a:solidFill>
                  <a:srgbClr val="002060"/>
                </a:solidFill>
                <a:latin typeface="Arial Narrow" pitchFamily="34" charset="0"/>
              </a:rPr>
              <a:t>Jashim</a:t>
            </a:r>
            <a:r>
              <a:rPr lang="en-US" sz="2800" b="1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 Narrow" pitchFamily="34" charset="0"/>
              </a:rPr>
              <a:t>Uddin</a:t>
            </a:r>
            <a:endParaRPr lang="en-US" sz="2800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r>
              <a:rPr lang="en-US" sz="2800" b="1" dirty="0" smtClean="0">
                <a:solidFill>
                  <a:srgbClr val="002060"/>
                </a:solidFill>
                <a:latin typeface="Arial Narrow" pitchFamily="34" charset="0"/>
              </a:rPr>
              <a:t>Assistant  teacher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 Narrow" pitchFamily="34" charset="0"/>
              </a:rPr>
              <a:t>K.B.A.H.Dovash</a:t>
            </a:r>
            <a:r>
              <a:rPr lang="en-US" sz="2800" b="1" dirty="0" smtClean="0">
                <a:solidFill>
                  <a:srgbClr val="002060"/>
                </a:solidFill>
                <a:latin typeface="Arial Narrow" pitchFamily="34" charset="0"/>
              </a:rPr>
              <a:t> City Corporation Girls’ High School</a:t>
            </a:r>
          </a:p>
          <a:p>
            <a:r>
              <a:rPr lang="en-US" sz="2800" b="1" dirty="0" err="1" smtClean="0">
                <a:solidFill>
                  <a:srgbClr val="002060"/>
                </a:solidFill>
                <a:latin typeface="Arial Narrow" pitchFamily="34" charset="0"/>
              </a:rPr>
              <a:t>Agrabad</a:t>
            </a:r>
            <a:r>
              <a:rPr lang="en-US" sz="2800" b="1" dirty="0" smtClean="0">
                <a:solidFill>
                  <a:srgbClr val="002060"/>
                </a:solidFill>
                <a:latin typeface="Arial Narrow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 Narrow" pitchFamily="34" charset="0"/>
              </a:rPr>
              <a:t>Doublmooring</a:t>
            </a:r>
            <a:r>
              <a:rPr lang="en-US" sz="2800" b="1" dirty="0" smtClean="0">
                <a:solidFill>
                  <a:srgbClr val="002060"/>
                </a:solidFill>
                <a:latin typeface="Arial Narrow" pitchFamily="34" charset="0"/>
              </a:rPr>
              <a:t>,</a:t>
            </a:r>
            <a:r>
              <a:rPr lang="en-US" sz="3200" b="1" dirty="0" smtClean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 Narrow" pitchFamily="34" charset="0"/>
              </a:rPr>
              <a:t>Chattogram</a:t>
            </a:r>
            <a:endParaRPr lang="en-US" sz="3200" b="1" dirty="0" smtClean="0">
              <a:solidFill>
                <a:srgbClr val="002060"/>
              </a:solidFill>
              <a:latin typeface="Arial Narrow" pitchFamily="34" charset="0"/>
            </a:endParaRPr>
          </a:p>
          <a:p>
            <a:r>
              <a:rPr lang="en-US" sz="2000" b="1" dirty="0" smtClean="0">
                <a:solidFill>
                  <a:srgbClr val="002060"/>
                </a:solidFill>
                <a:latin typeface="Arial Narrow" pitchFamily="34" charset="0"/>
              </a:rPr>
              <a:t>E-mail:jashim580@gmail.com</a:t>
            </a:r>
            <a:endParaRPr lang="en-US" sz="3200" b="1" dirty="0" smtClean="0"/>
          </a:p>
        </p:txBody>
      </p:sp>
      <p:sp>
        <p:nvSpPr>
          <p:cNvPr id="9" name="Horizontal Scroll 8"/>
          <p:cNvSpPr/>
          <p:nvPr/>
        </p:nvSpPr>
        <p:spPr>
          <a:xfrm>
            <a:off x="1524000" y="533400"/>
            <a:ext cx="5943600" cy="1228725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 smtClean="0">
                <a:solidFill>
                  <a:srgbClr val="E7318C"/>
                </a:solidFill>
                <a:latin typeface="+mj-lt"/>
              </a:rPr>
              <a:t>INTRODUCTION</a:t>
            </a:r>
            <a:endParaRPr lang="en-US" sz="5400" b="1" dirty="0">
              <a:solidFill>
                <a:srgbClr val="E7318C"/>
              </a:solidFill>
              <a:latin typeface="+mj-lt"/>
            </a:endParaRPr>
          </a:p>
        </p:txBody>
      </p:sp>
      <p:pic>
        <p:nvPicPr>
          <p:cNvPr id="5" name="Picture 4" descr="Jashi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400" y="1905000"/>
            <a:ext cx="1389888" cy="1755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1366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990600"/>
            <a:ext cx="701493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905"/>
                <a:pattFill prst="pct90">
                  <a:fgClr>
                    <a:srgbClr val="E7318C"/>
                  </a:fgClr>
                  <a:bgClr>
                    <a:schemeClr val="bg1"/>
                  </a:bgClr>
                </a:patt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THANK YOU ALL</a:t>
            </a:r>
            <a:endParaRPr lang="en-US" sz="8000" b="1" dirty="0">
              <a:ln w="1905"/>
              <a:pattFill prst="pct90">
                <a:fgClr>
                  <a:srgbClr val="E7318C"/>
                </a:fgClr>
                <a:bgClr>
                  <a:schemeClr val="bg1"/>
                </a:bgClr>
              </a:patt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2743200"/>
            <a:ext cx="692802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905"/>
                <a:pattFill prst="pct90">
                  <a:fgClr>
                    <a:srgbClr val="E7318C"/>
                  </a:fgClr>
                  <a:bgClr>
                    <a:schemeClr val="bg1"/>
                  </a:bgClr>
                </a:patt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Stay home</a:t>
            </a:r>
          </a:p>
          <a:p>
            <a:pPr algn="ctr"/>
            <a:r>
              <a:rPr lang="en-US" sz="8000" b="1" dirty="0" smtClean="0">
                <a:ln w="1905"/>
                <a:pattFill prst="pct90">
                  <a:fgClr>
                    <a:srgbClr val="E7318C"/>
                  </a:fgClr>
                  <a:bgClr>
                    <a:schemeClr val="bg1"/>
                  </a:bgClr>
                </a:patt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Stay safe</a:t>
            </a:r>
            <a:endParaRPr lang="en-US" sz="8000" b="1" dirty="0">
              <a:ln w="1905"/>
              <a:pattFill prst="pct90">
                <a:fgClr>
                  <a:srgbClr val="E7318C"/>
                </a:fgClr>
                <a:bgClr>
                  <a:schemeClr val="bg1"/>
                </a:bgClr>
              </a:patt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6534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685800"/>
            <a:ext cx="8610600" cy="455509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Class : Eight</a:t>
            </a:r>
          </a:p>
          <a:p>
            <a:pPr algn="ctr"/>
            <a:r>
              <a:rPr lang="en-US" sz="4400" dirty="0" smtClean="0"/>
              <a:t>Subject: English (Grammar)</a:t>
            </a:r>
          </a:p>
          <a:p>
            <a:pPr algn="ctr"/>
            <a:r>
              <a:rPr lang="en-US" sz="4400" dirty="0" smtClean="0"/>
              <a:t>Unit- Seven </a:t>
            </a:r>
          </a:p>
          <a:p>
            <a:pPr algn="ctr"/>
            <a:r>
              <a:rPr lang="en-US" sz="4400" dirty="0" smtClean="0"/>
              <a:t>(Transformation of Sentence)</a:t>
            </a:r>
          </a:p>
          <a:p>
            <a:pPr algn="ctr"/>
            <a:r>
              <a:rPr lang="en-US" sz="5400" dirty="0" smtClean="0"/>
              <a:t>Lesson : Three </a:t>
            </a:r>
          </a:p>
          <a:p>
            <a:pPr algn="ctr"/>
            <a:r>
              <a:rPr lang="en-US" sz="4400" dirty="0" smtClean="0"/>
              <a:t>( Affirmative to Negative)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850" y="15749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Notice these sentences… 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066800"/>
            <a:ext cx="6096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2800" dirty="0" err="1" smtClean="0"/>
              <a:t>Karim</a:t>
            </a:r>
            <a:r>
              <a:rPr lang="en-US" sz="2800" dirty="0" smtClean="0"/>
              <a:t> is sincere to his studies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800" dirty="0" err="1" smtClean="0"/>
              <a:t>Karim</a:t>
            </a:r>
            <a:r>
              <a:rPr lang="en-US" sz="2800" dirty="0" smtClean="0"/>
              <a:t> is  not insincere to his studies.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800" dirty="0" smtClean="0"/>
              <a:t>I like Bangladeshi food.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en-US" sz="2800" dirty="0" smtClean="0"/>
              <a:t>I do not dislike Bangladeshi food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3619485"/>
            <a:ext cx="670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Lucida Sans Typewriter" pitchFamily="49" charset="0"/>
                <a:cs typeface="Times New Roman" pitchFamily="18" charset="0"/>
              </a:rPr>
              <a:t>Do you find any change between first two and last two sentences............? </a:t>
            </a:r>
            <a:endParaRPr lang="en-US" sz="2000" b="1" dirty="0">
              <a:latin typeface="Lucida Sans Typewriter" pitchFamily="49" charset="0"/>
              <a:cs typeface="Times New Roman" pitchFamily="18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5334000" y="1295400"/>
            <a:ext cx="533400" cy="145601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5791200" y="2209800"/>
            <a:ext cx="723900" cy="381000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24000" y="4648200"/>
            <a:ext cx="2133600" cy="18620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500" dirty="0" smtClean="0"/>
              <a:t>Yes</a:t>
            </a:r>
            <a:endParaRPr lang="en-US" sz="11500" dirty="0"/>
          </a:p>
        </p:txBody>
      </p:sp>
      <p:sp>
        <p:nvSpPr>
          <p:cNvPr id="12" name="TextBox 11"/>
          <p:cNvSpPr txBox="1"/>
          <p:nvPr/>
        </p:nvSpPr>
        <p:spPr>
          <a:xfrm>
            <a:off x="3886200" y="4648200"/>
            <a:ext cx="2133600" cy="186204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1500" dirty="0" smtClean="0"/>
              <a:t>NO</a:t>
            </a:r>
            <a:endParaRPr lang="en-US" sz="11500" dirty="0"/>
          </a:p>
        </p:txBody>
      </p:sp>
      <p:pic>
        <p:nvPicPr>
          <p:cNvPr id="13" name="Picture 12" descr="Since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762000"/>
            <a:ext cx="1560643" cy="103853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4" name="Picture 13" descr="food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0" y="1828800"/>
            <a:ext cx="1752600" cy="116627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92591846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  <p:bldP spid="11" grpId="0" animBg="1"/>
      <p:bldP spid="12" grpId="0" animBg="1"/>
      <p:bldP spid="12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2819400"/>
            <a:ext cx="8610600" cy="24929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5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ource Sans Pro Black" pitchFamily="34" charset="0"/>
                <a:cs typeface="Times New Roman" pitchFamily="18" charset="0"/>
              </a:rPr>
              <a:t>T</a:t>
            </a:r>
            <a:r>
              <a:rPr lang="en-US" sz="54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ource Sans Pro Black" pitchFamily="34" charset="0"/>
                <a:cs typeface="Times New Roman" pitchFamily="18" charset="0"/>
              </a:rPr>
              <a:t>ransformation </a:t>
            </a:r>
            <a:r>
              <a:rPr lang="en-US" sz="5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ource Sans Pro Black" pitchFamily="34" charset="0"/>
                <a:cs typeface="Times New Roman" pitchFamily="18" charset="0"/>
              </a:rPr>
              <a:t>Of 									Sentence</a:t>
            </a:r>
            <a:endParaRPr lang="en-US" sz="4800" b="1" spc="50" dirty="0" smtClean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ource Sans Pro Black" pitchFamily="34" charset="0"/>
              <a:cs typeface="Times New Roman" pitchFamily="18" charset="0"/>
            </a:endParaRPr>
          </a:p>
          <a:p>
            <a:pPr algn="ctr"/>
            <a:r>
              <a:rPr lang="en-US" sz="4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ource Sans Pro Black" pitchFamily="34" charset="0"/>
                <a:cs typeface="Times New Roman" pitchFamily="18" charset="0"/>
              </a:rPr>
              <a:t>(Affirmative  to Negative)</a:t>
            </a:r>
            <a:endParaRPr lang="en-US" sz="48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ource Sans Pro Black" pitchFamily="34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5334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Our Today’s Topic</a:t>
            </a:r>
            <a:endParaRPr lang="en-US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7606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5000" y="303937"/>
            <a:ext cx="4572000" cy="7628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2133600"/>
            <a:ext cx="86868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After the end of the lesson the learners will be able to </a:t>
            </a:r>
            <a:r>
              <a:rPr lang="en-US" sz="2800" dirty="0" smtClean="0"/>
              <a:t> ---</a:t>
            </a:r>
          </a:p>
          <a:p>
            <a:endParaRPr lang="en-US" sz="2800" dirty="0" smtClean="0"/>
          </a:p>
          <a:p>
            <a:pPr marL="514350" indent="-5143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write the definition of transformation of sentences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Identify the rules of transformation of sentences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Transform sentences (affirmative to Negative)</a:t>
            </a:r>
            <a:endParaRPr lang="en-US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609600"/>
            <a:ext cx="487127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Learning Outcomes</a:t>
            </a:r>
            <a:r>
              <a:rPr lang="en-US" sz="4800" b="1" dirty="0" smtClean="0">
                <a:solidFill>
                  <a:srgbClr val="002060"/>
                </a:solidFill>
              </a:rPr>
              <a:t>:</a:t>
            </a:r>
            <a:endParaRPr lang="en-US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44179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09600" y="1600200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Transformation is a process of changing a sentence without changing  its real meaning. 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3352800"/>
            <a:ext cx="783907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Example: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3200" dirty="0" err="1" smtClean="0"/>
              <a:t>Ariya</a:t>
            </a:r>
            <a:r>
              <a:rPr lang="en-US" sz="3200" dirty="0" smtClean="0"/>
              <a:t> is a good student.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3200" dirty="0" err="1" smtClean="0"/>
              <a:t>Ariya</a:t>
            </a:r>
            <a:r>
              <a:rPr lang="en-US" sz="3200" dirty="0" smtClean="0"/>
              <a:t> is not a bad student.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5410200"/>
            <a:ext cx="7677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Both sentences have the same meaning </a:t>
            </a:r>
            <a:endParaRPr lang="en-US" sz="28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2362200" y="457200"/>
            <a:ext cx="3048000" cy="914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Definition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12098902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   </a:t>
            </a:r>
            <a:r>
              <a:rPr lang="en-US" sz="32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ahnschrift Light" pitchFamily="34" charset="0"/>
              </a:rPr>
              <a:t>The rules of transformation of sentence</a:t>
            </a:r>
            <a:endParaRPr lang="en-US" sz="3200" b="1" u="sng" dirty="0">
              <a:ln cmpd="dbl">
                <a:solidFill>
                  <a:schemeClr val="tx1"/>
                </a:solidFill>
              </a:ln>
              <a:solidFill>
                <a:srgbClr val="FF0000"/>
              </a:solidFill>
              <a:latin typeface="Bahnschrift Ligh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3716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     </a:t>
            </a:r>
            <a:r>
              <a:rPr lang="en-US" sz="3200" b="1" u="sng" dirty="0" smtClean="0">
                <a:solidFill>
                  <a:srgbClr val="FF0000"/>
                </a:solidFill>
              </a:rPr>
              <a:t>Affirmative to Negative :</a:t>
            </a:r>
            <a:endParaRPr lang="en-US" sz="3200" b="1" u="sng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" y="2133600"/>
            <a:ext cx="8534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Rule-1: </a:t>
            </a:r>
            <a:r>
              <a:rPr lang="en-US" sz="4400" dirty="0" smtClean="0">
                <a:solidFill>
                  <a:srgbClr val="C00000"/>
                </a:solidFill>
              </a:rPr>
              <a:t>Must</a:t>
            </a:r>
            <a:r>
              <a:rPr lang="en-US" sz="3200" dirty="0" smtClean="0"/>
              <a:t> replaced with </a:t>
            </a:r>
            <a:r>
              <a:rPr lang="en-US" sz="4000" dirty="0" smtClean="0">
                <a:solidFill>
                  <a:srgbClr val="C00000"/>
                </a:solidFill>
              </a:rPr>
              <a:t>‘can not but/can not help’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3429000"/>
            <a:ext cx="8458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Example:</a:t>
            </a:r>
          </a:p>
          <a:p>
            <a:r>
              <a:rPr lang="en-US" sz="3600" dirty="0" smtClean="0"/>
              <a:t>       </a:t>
            </a:r>
            <a:r>
              <a:rPr lang="en-US" sz="2800" dirty="0" smtClean="0"/>
              <a:t>Affirmative : We </a:t>
            </a:r>
            <a:r>
              <a:rPr lang="en-US" sz="2800" b="1" dirty="0" smtClean="0">
                <a:solidFill>
                  <a:srgbClr val="C00000"/>
                </a:solidFill>
              </a:rPr>
              <a:t>must</a:t>
            </a:r>
            <a:r>
              <a:rPr lang="en-US" sz="2800" dirty="0" smtClean="0"/>
              <a:t> follow the rules of health.</a:t>
            </a:r>
          </a:p>
          <a:p>
            <a:r>
              <a:rPr lang="en-US" sz="2800" dirty="0" smtClean="0"/>
              <a:t>        Negative : We </a:t>
            </a:r>
            <a:r>
              <a:rPr lang="en-US" sz="2800" b="1" dirty="0" smtClean="0">
                <a:solidFill>
                  <a:srgbClr val="C00000"/>
                </a:solidFill>
              </a:rPr>
              <a:t>can not but </a:t>
            </a:r>
            <a:r>
              <a:rPr lang="en-US" sz="2800" dirty="0" smtClean="0"/>
              <a:t>follow the rules of health.</a:t>
            </a:r>
          </a:p>
          <a:p>
            <a:r>
              <a:rPr lang="en-US" sz="2800" dirty="0" smtClean="0"/>
              <a:t>Or, We </a:t>
            </a:r>
            <a:r>
              <a:rPr lang="en-US" sz="2800" b="1" dirty="0" smtClean="0">
                <a:solidFill>
                  <a:srgbClr val="C00000"/>
                </a:solidFill>
              </a:rPr>
              <a:t>can not help </a:t>
            </a:r>
            <a:r>
              <a:rPr lang="en-US" sz="2800" dirty="0" smtClean="0">
                <a:solidFill>
                  <a:srgbClr val="00B050"/>
                </a:solidFill>
              </a:rPr>
              <a:t>following</a:t>
            </a:r>
            <a:r>
              <a:rPr lang="en-US" sz="2800" dirty="0" smtClean="0"/>
              <a:t>  the rules of health.</a:t>
            </a:r>
          </a:p>
        </p:txBody>
      </p:sp>
    </p:spTree>
    <p:extLst>
      <p:ext uri="{BB962C8B-B14F-4D97-AF65-F5344CB8AC3E}">
        <p14:creationId xmlns:p14="http://schemas.microsoft.com/office/powerpoint/2010/main" xmlns="" val="2523429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57199"/>
            <a:ext cx="8610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Rule-2: 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Only/alone </a:t>
            </a:r>
            <a:r>
              <a:rPr lang="en-US" sz="3200" b="1" dirty="0" smtClean="0"/>
              <a:t>replaced with </a:t>
            </a:r>
            <a:r>
              <a:rPr lang="en-US" sz="3200" b="1" dirty="0" smtClean="0">
                <a:solidFill>
                  <a:srgbClr val="FF0000"/>
                </a:solidFill>
              </a:rPr>
              <a:t>None but (person/God)</a:t>
            </a:r>
            <a:endParaRPr lang="en-US" sz="4000" b="1" dirty="0" smtClean="0">
              <a:solidFill>
                <a:srgbClr val="FF0000"/>
              </a:solidFill>
            </a:endParaRPr>
          </a:p>
          <a:p>
            <a:r>
              <a:rPr lang="en-US" sz="3600" b="1" dirty="0" smtClean="0">
                <a:solidFill>
                  <a:srgbClr val="FF0000"/>
                </a:solidFill>
              </a:rPr>
              <a:t>Only </a:t>
            </a:r>
            <a:r>
              <a:rPr lang="en-US" sz="3600" b="1" dirty="0" smtClean="0"/>
              <a:t>replaced with </a:t>
            </a:r>
            <a:r>
              <a:rPr lang="en-US" sz="3600" b="1" dirty="0" smtClean="0">
                <a:solidFill>
                  <a:srgbClr val="FF0000"/>
                </a:solidFill>
              </a:rPr>
              <a:t>nothing but.(thing)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2362200"/>
            <a:ext cx="830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/>
              <a:t>Example: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 smtClean="0"/>
              <a:t> Affirmative: </a:t>
            </a:r>
            <a:r>
              <a:rPr lang="en-US" sz="3200" b="1" dirty="0" smtClean="0">
                <a:solidFill>
                  <a:srgbClr val="FF0000"/>
                </a:solidFill>
              </a:rPr>
              <a:t>Only </a:t>
            </a:r>
            <a:r>
              <a:rPr lang="en-US" sz="3200" b="1" dirty="0" err="1" smtClean="0">
                <a:solidFill>
                  <a:srgbClr val="00B050"/>
                </a:solidFill>
              </a:rPr>
              <a:t>Rahim</a:t>
            </a:r>
            <a:r>
              <a:rPr lang="en-US" sz="3200" b="1" dirty="0" smtClean="0"/>
              <a:t> can ride the tree.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 smtClean="0"/>
              <a:t> Negative: </a:t>
            </a:r>
            <a:r>
              <a:rPr lang="en-US" sz="3200" b="1" dirty="0" smtClean="0">
                <a:solidFill>
                  <a:srgbClr val="FF0000"/>
                </a:solidFill>
              </a:rPr>
              <a:t>None but </a:t>
            </a:r>
            <a:r>
              <a:rPr lang="en-US" sz="3200" b="1" dirty="0" err="1" smtClean="0">
                <a:solidFill>
                  <a:srgbClr val="00B050"/>
                </a:solidFill>
              </a:rPr>
              <a:t>Rahim</a:t>
            </a:r>
            <a:r>
              <a:rPr lang="en-US" sz="3200" b="1" dirty="0" smtClean="0"/>
              <a:t> can ride the tree.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 smtClean="0"/>
              <a:t>Affirmative: </a:t>
            </a:r>
            <a:r>
              <a:rPr lang="en-US" sz="3200" b="1" dirty="0" smtClean="0">
                <a:solidFill>
                  <a:srgbClr val="FF0000"/>
                </a:solidFill>
              </a:rPr>
              <a:t>Only </a:t>
            </a:r>
            <a:r>
              <a:rPr lang="en-US" sz="3200" b="1" dirty="0" smtClean="0">
                <a:solidFill>
                  <a:srgbClr val="00B050"/>
                </a:solidFill>
              </a:rPr>
              <a:t>the book </a:t>
            </a:r>
            <a:r>
              <a:rPr lang="en-US" sz="3200" b="1" dirty="0" smtClean="0"/>
              <a:t>was found.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 smtClean="0"/>
              <a:t>Negative: </a:t>
            </a:r>
            <a:r>
              <a:rPr lang="en-US" sz="3200" b="1" dirty="0" smtClean="0">
                <a:solidFill>
                  <a:srgbClr val="FF0000"/>
                </a:solidFill>
              </a:rPr>
              <a:t>Nothing but </a:t>
            </a:r>
            <a:r>
              <a:rPr lang="en-US" sz="3200" b="1" dirty="0" smtClean="0">
                <a:solidFill>
                  <a:srgbClr val="00B050"/>
                </a:solidFill>
              </a:rPr>
              <a:t>the book </a:t>
            </a:r>
            <a:r>
              <a:rPr lang="en-US" sz="3200" b="1" dirty="0" smtClean="0"/>
              <a:t>was found.</a:t>
            </a:r>
          </a:p>
        </p:txBody>
      </p:sp>
    </p:spTree>
    <p:extLst>
      <p:ext uri="{BB962C8B-B14F-4D97-AF65-F5344CB8AC3E}">
        <p14:creationId xmlns:p14="http://schemas.microsoft.com/office/powerpoint/2010/main" xmlns="" val="2286675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</TotalTime>
  <Words>852</Words>
  <Application>Microsoft Office PowerPoint</Application>
  <PresentationFormat>On-screen Show (4:3)</PresentationFormat>
  <Paragraphs>131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Windows User</cp:lastModifiedBy>
  <cp:revision>123</cp:revision>
  <dcterms:created xsi:type="dcterms:W3CDTF">2020-07-11T10:04:00Z</dcterms:created>
  <dcterms:modified xsi:type="dcterms:W3CDTF">2020-08-14T15:18:25Z</dcterms:modified>
</cp:coreProperties>
</file>