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96" r:id="rId2"/>
    <p:sldId id="257" r:id="rId3"/>
    <p:sldId id="258" r:id="rId4"/>
    <p:sldId id="285" r:id="rId5"/>
    <p:sldId id="259" r:id="rId6"/>
    <p:sldId id="260" r:id="rId7"/>
    <p:sldId id="261" r:id="rId8"/>
    <p:sldId id="266" r:id="rId9"/>
    <p:sldId id="267" r:id="rId10"/>
    <p:sldId id="268" r:id="rId11"/>
    <p:sldId id="286" r:id="rId12"/>
    <p:sldId id="269" r:id="rId13"/>
    <p:sldId id="270" r:id="rId14"/>
    <p:sldId id="283" r:id="rId15"/>
    <p:sldId id="273" r:id="rId16"/>
    <p:sldId id="274" r:id="rId17"/>
    <p:sldId id="275" r:id="rId18"/>
    <p:sldId id="276" r:id="rId19"/>
    <p:sldId id="277" r:id="rId20"/>
    <p:sldId id="287" r:id="rId21"/>
    <p:sldId id="288" r:id="rId22"/>
    <p:sldId id="289" r:id="rId23"/>
    <p:sldId id="292" r:id="rId24"/>
    <p:sldId id="293" r:id="rId25"/>
    <p:sldId id="278" r:id="rId26"/>
    <p:sldId id="294" r:id="rId27"/>
    <p:sldId id="279" r:id="rId28"/>
    <p:sldId id="295" r:id="rId29"/>
    <p:sldId id="281" r:id="rId30"/>
    <p:sldId id="282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5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10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F32345-5847-4767-A956-C9E273BEC7F7}" type="datetime1">
              <a:rPr lang="en-US" smtClean="0"/>
              <a:t>8/12/2020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E28F1E-3C6D-44CD-A452-F262A666B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70380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341F4-5C8C-47AB-AB4F-11B7D98691EF}" type="datetime1">
              <a:rPr lang="en-US" smtClean="0"/>
              <a:t>8/12/2020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5ED665-688E-4176-B554-AA21249EC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17693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36C05-455B-4507-8813-7670D838C94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161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8FE6D-A6CD-4C1F-9155-8F9317EFA1C5}" type="datetime8">
              <a:rPr lang="en-US" smtClean="0"/>
              <a:t>8/12/2020 3:55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C3BEE-A3A8-4AC6-BC2D-E530356E7C35}" type="datetime8">
              <a:rPr lang="en-US" smtClean="0"/>
              <a:t>8/12/2020 3:55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CE3C7-E4B7-4262-B243-F8FA08CE1833}" type="datetime8">
              <a:rPr lang="en-US" smtClean="0"/>
              <a:t>8/12/2020 3:55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D34A4-15BC-4134-B1C2-DE3181B564A3}" type="datetime8">
              <a:rPr lang="en-US" smtClean="0"/>
              <a:t>8/12/2020 3:55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CD99C-ECEA-41C3-A761-209ADC0FA45E}" type="datetime8">
              <a:rPr lang="en-US" smtClean="0"/>
              <a:t>8/12/2020 3:55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A9D0F-3C17-4C99-9203-F11E38DCDD49}" type="datetime8">
              <a:rPr lang="en-US" smtClean="0"/>
              <a:t>8/12/2020 3:55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A4155-1D83-403A-8B12-325D678DBCCA}" type="datetime8">
              <a:rPr lang="en-US" smtClean="0"/>
              <a:t>8/12/2020 3:55 PM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B6203-0D3A-42EE-BC34-56D9E08BED3A}" type="datetime8">
              <a:rPr lang="en-US" smtClean="0"/>
              <a:t>8/12/2020 3:55 PM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3BF00-DB8B-4149-9C0F-72B362740016}" type="datetime8">
              <a:rPr lang="en-US" smtClean="0"/>
              <a:t>8/12/2020 3:55 PM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8A8C1-A162-4CDE-96AB-A1144F27AADC}" type="datetime8">
              <a:rPr lang="en-US" smtClean="0"/>
              <a:t>8/12/2020 3:55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256F2-9DD7-4D3A-AD77-E327C0B1CA69}" type="datetime8">
              <a:rPr lang="en-US" smtClean="0"/>
              <a:t>8/12/2020 3:55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C6C21-E97B-4614-A4CF-B6F59E407EF0}" type="datetime8">
              <a:rPr lang="en-US" smtClean="0"/>
              <a:t>8/12/2020 3:55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abbashar1971@gmail.com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1"/>
          <p:cNvSpPr txBox="1"/>
          <p:nvPr/>
        </p:nvSpPr>
        <p:spPr>
          <a:xfrm>
            <a:off x="0" y="153650"/>
            <a:ext cx="9144000" cy="144655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8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+mj-cs"/>
              </a:rPr>
              <a:t>اَلسَّلَامُ عَلَيْكُمْ وَرَحْمَةُ اللهِ</a:t>
            </a:r>
            <a:endParaRPr lang="en-US" sz="8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Open.jpg"/>
          <p:cNvPicPr>
            <a:picLocks noChangeAspect="1"/>
          </p:cNvPicPr>
          <p:nvPr/>
        </p:nvPicPr>
        <p:blipFill>
          <a:blip r:embed="rId4"/>
          <a:srcRect r="50415" b="4110"/>
          <a:stretch>
            <a:fillRect/>
          </a:stretch>
        </p:blipFill>
        <p:spPr>
          <a:xfrm>
            <a:off x="0" y="0"/>
            <a:ext cx="4274820" cy="6858000"/>
          </a:xfrm>
          <a:prstGeom prst="rect">
            <a:avLst/>
          </a:prstGeom>
        </p:spPr>
      </p:pic>
      <p:pic>
        <p:nvPicPr>
          <p:cNvPr id="14" name="Picture 13" descr="Open.jpg"/>
          <p:cNvPicPr>
            <a:picLocks noChangeAspect="1"/>
          </p:cNvPicPr>
          <p:nvPr/>
        </p:nvPicPr>
        <p:blipFill>
          <a:blip r:embed="rId4"/>
          <a:srcRect l="49585" b="4110"/>
          <a:stretch>
            <a:fillRect/>
          </a:stretch>
        </p:blipFill>
        <p:spPr>
          <a:xfrm>
            <a:off x="4267200" y="-1"/>
            <a:ext cx="485007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60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3BF00-DB8B-4149-9C0F-72B362740016}" type="datetime8">
              <a:rPr lang="en-US" smtClean="0"/>
              <a:t>8/12/2020 3:55 PM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5"/>
            </a:avLst>
          </a:prstGeom>
          <a:solidFill>
            <a:srgbClr val="002060"/>
          </a:solidFill>
          <a:ln>
            <a:solidFill>
              <a:srgbClr val="385D8A"/>
            </a:solidFill>
            <a:prstDash val="sys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5722" y="113607"/>
            <a:ext cx="7391400" cy="83889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নবি-রাসূল প্রেরণের উদ্দেশ্য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31" y="836057"/>
            <a:ext cx="8668729" cy="4793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Box 18"/>
          <p:cNvSpPr txBox="1"/>
          <p:nvPr/>
        </p:nvSpPr>
        <p:spPr>
          <a:xfrm>
            <a:off x="215531" y="904280"/>
            <a:ext cx="4005016" cy="923330"/>
          </a:xfrm>
          <a:prstGeom prst="wedgeRectCallout">
            <a:avLst>
              <a:gd name="adj1" fmla="val 42734"/>
              <a:gd name="adj2" fmla="val 195626"/>
            </a:avLst>
          </a:prstGeom>
          <a:blipFill>
            <a:blip r:embed="rId3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মহাবিশ্বের স্রষ্টা</a:t>
            </a:r>
            <a:endParaRPr lang="en-US" sz="5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15531" y="5629692"/>
            <a:ext cx="2895600" cy="685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itchFamily="2" charset="2"/>
              <a:buChar char="Ø"/>
            </a:pPr>
            <a:r>
              <a:rPr lang="bn-BD" sz="3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তিনি কেমন?</a:t>
            </a:r>
            <a:endParaRPr lang="bn-BD" sz="900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7000" y="5661199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bn-BD" sz="36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তাঁর গুণাবলী কীরূপ?</a:t>
            </a:r>
            <a:endParaRPr lang="bn-BD" sz="10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42463" y="56612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bn-BD" sz="36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তাঁর ক্ষমতা কত?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01" y="836057"/>
            <a:ext cx="8639159" cy="4658680"/>
          </a:xfrm>
          <a:prstGeom prst="roundRect">
            <a:avLst>
              <a:gd name="adj" fmla="val 16667"/>
            </a:avLst>
          </a:prstGeom>
          <a:ln w="381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Round Same Side Corner Rectangle 14"/>
          <p:cNvSpPr/>
          <p:nvPr/>
        </p:nvSpPr>
        <p:spPr>
          <a:xfrm>
            <a:off x="298266" y="5181600"/>
            <a:ext cx="8776068" cy="1233295"/>
          </a:xfrm>
          <a:prstGeom prst="round2SameRect">
            <a:avLst/>
          </a:prstGeom>
          <a:noFill/>
          <a:ln w="28575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 তারা মানুষের নিকট আল্লাহর পরিচয় তুলে ধরেছেন </a:t>
            </a:r>
            <a:endParaRPr lang="en-US" sz="4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9822" y="6399550"/>
            <a:ext cx="8602661" cy="229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48443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build="allAtOnce" animBg="1"/>
      <p:bldP spid="6" grpId="0" build="allAtOnce"/>
      <p:bldP spid="13" grpId="0" build="allAtOnce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3BF00-DB8B-4149-9C0F-72B362740016}" type="datetime8">
              <a:rPr lang="en-US" smtClean="0"/>
              <a:t>8/12/2020 3:55 PM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5"/>
            </a:avLst>
          </a:prstGeom>
          <a:solidFill>
            <a:srgbClr val="002060"/>
          </a:solidFill>
          <a:ln>
            <a:solidFill>
              <a:srgbClr val="385D8A"/>
            </a:solidFill>
            <a:prstDash val="sys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228600"/>
            <a:ext cx="7391400" cy="77733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নবি-রাসূল প্রেরণের উদ্দেশ্য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" descr="C:\Users\Md. Yunus Azad\Desktop\Mobile pic\IMG_35201571448017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97" y="1219200"/>
            <a:ext cx="3849253" cy="39005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284597" y="5414931"/>
            <a:ext cx="91241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/>
              <a:t>২. সত্য ও সুন্দর জীবনের দিকে আহবান জানিয়েছেন । </a:t>
            </a:r>
            <a:endParaRPr lang="en-US" sz="4000" b="1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398" y="1181099"/>
            <a:ext cx="4946230" cy="3900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/>
          <p:cNvSpPr/>
          <p:nvPr/>
        </p:nvSpPr>
        <p:spPr>
          <a:xfrm>
            <a:off x="259822" y="6399550"/>
            <a:ext cx="8602661" cy="229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03045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3BF00-DB8B-4149-9C0F-72B362740016}" type="datetime8">
              <a:rPr lang="en-US" smtClean="0"/>
              <a:t>8/12/2020 3:55 PM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5"/>
            </a:avLst>
          </a:prstGeom>
          <a:solidFill>
            <a:srgbClr val="002060"/>
          </a:solidFill>
          <a:ln>
            <a:solidFill>
              <a:srgbClr val="385D8A"/>
            </a:solidFill>
            <a:prstDash val="sys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228600"/>
            <a:ext cx="7391400" cy="77733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নবি-রাসূল প্রেরণের উদ্দেশ্য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3" descr="C:\Users\Md. Yunus Azad\Desktop\Mobile pic\IMG_49855140620257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31" y="1005938"/>
            <a:ext cx="3810000" cy="3795490"/>
          </a:xfrm>
          <a:prstGeom prst="roundRect">
            <a:avLst>
              <a:gd name="adj" fmla="val 16667"/>
            </a:avLst>
          </a:prstGeom>
          <a:ln w="381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031" y="1007817"/>
            <a:ext cx="4871670" cy="37165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2" name="TextBox 21"/>
          <p:cNvSpPr txBox="1"/>
          <p:nvPr/>
        </p:nvSpPr>
        <p:spPr>
          <a:xfrm>
            <a:off x="457199" y="4953000"/>
            <a:ext cx="85035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/>
              <a:t>৩. আল্লাহ তায়ালার ইবাদত ও ধর্মীয় নানা বিধি-বিধান শিক্ষা দিতেন ।  </a:t>
            </a:r>
            <a:endParaRPr lang="en-US" sz="40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5" y="1021197"/>
            <a:ext cx="4505084" cy="3780231"/>
          </a:xfrm>
          <a:prstGeom prst="roundRect">
            <a:avLst>
              <a:gd name="adj" fmla="val 16667"/>
            </a:avLst>
          </a:prstGeom>
          <a:ln w="381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545" y="966543"/>
            <a:ext cx="4440155" cy="38895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5" name="TextBox 24"/>
          <p:cNvSpPr txBox="1"/>
          <p:nvPr/>
        </p:nvSpPr>
        <p:spPr>
          <a:xfrm>
            <a:off x="1200149" y="4973151"/>
            <a:ext cx="7055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/>
              <a:t>৪. পরকাল সম্পর্কে ধারণা প্রদান করতেন । </a:t>
            </a:r>
            <a:endParaRPr lang="en-US" sz="4000" dirty="0"/>
          </a:p>
        </p:txBody>
      </p:sp>
      <p:sp>
        <p:nvSpPr>
          <p:cNvPr id="14" name="Rectangle 13"/>
          <p:cNvSpPr/>
          <p:nvPr/>
        </p:nvSpPr>
        <p:spPr>
          <a:xfrm>
            <a:off x="259822" y="6399550"/>
            <a:ext cx="8602661" cy="229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6952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3BF00-DB8B-4149-9C0F-72B362740016}" type="datetime8">
              <a:rPr lang="en-US" smtClean="0"/>
              <a:t>8/12/2020 3:55 PM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5"/>
            </a:avLst>
          </a:prstGeom>
          <a:solidFill>
            <a:srgbClr val="002060"/>
          </a:solidFill>
          <a:ln>
            <a:solidFill>
              <a:srgbClr val="385D8A"/>
            </a:solidFill>
            <a:prstDash val="sys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228600"/>
            <a:ext cx="7391400" cy="77733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নবি-রাসূল প্রেরণের উদ্দেশ্য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1143000"/>
            <a:ext cx="3994336" cy="3704446"/>
          </a:xfrm>
          <a:prstGeom prst="roundRect">
            <a:avLst>
              <a:gd name="adj" fmla="val 16667"/>
            </a:avLst>
          </a:prstGeom>
          <a:ln w="381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86" y="1143000"/>
            <a:ext cx="4311464" cy="36123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17686" y="4953000"/>
            <a:ext cx="85977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৫. পৃথিবীতে আল্লাহ তায়ালার আদেশ-নিষেধ ও বিধি-বিধান বাস্তবায়নের জন্য হাতে-কলমে শিক্ষা দিতেন ।  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259822" y="6399550"/>
            <a:ext cx="8602661" cy="229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7195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3BF00-DB8B-4149-9C0F-72B362740016}" type="datetime8">
              <a:rPr lang="en-US" smtClean="0"/>
              <a:t>8/12/2020 3:55 PM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5"/>
            </a:avLst>
          </a:prstGeom>
          <a:solidFill>
            <a:srgbClr val="002060"/>
          </a:solidFill>
          <a:ln>
            <a:solidFill>
              <a:srgbClr val="385D8A"/>
            </a:solidFill>
            <a:prstDash val="sys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ound Same Side Corner Rectangle 5"/>
          <p:cNvSpPr/>
          <p:nvPr/>
        </p:nvSpPr>
        <p:spPr>
          <a:xfrm>
            <a:off x="2077608" y="422266"/>
            <a:ext cx="3763244" cy="755672"/>
          </a:xfrm>
          <a:prstGeom prst="round2Same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8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24-Point Star 6"/>
          <p:cNvSpPr/>
          <p:nvPr/>
        </p:nvSpPr>
        <p:spPr>
          <a:xfrm>
            <a:off x="6557111" y="2743200"/>
            <a:ext cx="2077470" cy="1754981"/>
          </a:xfrm>
          <a:prstGeom prst="star24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6553200" y="1283618"/>
            <a:ext cx="2075430" cy="1214438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3696" y="4593590"/>
            <a:ext cx="7864264" cy="121412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নবি-রাসুল প্রেরণের উদ্দেশ্য বর্ণনা লিখ </a:t>
            </a:r>
            <a:r>
              <a:rPr lang="bn-BD" sz="4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9" t="12500" r="14783" b="11332"/>
          <a:stretch/>
        </p:blipFill>
        <p:spPr>
          <a:xfrm>
            <a:off x="1670060" y="1331688"/>
            <a:ext cx="4578340" cy="282302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59822" y="6399550"/>
            <a:ext cx="8602661" cy="229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6560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3BF00-DB8B-4149-9C0F-72B362740016}" type="datetime8">
              <a:rPr lang="en-US" smtClean="0"/>
              <a:t>8/12/2020 3:55 PM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5"/>
            </a:avLst>
          </a:prstGeom>
          <a:solidFill>
            <a:srgbClr val="002060"/>
          </a:solidFill>
          <a:ln>
            <a:solidFill>
              <a:srgbClr val="385D8A"/>
            </a:solidFill>
            <a:prstDash val="sys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3712" y="6858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u="sng" dirty="0" smtClean="0"/>
              <a:t>নবি-রাসুলগণ ছিলেন আল্লাহ তায়ালা মনোনীত বান্দা- </a:t>
            </a:r>
            <a:endParaRPr lang="en-US" sz="3600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342811" y="1295569"/>
            <a:ext cx="3226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আল্লাহ তায়াল বলেন- </a:t>
            </a:r>
            <a:endParaRPr lang="en-US" sz="3200" dirty="0"/>
          </a:p>
        </p:txBody>
      </p:sp>
      <p:sp>
        <p:nvSpPr>
          <p:cNvPr id="10" name="Rounded Rectangle 9"/>
          <p:cNvSpPr/>
          <p:nvPr/>
        </p:nvSpPr>
        <p:spPr>
          <a:xfrm>
            <a:off x="2085833" y="152400"/>
            <a:ext cx="3810000" cy="533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/>
              <a:t>নবি-রাসুলগণের </a:t>
            </a:r>
            <a:r>
              <a:rPr lang="bn-IN" sz="3600" dirty="0" smtClean="0">
                <a:latin typeface="SutonnyOMJ" pitchFamily="2" charset="0"/>
                <a:cs typeface="SutonnyOMJ" pitchFamily="2" charset="0"/>
              </a:rPr>
              <a:t>গুণাবলি</a:t>
            </a:r>
            <a:r>
              <a:rPr lang="bn-IN" sz="3600" dirty="0" smtClean="0"/>
              <a:t> </a:t>
            </a:r>
            <a:endParaRPr lang="en-US" sz="3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7" t="7594" r="9866" b="62623"/>
          <a:stretch/>
        </p:blipFill>
        <p:spPr>
          <a:xfrm>
            <a:off x="344273" y="1752600"/>
            <a:ext cx="8618836" cy="66789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46937" y="2420497"/>
            <a:ext cx="3609938" cy="246099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1600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621" y="2413673"/>
            <a:ext cx="3724043" cy="24609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344273" y="4881493"/>
            <a:ext cx="85977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অর্থ- “আল্লাহ তায়ালাই ফেরেশতাদের মধ্য থেকে এবং মানুষের মধ্য থেকেও রাসুল মনোনীত করেন, আল্লাহ তো সর্বশ্রোতা, সম্যক দ্রষ্টা ।” </a:t>
            </a:r>
            <a:r>
              <a:rPr lang="bn-IN" sz="3200" dirty="0" smtClean="0"/>
              <a:t>( সূরা আল-হাজ্জ আয়াত ৭৫ ) </a:t>
            </a:r>
            <a:endParaRPr lang="en-US" sz="3200" dirty="0"/>
          </a:p>
        </p:txBody>
      </p:sp>
      <p:sp>
        <p:nvSpPr>
          <p:cNvPr id="16" name="Rectangle 15"/>
          <p:cNvSpPr/>
          <p:nvPr/>
        </p:nvSpPr>
        <p:spPr>
          <a:xfrm>
            <a:off x="259822" y="6399550"/>
            <a:ext cx="8602661" cy="229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0462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 animBg="1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3BF00-DB8B-4149-9C0F-72B362740016}" type="datetime8">
              <a:rPr lang="en-US" smtClean="0"/>
              <a:t>8/12/2020 3:55 PM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5"/>
            </a:avLst>
          </a:prstGeom>
          <a:solidFill>
            <a:srgbClr val="002060"/>
          </a:solidFill>
          <a:ln>
            <a:solidFill>
              <a:srgbClr val="385D8A"/>
            </a:solidFill>
            <a:prstDash val="sys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226727"/>
            <a:ext cx="7384576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/>
              <a:t>মনোনীত বান্দা হিসেবে নবি-রাসুলগণ বিশেষ বৈশিষ্ট্য---  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241189" y="4471784"/>
            <a:ext cx="8661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১. তাঁরা ছিলেন একনিষ্ঠভাবে আল্লাহ তায়ালার উপর বিশ্বাসী ।  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15" y="969162"/>
            <a:ext cx="6748885" cy="3504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TextBox 21"/>
          <p:cNvSpPr txBox="1"/>
          <p:nvPr/>
        </p:nvSpPr>
        <p:spPr>
          <a:xfrm>
            <a:off x="253778" y="4967483"/>
            <a:ext cx="8890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২. আল্লাহ তায়ালার পূর্ণ আনুগত্যই ছিল তাঁদের প্রধান বৈশিষ্ট্য ।  </a:t>
            </a:r>
            <a:endParaRPr lang="en-US" sz="3600" dirty="0"/>
          </a:p>
        </p:txBody>
      </p:sp>
      <p:sp>
        <p:nvSpPr>
          <p:cNvPr id="23" name="TextBox 22"/>
          <p:cNvSpPr txBox="1"/>
          <p:nvPr/>
        </p:nvSpPr>
        <p:spPr>
          <a:xfrm>
            <a:off x="268485" y="5486400"/>
            <a:ext cx="8890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৩. নবি-রাসুলগণ ছিলেন জ্ঞানী, বুদ্ধিমান, সুবিবেচক ও বিচক্ষণ ।  </a:t>
            </a:r>
            <a:endParaRPr lang="en-US" sz="3600" dirty="0"/>
          </a:p>
        </p:txBody>
      </p:sp>
      <p:sp>
        <p:nvSpPr>
          <p:cNvPr id="11" name="Rectangle 10"/>
          <p:cNvSpPr/>
          <p:nvPr/>
        </p:nvSpPr>
        <p:spPr>
          <a:xfrm>
            <a:off x="259822" y="6399550"/>
            <a:ext cx="8602661" cy="229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1316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  <p:bldP spid="22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3BF00-DB8B-4149-9C0F-72B362740016}" type="datetime8">
              <a:rPr lang="en-US" smtClean="0"/>
              <a:t>8/12/2020 3:55 PM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5"/>
            </a:avLst>
          </a:prstGeom>
          <a:solidFill>
            <a:srgbClr val="002060"/>
          </a:solidFill>
          <a:ln>
            <a:solidFill>
              <a:srgbClr val="385D8A"/>
            </a:solidFill>
            <a:prstDash val="sys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 b="19659"/>
          <a:stretch/>
        </p:blipFill>
        <p:spPr>
          <a:xfrm>
            <a:off x="81288" y="242649"/>
            <a:ext cx="8746000" cy="3935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extBox 19"/>
          <p:cNvSpPr txBox="1"/>
          <p:nvPr/>
        </p:nvSpPr>
        <p:spPr>
          <a:xfrm>
            <a:off x="762000" y="226727"/>
            <a:ext cx="7384576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/>
              <a:t>মনোনীত বান্দা হিসেবে নবি-রাসুলগণ বিশেষ বৈশিষ্ট্য---  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20594" y="4088725"/>
            <a:ext cx="8763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৪.নবি-রাসুলগণ ছিলেন নিস্পাপঃ-</a:t>
            </a:r>
          </a:p>
          <a:p>
            <a:r>
              <a:rPr lang="bn-IN" sz="3600" dirty="0"/>
              <a:t>তাঁরা সবধরনের </a:t>
            </a:r>
            <a:r>
              <a:rPr lang="bn-IN" sz="3600" dirty="0" smtClean="0"/>
              <a:t>পাপ-পঙ্কিলতা থেকে পবিত্র ছিলেন । </a:t>
            </a:r>
          </a:p>
          <a:p>
            <a:r>
              <a:rPr lang="bn-IN" sz="3600" dirty="0" smtClean="0"/>
              <a:t>স্বয়ং আল্লাহ তায়ালা তাঁদের সকল প্রকার অন্যায় ও অশ্লীলতা থেকে বাঁচিয়ে রাখতেন ।  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7" b="12967"/>
          <a:stretch/>
        </p:blipFill>
        <p:spPr>
          <a:xfrm>
            <a:off x="247890" y="1048444"/>
            <a:ext cx="4570653" cy="29139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974" y="1039344"/>
            <a:ext cx="4392569" cy="29230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247890" y="4365724"/>
            <a:ext cx="86675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৫. নবি-রাসুলগণ ছিলেন সর্বোত্তম চরিত্রের অধিকারীঃ-</a:t>
            </a:r>
          </a:p>
          <a:p>
            <a:r>
              <a:rPr lang="bn-IN" sz="3600" dirty="0" smtClean="0"/>
              <a:t>দয়া, মায়া, ক্ষমা, ধৈর্য ইত্যাদি সব ধরনের মানবিক </a:t>
            </a:r>
            <a:r>
              <a:rPr lang="bn-IN" sz="3600" dirty="0" smtClean="0">
                <a:latin typeface="SutonnyOMJ" pitchFamily="2" charset="0"/>
                <a:cs typeface="SutonnyOMJ" pitchFamily="2" charset="0"/>
              </a:rPr>
              <a:t>গুণ </a:t>
            </a:r>
            <a:r>
              <a:rPr lang="bn-IN" sz="3600" dirty="0" smtClean="0"/>
              <a:t>তাঁদের চরিত্রে  বিদ্যমান ছিল । </a:t>
            </a:r>
            <a:endParaRPr lang="en-US" sz="3600" dirty="0"/>
          </a:p>
        </p:txBody>
      </p:sp>
      <p:sp>
        <p:nvSpPr>
          <p:cNvPr id="12" name="Rectangle 11"/>
          <p:cNvSpPr/>
          <p:nvPr/>
        </p:nvSpPr>
        <p:spPr>
          <a:xfrm>
            <a:off x="259822" y="6399550"/>
            <a:ext cx="8602661" cy="229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3660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7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3BF00-DB8B-4149-9C0F-72B362740016}" type="datetime8">
              <a:rPr lang="en-US" smtClean="0"/>
              <a:t>8/12/2020 3:55 PM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5"/>
            </a:avLst>
          </a:prstGeom>
          <a:solidFill>
            <a:srgbClr val="002060"/>
          </a:solidFill>
          <a:ln>
            <a:solidFill>
              <a:srgbClr val="385D8A"/>
            </a:solidFill>
            <a:prstDash val="sys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20"/>
          <a:stretch/>
        </p:blipFill>
        <p:spPr>
          <a:xfrm>
            <a:off x="152400" y="228600"/>
            <a:ext cx="8839200" cy="4823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304800" y="226727"/>
            <a:ext cx="7384576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/>
              <a:t>মনোনীত বান্দা হিসেবে নবি-রাসুলগণ বিশেষ বৈশিষ্ট্য---  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263857" y="4953000"/>
            <a:ext cx="8534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৬. নবি-রাসুলগণ ছিলেন </a:t>
            </a:r>
            <a:r>
              <a:rPr lang="bn-IN" sz="3600" dirty="0"/>
              <a:t>কর্তব্যনিষ্ঠা ও </a:t>
            </a:r>
            <a:r>
              <a:rPr lang="bn-IN" sz="3600" dirty="0" smtClean="0"/>
              <a:t>দায়িত্বশীলঃ-</a:t>
            </a:r>
          </a:p>
          <a:p>
            <a:r>
              <a:rPr lang="bn-IN" sz="3600" dirty="0" smtClean="0"/>
              <a:t>নবুয়ত ও রিসালতের  দায়িত্ব পালনের ক্ষেত্রে তাঁরা বিন্দুমাত্র অলসতা ও উদাসীনতা প্রদর্শন করেননি ।   </a:t>
            </a:r>
            <a:endParaRPr lang="en-US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201305" y="4953000"/>
            <a:ext cx="86595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৭ . নবি-রাসুলগণ ছিলেন নির্লোভ ও নিঃস্বার্থঃ- </a:t>
            </a:r>
          </a:p>
          <a:p>
            <a:r>
              <a:rPr lang="bn-IN" sz="3600" dirty="0" smtClean="0"/>
              <a:t>পার্থিব কোনো লাভের আশায় তাঁরা তাঁদের দায়িত্ব থেকে পিছপা হননি । </a:t>
            </a:r>
            <a:endParaRPr lang="en-US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304800" y="4953000"/>
            <a:ext cx="8534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৮. নবি-রাসুলগণ ছিলেন ত্যাগের মূর্ত প্রতীকঃ-</a:t>
            </a:r>
          </a:p>
          <a:p>
            <a:r>
              <a:rPr lang="bn-IN" sz="3600" dirty="0" smtClean="0"/>
              <a:t>বিনা দ্বিধায় পার্থিব আরাম-আয়েশ, ভোগ-বিলাস, ধন-সম্পদ আল্লাহর নির্দেশে ত্যাগ করতেন ।   </a:t>
            </a:r>
            <a:endParaRPr lang="en-US" sz="3600" dirty="0"/>
          </a:p>
        </p:txBody>
      </p:sp>
      <p:sp>
        <p:nvSpPr>
          <p:cNvPr id="11" name="Rectangle 10"/>
          <p:cNvSpPr/>
          <p:nvPr/>
        </p:nvSpPr>
        <p:spPr>
          <a:xfrm>
            <a:off x="259822" y="6399550"/>
            <a:ext cx="8602661" cy="229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6102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 tmFilter="0,0; .5, 1; 1, 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 tmFilter="0,0; .5, 1; 1, 1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uild="allAtOnce"/>
      <p:bldP spid="16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3BF00-DB8B-4149-9C0F-72B362740016}" type="datetime8">
              <a:rPr lang="en-US" smtClean="0"/>
              <a:t>8/12/2020 3:55 PM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5"/>
            </a:avLst>
          </a:prstGeom>
          <a:solidFill>
            <a:srgbClr val="002060"/>
          </a:solidFill>
          <a:ln>
            <a:solidFill>
              <a:srgbClr val="385D8A"/>
            </a:solidFill>
            <a:prstDash val="sys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0" t="34520" b="32740"/>
          <a:stretch/>
        </p:blipFill>
        <p:spPr>
          <a:xfrm>
            <a:off x="201854" y="771779"/>
            <a:ext cx="8740292" cy="3343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381000" y="177765"/>
            <a:ext cx="2685197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/>
              <a:t>নব</a:t>
            </a:r>
            <a:r>
              <a:rPr lang="bn-BD" sz="3600" dirty="0" smtClean="0"/>
              <a:t>ু</a:t>
            </a:r>
            <a:r>
              <a:rPr lang="bn-IN" sz="3600" dirty="0" smtClean="0"/>
              <a:t>য়তের ধারা- 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201854" y="4114800"/>
            <a:ext cx="86373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আল্লাহ তায়ালা মানুষকে হেদায়াতের যুগে যুগে  অসংখ্য নবি-রাসুল প্রেরণ করেছেন । নবি-রাসুলদের আগমনের এই ধারাবাহিকতাকেই “নবুয়তের ক্রমধারা” বলা হয় ।  </a:t>
            </a:r>
            <a:endParaRPr lang="en-US" sz="3600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380999" y="4114800"/>
            <a:ext cx="4139527" cy="1524000"/>
          </a:xfrm>
          <a:prstGeom prst="wedgeRoundRectCallout">
            <a:avLst>
              <a:gd name="adj1" fmla="val -21980"/>
              <a:gd name="adj2" fmla="val -174813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/>
              <a:t>সর্বপ্রথম নবি ছিলেন হযরত আদম (আ.) </a:t>
            </a:r>
            <a:endParaRPr lang="en-US" sz="3600" dirty="0"/>
          </a:p>
        </p:txBody>
      </p:sp>
      <p:sp>
        <p:nvSpPr>
          <p:cNvPr id="13" name="Rounded Rectangular Callout 12"/>
          <p:cNvSpPr/>
          <p:nvPr/>
        </p:nvSpPr>
        <p:spPr>
          <a:xfrm>
            <a:off x="4695124" y="4089779"/>
            <a:ext cx="4247022" cy="1524000"/>
          </a:xfrm>
          <a:prstGeom prst="wedgeRoundRectCallout">
            <a:avLst>
              <a:gd name="adj1" fmla="val 40002"/>
              <a:gd name="adj2" fmla="val -195410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/>
              <a:t>সর্বশেষ নবি ও রাসুল ছিলেন হযরত মুহাম্মদ (স.) । </a:t>
            </a:r>
            <a:endParaRPr lang="en-US" sz="3600" dirty="0"/>
          </a:p>
        </p:txBody>
      </p:sp>
      <p:sp>
        <p:nvSpPr>
          <p:cNvPr id="11" name="Rectangle 10"/>
          <p:cNvSpPr/>
          <p:nvPr/>
        </p:nvSpPr>
        <p:spPr>
          <a:xfrm>
            <a:off x="259822" y="6399550"/>
            <a:ext cx="8602661" cy="229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4789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3BF00-DB8B-4149-9C0F-72B362740016}" type="datetime8">
              <a:rPr lang="en-US" smtClean="0"/>
              <a:t>8/12/2020 3:55 PM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5"/>
            </a:avLst>
          </a:prstGeom>
          <a:solidFill>
            <a:srgbClr val="002060"/>
          </a:solidFill>
          <a:ln>
            <a:solidFill>
              <a:srgbClr val="385D8A"/>
            </a:solidFill>
            <a:prstDash val="sys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120181" y="289647"/>
            <a:ext cx="1550236" cy="457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2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825" y="746847"/>
            <a:ext cx="2529550" cy="315253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486400" y="4103132"/>
            <a:ext cx="32004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অধ্যায়- প্রথম </a:t>
            </a:r>
          </a:p>
          <a:p>
            <a:r>
              <a:rPr lang="bn-BD" sz="3600" dirty="0" smtClean="0"/>
              <a:t>পাঠ- </a:t>
            </a:r>
            <a:r>
              <a:rPr lang="en-US" sz="3600" dirty="0" smtClean="0"/>
              <a:t>09 </a:t>
            </a:r>
            <a:r>
              <a:rPr lang="bn-BD" sz="3600" dirty="0" smtClean="0"/>
              <a:t> </a:t>
            </a:r>
          </a:p>
          <a:p>
            <a:r>
              <a:rPr lang="bn-BD" sz="3600" dirty="0" smtClean="0"/>
              <a:t>সময়- ৪৫মিনিট </a:t>
            </a:r>
            <a:endParaRPr lang="en-US" sz="3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30821"/>
            <a:ext cx="4495800" cy="3193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ounded Rectangle 13"/>
          <p:cNvSpPr/>
          <p:nvPr/>
        </p:nvSpPr>
        <p:spPr>
          <a:xfrm>
            <a:off x="278202" y="4248907"/>
            <a:ext cx="5131998" cy="238049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ওয়াসিকুর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bn-BD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</a:p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বি. এম. পোড়াদিয়া আলিম মাদ্‌রাসা</a:t>
            </a:r>
            <a:endParaRPr lang="bn-IN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মোবাইল : </a:t>
            </a:r>
            <a:r>
              <a:rPr lang="bn-BD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01718359233</a:t>
            </a:r>
            <a:endParaRPr lang="bn-IN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ইমেল : 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wasiqur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57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87907" y="6410482"/>
            <a:ext cx="2133600" cy="365125"/>
          </a:xfrm>
        </p:spPr>
        <p:txBody>
          <a:bodyPr/>
          <a:lstStyle/>
          <a:p>
            <a:fld id="{4813BF00-DB8B-4149-9C0F-72B362740016}" type="datetime8">
              <a:rPr lang="en-US" smtClean="0"/>
              <a:t>8/12/2020 3:55 PM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5"/>
            </a:avLst>
          </a:prstGeom>
          <a:solidFill>
            <a:srgbClr val="002060"/>
          </a:solidFill>
          <a:ln>
            <a:solidFill>
              <a:srgbClr val="385D8A"/>
            </a:solidFill>
            <a:prstDash val="sys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3048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দুনিয়াতে আগত সকল জাতির জন্যই নবি-রাসুল এসেছেন । </a:t>
            </a:r>
            <a:endParaRPr lang="en-US" sz="3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566" y="1024026"/>
            <a:ext cx="6636478" cy="4416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72" y="998708"/>
            <a:ext cx="7370233" cy="4395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9" y="906492"/>
            <a:ext cx="7242411" cy="4513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67" y="901892"/>
            <a:ext cx="7481938" cy="4416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304800" y="5424142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আল্লাহ তায়ালা বলেন--  </a:t>
            </a:r>
            <a:endParaRPr lang="en-US" sz="36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33" t="61448"/>
          <a:stretch/>
        </p:blipFill>
        <p:spPr>
          <a:xfrm>
            <a:off x="4333935" y="5374674"/>
            <a:ext cx="3703093" cy="74526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04800" y="539451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অর্থ- “ আমি প্রত্যেক সম্প্রদায়ের জন্যই পথপ্রদর্শক রয়েছে ।</a:t>
            </a:r>
          </a:p>
          <a:p>
            <a:r>
              <a:rPr lang="bn-IN" sz="3600" dirty="0"/>
              <a:t> </a:t>
            </a:r>
            <a:r>
              <a:rPr lang="bn-IN" sz="3600" dirty="0" smtClean="0"/>
              <a:t>                                           </a:t>
            </a:r>
            <a:r>
              <a:rPr lang="bn-IN" sz="3200" dirty="0" smtClean="0"/>
              <a:t>(সূরা আর-রাদ , আয়াত ৭ ) </a:t>
            </a:r>
            <a:endParaRPr lang="en-US" sz="3600" dirty="0"/>
          </a:p>
        </p:txBody>
      </p:sp>
      <p:sp>
        <p:nvSpPr>
          <p:cNvPr id="17" name="Rectangle 16"/>
          <p:cNvSpPr/>
          <p:nvPr/>
        </p:nvSpPr>
        <p:spPr>
          <a:xfrm>
            <a:off x="259822" y="6399550"/>
            <a:ext cx="8602661" cy="229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6849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4" grpId="1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3BF00-DB8B-4149-9C0F-72B362740016}" type="datetime8">
              <a:rPr lang="en-US" smtClean="0"/>
              <a:t>8/12/2020 3:55 PM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5"/>
            </a:avLst>
          </a:prstGeom>
          <a:solidFill>
            <a:srgbClr val="002060"/>
          </a:solidFill>
          <a:ln>
            <a:solidFill>
              <a:srgbClr val="385D8A"/>
            </a:solidFill>
            <a:prstDash val="sys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234"/>
          <a:stretch/>
        </p:blipFill>
        <p:spPr>
          <a:xfrm>
            <a:off x="152400" y="88004"/>
            <a:ext cx="8991600" cy="6443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990036" y="191873"/>
            <a:ext cx="4548887" cy="838893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খাতমে নবুয়ত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6977" y="2125106"/>
            <a:ext cx="821004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5400" b="1" dirty="0" smtClean="0">
                <a:latin typeface="+mj-lt"/>
              </a:rPr>
              <a:t>         </a:t>
            </a:r>
            <a:r>
              <a:rPr lang="bn-BD" sz="4800" b="1" dirty="0" smtClean="0">
                <a:latin typeface="+mj-lt"/>
              </a:rPr>
              <a:t>(খতম ) শব্দের অর্থ শেষ, সমাপ্ত ।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83" t="37020" r="53678" b="38431"/>
          <a:stretch/>
        </p:blipFill>
        <p:spPr>
          <a:xfrm>
            <a:off x="1047350" y="2125106"/>
            <a:ext cx="1576633" cy="751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ounded Rectangle 10"/>
          <p:cNvSpPr/>
          <p:nvPr/>
        </p:nvSpPr>
        <p:spPr>
          <a:xfrm>
            <a:off x="381000" y="3200966"/>
            <a:ext cx="8210046" cy="15255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400" b="1" dirty="0" smtClean="0"/>
              <a:t>            ( নবুয়ত ) শব্দের অর্থ পয়গাম্বারি, </a:t>
            </a:r>
          </a:p>
          <a:p>
            <a:r>
              <a:rPr lang="bn-BD" sz="4400" b="1" dirty="0"/>
              <a:t> </a:t>
            </a:r>
            <a:r>
              <a:rPr lang="bn-BD" sz="4400" b="1" dirty="0" smtClean="0"/>
              <a:t>            নবিগণের দায়িত্ব । </a:t>
            </a:r>
            <a:endParaRPr lang="en-US" sz="44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5" t="33201" r="76078" b="38431"/>
          <a:stretch/>
        </p:blipFill>
        <p:spPr>
          <a:xfrm>
            <a:off x="1188366" y="3431684"/>
            <a:ext cx="1603341" cy="1064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12"/>
          <p:cNvSpPr/>
          <p:nvPr/>
        </p:nvSpPr>
        <p:spPr>
          <a:xfrm>
            <a:off x="259822" y="6399550"/>
            <a:ext cx="8602661" cy="229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6259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3BF00-DB8B-4149-9C0F-72B362740016}" type="datetime8">
              <a:rPr lang="en-US" smtClean="0"/>
              <a:t>8/12/2020 3:55 PM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5"/>
            </a:avLst>
          </a:prstGeom>
          <a:solidFill>
            <a:srgbClr val="002060"/>
          </a:solidFill>
          <a:ln>
            <a:solidFill>
              <a:srgbClr val="385D8A"/>
            </a:solidFill>
            <a:prstDash val="sys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3" descr="C:\Users\Md. Yunus Azad\Desktop\IMG_662345659975747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1" r="24895"/>
          <a:stretch/>
        </p:blipFill>
        <p:spPr bwMode="auto">
          <a:xfrm>
            <a:off x="5104437" y="1066800"/>
            <a:ext cx="3544263" cy="2819400"/>
          </a:xfrm>
          <a:prstGeom prst="roundRect">
            <a:avLst>
              <a:gd name="adj" fmla="val 16667"/>
            </a:avLst>
          </a:prstGeom>
          <a:ln w="762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66800"/>
            <a:ext cx="4324350" cy="2703186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276225" y="4038600"/>
            <a:ext cx="8591550" cy="1569132"/>
          </a:xfrm>
          <a:prstGeom prst="roundRect">
            <a:avLst>
              <a:gd name="adj" fmla="val 13545"/>
            </a:avLst>
          </a:prstGeom>
          <a:noFill/>
          <a:ln w="76200">
            <a:solidFill>
              <a:schemeClr val="tx1"/>
            </a:solidFill>
          </a:ln>
        </p:spPr>
        <p:txBody>
          <a:bodyPr wrap="square" lIns="101242" tIns="50621" rIns="101242" bIns="50621" rtlCol="0">
            <a:spAutoFit/>
          </a:bodyPr>
          <a:lstStyle/>
          <a:p>
            <a:r>
              <a:rPr lang="bn-BD" sz="4400" b="1" dirty="0"/>
              <a:t>নবুয়ত তথা নবি-রাসুল আগমনের এ ক্রমধারাটির সমাপ্তিকেই খাতমে </a:t>
            </a:r>
            <a:r>
              <a:rPr lang="bn-BD" sz="4400" b="1" dirty="0" smtClean="0"/>
              <a:t>নবু</a:t>
            </a:r>
            <a:r>
              <a:rPr lang="bn-IN" sz="4400" b="1" dirty="0" smtClean="0"/>
              <a:t>য়ত </a:t>
            </a:r>
            <a:r>
              <a:rPr lang="bn-BD" sz="4400" b="1" dirty="0" smtClean="0"/>
              <a:t> </a:t>
            </a:r>
            <a:r>
              <a:rPr lang="bn-BD" sz="4400" b="1" dirty="0"/>
              <a:t>বলা হয় ।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5800" y="76200"/>
            <a:ext cx="7086600" cy="102355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খাতমে নবুয়ত কাকে বলে ?  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5275" y="3860118"/>
            <a:ext cx="8591550" cy="2298628"/>
          </a:xfrm>
          <a:prstGeom prst="roundRect">
            <a:avLst>
              <a:gd name="adj" fmla="val 13545"/>
            </a:avLst>
          </a:prstGeom>
          <a:noFill/>
          <a:ln w="76200">
            <a:solidFill>
              <a:schemeClr val="tx1"/>
            </a:solidFill>
          </a:ln>
        </p:spPr>
        <p:txBody>
          <a:bodyPr wrap="square" lIns="101242" tIns="50621" rIns="101242" bIns="50621" rtlCol="0">
            <a:spAutoFit/>
          </a:bodyPr>
          <a:lstStyle/>
          <a:p>
            <a:r>
              <a:rPr lang="bn-BD" sz="4400" b="1" dirty="0"/>
              <a:t>যার মাধ্যমে এ ক্রমধারা শেষ হয় তিনি হলেন খাতামুন নাবিয়্যিন বা নবিগণের শেষ । আর তিনি হলেন মহানবি হযরত মুহাম্মদ (স.) । </a:t>
            </a:r>
            <a:endParaRPr lang="en-US" sz="4400" b="1" dirty="0"/>
          </a:p>
        </p:txBody>
      </p:sp>
      <p:sp>
        <p:nvSpPr>
          <p:cNvPr id="16" name="Rectangle 15"/>
          <p:cNvSpPr/>
          <p:nvPr/>
        </p:nvSpPr>
        <p:spPr>
          <a:xfrm>
            <a:off x="259822" y="6399550"/>
            <a:ext cx="8602661" cy="229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1263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3BF00-DB8B-4149-9C0F-72B362740016}" type="datetime8">
              <a:rPr lang="en-US" smtClean="0"/>
              <a:t>8/12/2020 3:55 PM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5"/>
            </a:avLst>
          </a:prstGeom>
          <a:solidFill>
            <a:srgbClr val="002060"/>
          </a:solidFill>
          <a:ln>
            <a:solidFill>
              <a:srgbClr val="385D8A"/>
            </a:solidFill>
            <a:prstDash val="sys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290" y="840795"/>
            <a:ext cx="5032490" cy="3608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04800" y="3048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হযরত মুহাম্মদ (স.) এর মাধ্যমে দীনের পূর্ণতা প্রদান করেন। </a:t>
            </a:r>
            <a:endParaRPr lang="en-US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45106"/>
            <a:ext cx="3455802" cy="345580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2900" y="4400908"/>
            <a:ext cx="4457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আল্লাহ তায়ালা ঘোষণা করেন। </a:t>
            </a:r>
            <a:endParaRPr lang="en-US" sz="3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78834" b="37662"/>
          <a:stretch/>
        </p:blipFill>
        <p:spPr>
          <a:xfrm>
            <a:off x="6549940" y="4425005"/>
            <a:ext cx="1795666" cy="6222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9" t="62956" b="18522"/>
          <a:stretch/>
        </p:blipFill>
        <p:spPr>
          <a:xfrm>
            <a:off x="1600200" y="5012960"/>
            <a:ext cx="6910370" cy="83819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74093" y="4277897"/>
            <a:ext cx="88011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অর্থ- “ আজ আমি তোমাদের জন্য তোমাদের দীনকে পূর্ণাঙ্গ করলেম , তোমাদের উপর আমার নিয়ামত পরিপূর্ণ করলাম  এবং তোমাদের জন্য ইসলামকে দীন হিসেবে মনোনীয় করলাম । ( সূরা আল-মায়িদা , আয়াত ৩ ) </a:t>
            </a:r>
            <a:endParaRPr lang="en-US" sz="3600" dirty="0"/>
          </a:p>
        </p:txBody>
      </p:sp>
      <p:sp>
        <p:nvSpPr>
          <p:cNvPr id="13" name="Rectangle 12"/>
          <p:cNvSpPr/>
          <p:nvPr/>
        </p:nvSpPr>
        <p:spPr>
          <a:xfrm>
            <a:off x="259822" y="6399550"/>
            <a:ext cx="8602661" cy="229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4229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19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9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8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19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9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8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9" grpId="1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3BF00-DB8B-4149-9C0F-72B362740016}" type="datetime8">
              <a:rPr lang="en-US" smtClean="0"/>
              <a:t>8/12/2020 3:55 PM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13"/>
          <a:stretch/>
        </p:blipFill>
        <p:spPr>
          <a:xfrm>
            <a:off x="1109466" y="848293"/>
            <a:ext cx="6510533" cy="3355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5"/>
            </a:avLst>
          </a:prstGeom>
          <a:solidFill>
            <a:srgbClr val="002060"/>
          </a:solidFill>
          <a:ln>
            <a:solidFill>
              <a:srgbClr val="385D8A"/>
            </a:solidFill>
            <a:prstDash val="sys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6246" y="191869"/>
            <a:ext cx="6770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হযরত মুহাম্মদ (স.) সর্বশেষ ও সর্বশ্রেষ্ঠ নবিঃ-  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243971" y="4137693"/>
            <a:ext cx="3385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আল্লাহ তায়ালা বলেন -  </a:t>
            </a:r>
            <a:endParaRPr lang="en-US" sz="3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4" b="77889"/>
          <a:stretch/>
        </p:blipFill>
        <p:spPr>
          <a:xfrm>
            <a:off x="3631459" y="4288754"/>
            <a:ext cx="5150519" cy="52548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42900" y="4648200"/>
            <a:ext cx="88011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অর্থ- “(হে নবি !)আপনি বলুন, হে মানবমন্ডলী ! আমি তোমাদের সকলের জন্যই আল্লাহর রাসুল হিসেবে প্রেরিত। </a:t>
            </a:r>
          </a:p>
          <a:p>
            <a:r>
              <a:rPr lang="bn-IN" sz="3600" dirty="0"/>
              <a:t> </a:t>
            </a:r>
            <a:r>
              <a:rPr lang="bn-IN" sz="3600" dirty="0" smtClean="0"/>
              <a:t>                                     </a:t>
            </a:r>
            <a:r>
              <a:rPr lang="bn-IN" sz="2800" dirty="0" smtClean="0"/>
              <a:t>( সূরা আল-আরাফ , আয়াত ১৫৮ ) </a:t>
            </a:r>
            <a:endParaRPr lang="en-US" sz="3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18" t="37077" r="3947" b="48284"/>
          <a:stretch/>
        </p:blipFill>
        <p:spPr>
          <a:xfrm>
            <a:off x="4031775" y="4137693"/>
            <a:ext cx="4435523" cy="6679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51999" y="4814234"/>
            <a:ext cx="8801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অর্থ- “(হে নবি !) আমি তো আপনাকে বিশ্বজগতের প্রতি কেবল রহমতরূপেই প্রেরণ করেছি ।   </a:t>
            </a:r>
            <a:r>
              <a:rPr lang="bn-IN" sz="2800" dirty="0" smtClean="0"/>
              <a:t>( সূরা আল-আরাফ , আয়াত ১৫৮ ) </a:t>
            </a:r>
            <a:endParaRPr lang="en-US" sz="3600" dirty="0"/>
          </a:p>
        </p:txBody>
      </p:sp>
      <p:sp>
        <p:nvSpPr>
          <p:cNvPr id="14" name="Rectangle 13"/>
          <p:cNvSpPr/>
          <p:nvPr/>
        </p:nvSpPr>
        <p:spPr>
          <a:xfrm>
            <a:off x="259822" y="6399550"/>
            <a:ext cx="8602661" cy="229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4895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1" grpId="1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3BF00-DB8B-4149-9C0F-72B362740016}" type="datetime8">
              <a:rPr lang="en-US" smtClean="0"/>
              <a:t>8/12/2020 3:55 PM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5"/>
            </a:avLst>
          </a:prstGeom>
          <a:solidFill>
            <a:srgbClr val="002060"/>
          </a:solidFill>
          <a:ln>
            <a:solidFill>
              <a:srgbClr val="385D8A"/>
            </a:solidFill>
            <a:prstDash val="sys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0" y="457200"/>
            <a:ext cx="3429000" cy="685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5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802" y="1200147"/>
            <a:ext cx="4521198" cy="31241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685800" y="457200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/>
              <a:t>নবি-রাসুলগণের বৈশিষ্ট্য ও যোগ্যতা বর্ণনা লিখ । </a:t>
            </a:r>
            <a:endParaRPr lang="en-US" sz="4000" dirty="0"/>
          </a:p>
        </p:txBody>
      </p:sp>
      <p:sp>
        <p:nvSpPr>
          <p:cNvPr id="10" name="Rectangle 9"/>
          <p:cNvSpPr/>
          <p:nvPr/>
        </p:nvSpPr>
        <p:spPr>
          <a:xfrm>
            <a:off x="259822" y="6399550"/>
            <a:ext cx="8602661" cy="229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0230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3BF00-DB8B-4149-9C0F-72B362740016}" type="datetime8">
              <a:rPr lang="en-US" smtClean="0"/>
              <a:t>8/12/2020 3:55 PM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Round Diagonal Corner Rectangle 4"/>
          <p:cNvSpPr/>
          <p:nvPr/>
        </p:nvSpPr>
        <p:spPr>
          <a:xfrm>
            <a:off x="2209800" y="199390"/>
            <a:ext cx="3294248" cy="1056640"/>
          </a:xfrm>
          <a:prstGeom prst="round2Diag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76200" dist="50800" dir="5400000" rotWithShape="0">
              <a:srgbClr val="4E3B30">
                <a:alpha val="60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8800" b="1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800" b="1" dirty="0">
              <a:ln w="11430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6835" y="2113280"/>
            <a:ext cx="7851365" cy="3487773"/>
          </a:xfrm>
          <a:prstGeom prst="rect">
            <a:avLst/>
          </a:prstGeom>
          <a:noFill/>
          <a:ln w="28575" cmpd="tri">
            <a:solidFill>
              <a:schemeClr val="tx1"/>
            </a:solidFill>
          </a:ln>
        </p:spPr>
        <p:txBody>
          <a:bodyPr wrap="square" lIns="101242" tIns="50621" rIns="101242" bIns="50621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রিসালাত শব্দের অর্থ কী?</a:t>
            </a:r>
          </a:p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নবি-রাসূল কারা?</a:t>
            </a:r>
          </a:p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নবি-রাসূল প্রেরণের ২টি উদ্দেশ্য বল।</a:t>
            </a:r>
          </a:p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রিসালাতে বিশ্বাস জরুরি কেন?</a:t>
            </a:r>
          </a:p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নবি-রাসূলগণ কেমন ছিলেন?</a:t>
            </a:r>
            <a:endParaRPr lang="bn-BD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9822" y="6399550"/>
            <a:ext cx="8602661" cy="229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4785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3BF00-DB8B-4149-9C0F-72B362740016}" type="datetime8">
              <a:rPr lang="en-US" smtClean="0"/>
              <a:t>8/12/2020 3:55 PM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5"/>
            </a:avLst>
          </a:prstGeom>
          <a:solidFill>
            <a:srgbClr val="002060"/>
          </a:solidFill>
          <a:ln>
            <a:solidFill>
              <a:srgbClr val="385D8A"/>
            </a:solidFill>
            <a:prstDash val="sys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3091" y="3155984"/>
            <a:ext cx="8562309" cy="9588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 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‘</a:t>
            </a:r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 প্রত্যেক সম্প্রদায়ের জন্যই পথপ্রদর্শক রয়েছে ।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’-অত্র আয়াতে কোন </a:t>
            </a:r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সূরার অংশ 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368694" y="462241"/>
            <a:ext cx="4000500" cy="279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উত্তরে ক্লিক কর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310036" y="1981200"/>
            <a:ext cx="2118318" cy="59377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খ। 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আমানত </a:t>
            </a:r>
            <a:endParaRPr lang="bn-BD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602459" y="5245977"/>
            <a:ext cx="3031953" cy="6214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সূরা </a:t>
            </a:r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আল-মায়িদা </a:t>
            </a:r>
            <a:endParaRPr lang="bn-BD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011015" y="2616381"/>
            <a:ext cx="2276389" cy="58401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গ।  শেষ</a:t>
            </a:r>
            <a:endParaRPr lang="bn-BD" sz="1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008505" y="1936944"/>
            <a:ext cx="2277913" cy="5759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ক। 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 	</a:t>
            </a:r>
            <a:endParaRPr lang="bn-BD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034698" y="4442750"/>
            <a:ext cx="3842102" cy="67147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1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ক। </a:t>
            </a:r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সূরা আল-বাকারা </a:t>
            </a:r>
            <a:endParaRPr lang="bn-BD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370954" y="2662992"/>
            <a:ext cx="2081342" cy="54818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ঘ। </a:t>
            </a:r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পয়গাম </a:t>
            </a:r>
            <a:endParaRPr lang="bn-BD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84656" y="5287764"/>
            <a:ext cx="3892144" cy="62169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গ। </a:t>
            </a:r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সূরা আর-রাদ </a:t>
            </a:r>
            <a:endParaRPr lang="bn-BD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69831" y="849392"/>
            <a:ext cx="8464581" cy="57888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‘খাতামুন’ শব্দের অর্থ কী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533186" y="4500597"/>
            <a:ext cx="3101226" cy="55578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খ। </a:t>
            </a:r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সূরা </a:t>
            </a:r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আন-নিসা </a:t>
            </a:r>
            <a:endParaRPr lang="bn-BD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5" t="13017" r="4521" b="36654"/>
          <a:stretch/>
        </p:blipFill>
        <p:spPr>
          <a:xfrm>
            <a:off x="1672444" y="185480"/>
            <a:ext cx="4696751" cy="556161"/>
          </a:xfrm>
          <a:prstGeom prst="rect">
            <a:avLst/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8" name="Picture 17">
            <a:hlinkClick r:id="" action="ppaction://noaction" highlightClick="1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7" b="25881"/>
          <a:stretch/>
        </p:blipFill>
        <p:spPr>
          <a:xfrm>
            <a:off x="1367480" y="190711"/>
            <a:ext cx="5693195" cy="571289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9" name="Rectangle 18"/>
          <p:cNvSpPr/>
          <p:nvPr/>
        </p:nvSpPr>
        <p:spPr>
          <a:xfrm>
            <a:off x="259822" y="6399550"/>
            <a:ext cx="8602661" cy="229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38906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7" grpId="1"/>
      <p:bldP spid="7" grpId="2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3BF00-DB8B-4149-9C0F-72B362740016}" type="datetime8">
              <a:rPr lang="en-US" smtClean="0"/>
              <a:t>8/12/2020 3:55 PM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6044" y="1524000"/>
            <a:ext cx="990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1298" y="936106"/>
            <a:ext cx="8916997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/>
              <a:t>নিচের অনুচ্ছেদটি পড়ে </a:t>
            </a:r>
            <a:r>
              <a:rPr lang="bn-IN" sz="3200" b="1" dirty="0" smtClean="0"/>
              <a:t>৮ </a:t>
            </a:r>
            <a:r>
              <a:rPr lang="bn-BD" sz="3200" b="1" dirty="0" smtClean="0"/>
              <a:t>ও </a:t>
            </a:r>
            <a:r>
              <a:rPr lang="bn-IN" sz="3200" b="1" dirty="0" smtClean="0"/>
              <a:t>৯ </a:t>
            </a:r>
            <a:r>
              <a:rPr lang="bn-BD" sz="3200" b="1" dirty="0" smtClean="0"/>
              <a:t>নং প্রশ্নের উত্তর দাও- </a:t>
            </a:r>
          </a:p>
          <a:p>
            <a:r>
              <a:rPr lang="bn-BD" sz="2800" b="1" dirty="0" smtClean="0"/>
              <a:t>জনাব  আহমদ নিজেকে শেষ নবি বলে দাবি করেন । তিনি মনে করেন তার নামের সাথে যেহেতু মুহাম্মদ (সা.) এর নামের মিল রয়েছে কাজেই তিনিও এর অংশীদার । 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48343" y="2818150"/>
            <a:ext cx="8162257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৮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। জনাব আহমদ এরূপ নবুয়তের দাবি কীসের পরিপন্থি ?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4997" y="3521105"/>
            <a:ext cx="1600200" cy="381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(ক) আখলাক 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39997" y="3521105"/>
            <a:ext cx="1905000" cy="381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(খ) শিরক 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49797" y="3521105"/>
            <a:ext cx="1828800" cy="381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(গ) ইমান  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30997" y="3521105"/>
            <a:ext cx="1979603" cy="381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(ঘ) বরযাখ 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5664" y="4069050"/>
            <a:ext cx="8008790" cy="523220"/>
          </a:xfrm>
          <a:prstGeom prst="rect">
            <a:avLst/>
          </a:prstGeom>
          <a:solidFill>
            <a:schemeClr val="bg2"/>
          </a:solidFill>
        </p:spPr>
        <p:txBody>
          <a:bodyPr wrap="square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জনাব আহমদের এরুপ দাবির ফলে তিনি বিবেচিত হবেন -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bn-BD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566947" y="5908734"/>
            <a:ext cx="1934585" cy="36119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bn-BD" sz="1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 </a:t>
            </a:r>
            <a:r>
              <a:rPr lang="bn-BD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endParaRPr lang="bn-BD" sz="1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926499" y="5900826"/>
            <a:ext cx="1836501" cy="32216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bn-IN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BD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BD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ii </a:t>
            </a:r>
            <a:r>
              <a:rPr lang="bn-BD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endParaRPr lang="bn-BD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533301" y="5908735"/>
            <a:ext cx="1718392" cy="3382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bn-BD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iii  </a:t>
            </a:r>
            <a:endParaRPr lang="bn-BD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16959" y="4753432"/>
            <a:ext cx="2222285" cy="41025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i) 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ভন্ডরুপে </a:t>
            </a:r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394391" y="4753432"/>
            <a:ext cx="2169806" cy="43247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ii) </a:t>
            </a: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প্রতারকরুপে </a:t>
            </a:r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989929" y="4775649"/>
            <a:ext cx="2773071" cy="41025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iii) 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মিথ্যাবাদীরুপে  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97392" y="5416735"/>
            <a:ext cx="3556003" cy="46903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bn-BD" sz="11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সঠিক ?</a:t>
            </a:r>
            <a:endParaRPr lang="bn-BD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25806" y="5921488"/>
            <a:ext cx="1706052" cy="32319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bn-BD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ক। </a:t>
            </a:r>
            <a:r>
              <a:rPr lang="en-US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BD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endParaRPr lang="bn-BD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728101" y="139262"/>
            <a:ext cx="4750496" cy="79221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আবার চেষ্টা কর </a:t>
            </a:r>
            <a:endParaRPr lang="en-US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728101" y="105103"/>
            <a:ext cx="4750496" cy="79221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আবার চেষ্টা কর </a:t>
            </a:r>
            <a:endParaRPr lang="en-US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728101" y="122182"/>
            <a:ext cx="4750496" cy="79221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আবার চেষ্টা কর </a:t>
            </a:r>
            <a:endParaRPr lang="en-US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728101" y="105103"/>
            <a:ext cx="4750496" cy="79221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উত্তর সঠিক হয়েছে  </a:t>
            </a:r>
            <a:endParaRPr lang="en-US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728101" y="105103"/>
            <a:ext cx="4750496" cy="79221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আবার চেষ্টা কর </a:t>
            </a:r>
            <a:endParaRPr lang="en-US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745798" y="122182"/>
            <a:ext cx="4750496" cy="79221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আবার চেষ্টা কর </a:t>
            </a:r>
            <a:endParaRPr lang="en-US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743445" y="105103"/>
            <a:ext cx="4750496" cy="79221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আবার চেষ্টা কর </a:t>
            </a:r>
            <a:endParaRPr lang="en-US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728101" y="122182"/>
            <a:ext cx="4750496" cy="79221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উত্তর সঠিক হয়েছে  </a:t>
            </a:r>
            <a:endParaRPr lang="en-US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59822" y="6399550"/>
            <a:ext cx="8602661" cy="229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7486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3BF00-DB8B-4149-9C0F-72B362740016}" type="datetime8">
              <a:rPr lang="en-US" smtClean="0"/>
              <a:t>8/12/2020 3:55 PM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5"/>
            </a:avLst>
          </a:prstGeom>
          <a:solidFill>
            <a:srgbClr val="002060"/>
          </a:solidFill>
          <a:ln>
            <a:solidFill>
              <a:srgbClr val="385D8A"/>
            </a:solidFill>
            <a:prstDash val="sys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1"/>
          <p:cNvSpPr>
            <a:spLocks noChangeArrowheads="1"/>
          </p:cNvSpPr>
          <p:nvPr/>
        </p:nvSpPr>
        <p:spPr bwMode="auto">
          <a:xfrm>
            <a:off x="3344863" y="76200"/>
            <a:ext cx="2674937" cy="783193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B6DCD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" y="5257799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/>
              <a:t>খতমে নবুয়তের অর্থ ও এতে বিশ্বাসের গুরুত্ব লিখে আনবে </a:t>
            </a:r>
            <a:r>
              <a:rPr lang="bn-IN" sz="3600"/>
              <a:t>। 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35" y="933293"/>
            <a:ext cx="7722332" cy="4324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/>
          <p:cNvSpPr/>
          <p:nvPr/>
        </p:nvSpPr>
        <p:spPr>
          <a:xfrm>
            <a:off x="259822" y="6399550"/>
            <a:ext cx="8602661" cy="229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0520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3BF00-DB8B-4149-9C0F-72B362740016}" type="datetime8">
              <a:rPr lang="en-US" smtClean="0"/>
              <a:t>8/12/2020 3:55 PM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5"/>
            </a:avLst>
          </a:prstGeom>
          <a:solidFill>
            <a:srgbClr val="002060"/>
          </a:solidFill>
          <a:ln>
            <a:solidFill>
              <a:srgbClr val="385D8A"/>
            </a:solidFill>
            <a:prstDash val="sys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60402"/>
            <a:ext cx="6943624" cy="4786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/>
          <p:nvPr/>
        </p:nvSpPr>
        <p:spPr>
          <a:xfrm>
            <a:off x="685800" y="4953000"/>
            <a:ext cx="7848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/>
              <a:t>আল্লাহর বাণী মানুষের নিকট  পৌঁছে দেওয়ার  দায়িত্বকে কী বলা হয় ? </a:t>
            </a:r>
            <a:endParaRPr lang="en-US" sz="4400" b="1" dirty="0"/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0" r="10122"/>
          <a:stretch/>
        </p:blipFill>
        <p:spPr>
          <a:xfrm>
            <a:off x="259822" y="5175321"/>
            <a:ext cx="8602661" cy="116051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glow rad="63500">
              <a:schemeClr val="accent2">
                <a:satMod val="175000"/>
                <a:alpha val="40000"/>
              </a:schemeClr>
            </a:glow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1" name="Picture 2" descr="C:\Users\Md. Yunus Azad\Desktop\stock-photo-koran-holy-book-of-muslims-with-lantern-and-compass-the-old-map-209942977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36"/>
          <a:stretch/>
        </p:blipFill>
        <p:spPr bwMode="auto">
          <a:xfrm>
            <a:off x="259822" y="127659"/>
            <a:ext cx="8731778" cy="50176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6" name="Rectangle 5"/>
          <p:cNvSpPr/>
          <p:nvPr/>
        </p:nvSpPr>
        <p:spPr>
          <a:xfrm>
            <a:off x="259822" y="6399550"/>
            <a:ext cx="8602661" cy="229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7981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3BF00-DB8B-4149-9C0F-72B362740016}" type="datetime8">
              <a:rPr lang="en-US" smtClean="0"/>
              <a:t>8/12/2020 3:55 PM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5"/>
            </a:avLst>
          </a:prstGeom>
          <a:solidFill>
            <a:srgbClr val="002060"/>
          </a:solidFill>
          <a:ln>
            <a:solidFill>
              <a:srgbClr val="385D8A"/>
            </a:solidFill>
            <a:prstDash val="sys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46872"/>
            <a:ext cx="8153400" cy="58217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676400"/>
            <a:ext cx="6400800" cy="353853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59822" y="6399550"/>
            <a:ext cx="8602661" cy="229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6953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3BF00-DB8B-4149-9C0F-72B362740016}" type="datetime8">
              <a:rPr lang="en-US" smtClean="0"/>
              <a:t>8/12/2020 3:55 PM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5"/>
            </a:avLst>
          </a:prstGeom>
          <a:solidFill>
            <a:srgbClr val="002060"/>
          </a:solidFill>
          <a:ln>
            <a:solidFill>
              <a:srgbClr val="385D8A"/>
            </a:solidFill>
            <a:prstDash val="sys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86"/>
          <a:stretch/>
        </p:blipFill>
        <p:spPr>
          <a:xfrm>
            <a:off x="152399" y="194398"/>
            <a:ext cx="8831551" cy="5901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1522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3BF00-DB8B-4149-9C0F-72B362740016}" type="datetime8">
              <a:rPr lang="en-US" smtClean="0"/>
              <a:t>8/12/2020 3:55 PM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5"/>
            </a:avLst>
          </a:prstGeom>
          <a:solidFill>
            <a:srgbClr val="002060"/>
          </a:solidFill>
          <a:ln>
            <a:solidFill>
              <a:srgbClr val="385D8A"/>
            </a:solidFill>
            <a:prstDash val="sys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" y="1050417"/>
            <a:ext cx="8382000" cy="511898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1242" tIns="50621" rIns="101242" bIns="50621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5400" b="1" u="sng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পাঠ শেষে শিক্ষার্থীরা-</a:t>
            </a:r>
          </a:p>
          <a:p>
            <a:endParaRPr lang="bn-BD" sz="800" b="1" u="sng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69488" indent="-569488">
              <a:buFont typeface="+mj-lt"/>
              <a:buAutoNum type="arabicPeriod"/>
            </a:pP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রিসালত শব্দের অর্থ বলতে পারবে।</a:t>
            </a:r>
          </a:p>
          <a:p>
            <a:pPr marL="569488" indent="-569488">
              <a:buFont typeface="+mj-lt"/>
              <a:buAutoNum type="arabicPeriod"/>
            </a:pP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নবি-রাসূলের পরিচয় বলতে পারবে।</a:t>
            </a:r>
          </a:p>
          <a:p>
            <a:pPr marL="569488" indent="-569488">
              <a:buFont typeface="+mj-lt"/>
              <a:buAutoNum type="arabicPeriod"/>
            </a:pP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নবি-রাসূল প্রেরণের উদ্দেশ্য উল্লেখ করতে পারবে।</a:t>
            </a:r>
          </a:p>
          <a:p>
            <a:pPr marL="569488" indent="-569488">
              <a:buFont typeface="+mj-lt"/>
              <a:buAutoNum type="arabicPeriod"/>
            </a:pP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রিসালাতে বিশ্বাসের গুরুত্ব </a:t>
            </a:r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তাৎপর্য ব্যাখ্যা করতে পারবে</a:t>
            </a: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9822" y="6399550"/>
            <a:ext cx="8602661" cy="229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0626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3BF00-DB8B-4149-9C0F-72B362740016}" type="datetime8">
              <a:rPr lang="en-US" smtClean="0"/>
              <a:t>8/12/2020 3:55 PM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5"/>
            </a:avLst>
          </a:prstGeom>
          <a:solidFill>
            <a:srgbClr val="002060"/>
          </a:solidFill>
          <a:ln>
            <a:solidFill>
              <a:srgbClr val="385D8A"/>
            </a:solidFill>
            <a:prstDash val="sys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>
            <a:endCxn id="14" idx="0"/>
          </p:cNvCxnSpPr>
          <p:nvPr/>
        </p:nvCxnSpPr>
        <p:spPr>
          <a:xfrm flipH="1" flipV="1">
            <a:off x="3124200" y="4752573"/>
            <a:ext cx="384800" cy="3657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ound Same Side Corner Rectangle 12"/>
          <p:cNvSpPr/>
          <p:nvPr/>
        </p:nvSpPr>
        <p:spPr>
          <a:xfrm>
            <a:off x="6353260" y="4772222"/>
            <a:ext cx="2340650" cy="731520"/>
          </a:xfrm>
          <a:prstGeom prst="round2Same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3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বার্তা</a:t>
            </a:r>
            <a:endParaRPr lang="en-US" sz="53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 Same Side Corner Rectangle 13"/>
          <p:cNvSpPr/>
          <p:nvPr/>
        </p:nvSpPr>
        <p:spPr>
          <a:xfrm>
            <a:off x="254599" y="4386813"/>
            <a:ext cx="2869601" cy="731520"/>
          </a:xfrm>
          <a:prstGeom prst="round2Same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চিঠি</a:t>
            </a:r>
            <a:r>
              <a:rPr lang="bn-IN" sz="4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পৌঁছানো </a:t>
            </a:r>
            <a:endParaRPr lang="en-US" sz="4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5" name="Straight Arrow Connector 14"/>
          <p:cNvCxnSpPr>
            <a:endCxn id="13" idx="2"/>
          </p:cNvCxnSpPr>
          <p:nvPr/>
        </p:nvCxnSpPr>
        <p:spPr>
          <a:xfrm flipV="1">
            <a:off x="5737616" y="5137982"/>
            <a:ext cx="615644" cy="69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Round Same Side Corner Rectangle 15"/>
          <p:cNvSpPr/>
          <p:nvPr/>
        </p:nvSpPr>
        <p:spPr>
          <a:xfrm>
            <a:off x="246998" y="5144940"/>
            <a:ext cx="2537201" cy="1143662"/>
          </a:xfrm>
          <a:prstGeom prst="round2Same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সংবাদ </a:t>
            </a:r>
            <a:r>
              <a:rPr lang="bn-BD" sz="4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বহন</a:t>
            </a:r>
            <a:r>
              <a:rPr lang="bn-IN" sz="4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করা । </a:t>
            </a:r>
            <a:endParaRPr lang="en-US" sz="4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7" name="Straight Arrow Connector 16"/>
          <p:cNvCxnSpPr>
            <a:endCxn id="16" idx="0"/>
          </p:cNvCxnSpPr>
          <p:nvPr/>
        </p:nvCxnSpPr>
        <p:spPr>
          <a:xfrm flipH="1" flipV="1">
            <a:off x="2784199" y="5716771"/>
            <a:ext cx="340001" cy="29540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Round Same Side Corner Rectangle 17"/>
          <p:cNvSpPr/>
          <p:nvPr/>
        </p:nvSpPr>
        <p:spPr>
          <a:xfrm>
            <a:off x="6353260" y="5557082"/>
            <a:ext cx="2340650" cy="731520"/>
          </a:xfrm>
          <a:prstGeom prst="round2Same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পয়গাম </a:t>
            </a:r>
            <a:endParaRPr lang="en-US" sz="4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6095999" y="6065520"/>
            <a:ext cx="74222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" name="Picture 2" descr="C:\Users\Md. Yunus Azad\Desktop\Mobile pic\10710366_713437465397495_7992794317033460294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48" y="685800"/>
            <a:ext cx="8380862" cy="36218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Screen Clipping"/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572000"/>
            <a:ext cx="2921238" cy="985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TextBox 21"/>
          <p:cNvSpPr txBox="1"/>
          <p:nvPr/>
        </p:nvSpPr>
        <p:spPr>
          <a:xfrm>
            <a:off x="1752601" y="18752"/>
            <a:ext cx="5085624" cy="83889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রিসালাত</a:t>
            </a:r>
            <a:r>
              <a:rPr lang="bn-IN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পরিচয় 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34700" y="5429644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শব্দের অর্থ 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4379" y="4307622"/>
            <a:ext cx="8458200" cy="1569132"/>
          </a:xfrm>
          <a:prstGeom prst="roundRect">
            <a:avLst>
              <a:gd name="adj" fmla="val 13545"/>
            </a:avLst>
          </a:prstGeom>
          <a:noFill/>
          <a:ln w="76200">
            <a:solidFill>
              <a:schemeClr val="tx1"/>
            </a:solidFill>
          </a:ln>
        </p:spPr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আল্লাহ তায়ালার বাণী ও পরিচয় মানুষের নিকট পৌঁছানোর দায়িত্বকে রিসালাত বলে।</a:t>
            </a:r>
            <a:endParaRPr lang="bn-BD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6" name="Picture 3" descr="C:\Users\Md. Yunus Azad\Desktop\IMG_662345659975747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1" r="24895"/>
          <a:stretch/>
        </p:blipFill>
        <p:spPr bwMode="auto">
          <a:xfrm>
            <a:off x="1670349" y="666750"/>
            <a:ext cx="5399819" cy="3345015"/>
          </a:xfrm>
          <a:prstGeom prst="roundRect">
            <a:avLst>
              <a:gd name="adj" fmla="val 16667"/>
            </a:avLst>
          </a:prstGeom>
          <a:ln w="762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259822" y="6399550"/>
            <a:ext cx="8602661" cy="229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4645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8" grpId="0" animBg="1"/>
      <p:bldP spid="18" grpId="1" animBg="1"/>
      <p:bldP spid="24" grpId="0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3BF00-DB8B-4149-9C0F-72B362740016}" type="datetime8">
              <a:rPr lang="en-US" smtClean="0"/>
              <a:t>8/12/2020 3:55 PM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5"/>
            </a:avLst>
          </a:prstGeom>
          <a:solidFill>
            <a:srgbClr val="002060"/>
          </a:solidFill>
          <a:ln>
            <a:solidFill>
              <a:srgbClr val="385D8A"/>
            </a:solidFill>
            <a:prstDash val="sys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67644" y="76200"/>
            <a:ext cx="7391400" cy="83889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রিসালাতে বিশ্বাসের গুরুত্ব ও তাৎপর্য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 descr="C:\Users\Yunus\Desktop\Collection\Picture\IMG_296891251642939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99" y="761999"/>
            <a:ext cx="3796145" cy="540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982244" y="4038599"/>
            <a:ext cx="4896644" cy="2123658"/>
          </a:xfrm>
          <a:prstGeom prst="wedgeRectCallout">
            <a:avLst>
              <a:gd name="adj1" fmla="val -57140"/>
              <a:gd name="adj2" fmla="val -16155"/>
            </a:avLst>
          </a:prstGeom>
          <a:blipFill>
            <a:blip r:embed="rId3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নবি-রাসুলকে অস্বীকার করলে ইমানের সকল বিষয়ই অস্বীকার করা হয়।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34644" y="945491"/>
            <a:ext cx="4591844" cy="2677656"/>
          </a:xfrm>
          <a:prstGeom prst="wedgeRectCallout">
            <a:avLst>
              <a:gd name="adj1" fmla="val -57140"/>
              <a:gd name="adj2" fmla="val -16155"/>
            </a:avLst>
          </a:prstGeom>
          <a:blipFill>
            <a:blip r:embed="rId3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নবি-রাসুলের </a:t>
            </a:r>
            <a:r>
              <a:rPr lang="bn-BD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 বিশ্বাস করা </a:t>
            </a:r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ফরয। </a:t>
            </a:r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 অবিশ্বাস করলে ইমানদার হওয়া যায় না।</a:t>
            </a:r>
            <a:endParaRPr lang="bn-BD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9822" y="6399550"/>
            <a:ext cx="8602661" cy="229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3584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3BF00-DB8B-4149-9C0F-72B362740016}" type="datetime8">
              <a:rPr lang="en-US" smtClean="0"/>
              <a:t>8/12/2020 3:55 PM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5"/>
            </a:avLst>
          </a:prstGeom>
          <a:solidFill>
            <a:srgbClr val="002060"/>
          </a:solidFill>
          <a:ln>
            <a:solidFill>
              <a:srgbClr val="385D8A"/>
            </a:solidFill>
            <a:prstDash val="sys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ound Same Side Corner Rectangle 9"/>
          <p:cNvSpPr/>
          <p:nvPr/>
        </p:nvSpPr>
        <p:spPr>
          <a:xfrm>
            <a:off x="2485156" y="82529"/>
            <a:ext cx="3763244" cy="755672"/>
          </a:xfrm>
          <a:prstGeom prst="round2Same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8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2" t="13547" r="50000" b="11440"/>
          <a:stretch/>
        </p:blipFill>
        <p:spPr>
          <a:xfrm>
            <a:off x="3185473" y="1143000"/>
            <a:ext cx="2986727" cy="29617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990600" y="3962400"/>
            <a:ext cx="754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bn-IN" sz="4000" dirty="0" smtClean="0"/>
              <a:t>রিসালাত শব্দের অর্থ কী ?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IN" sz="4000" dirty="0" smtClean="0"/>
              <a:t>রাসুল কাকে বলে? 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IN" sz="4000" dirty="0" smtClean="0"/>
              <a:t>আমরা রিসালাতে বিশ্বাস করব কেন?  </a:t>
            </a:r>
            <a:endParaRPr lang="en-US" sz="4000" dirty="0"/>
          </a:p>
        </p:txBody>
      </p:sp>
      <p:sp>
        <p:nvSpPr>
          <p:cNvPr id="9" name="Rectangle 8"/>
          <p:cNvSpPr/>
          <p:nvPr/>
        </p:nvSpPr>
        <p:spPr>
          <a:xfrm>
            <a:off x="259822" y="6399550"/>
            <a:ext cx="8602661" cy="229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7038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3BF00-DB8B-4149-9C0F-72B362740016}" type="datetime8">
              <a:rPr lang="en-US" smtClean="0"/>
              <a:t>8/12/2020 3:55 PM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5"/>
            </a:avLst>
          </a:prstGeom>
          <a:solidFill>
            <a:srgbClr val="002060"/>
          </a:solidFill>
          <a:ln>
            <a:solidFill>
              <a:srgbClr val="385D8A"/>
            </a:solidFill>
            <a:prstDash val="sys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228600"/>
            <a:ext cx="7391400" cy="83889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নবি-রাসূল প্রেরণের উদ্দেশ্য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67493"/>
            <a:ext cx="4388971" cy="499671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14" name="Round Same Side Corner Rectangle 13"/>
          <p:cNvSpPr/>
          <p:nvPr/>
        </p:nvSpPr>
        <p:spPr>
          <a:xfrm>
            <a:off x="4572001" y="1219200"/>
            <a:ext cx="4572000" cy="4845005"/>
          </a:xfrm>
          <a:prstGeom prst="round2SameRect">
            <a:avLst/>
          </a:prstGeom>
          <a:noFill/>
          <a:ln w="28575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b="1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আল্লাহ তায়ালা যুগে যুগে অসংখ্য নবি-রাসুল প্রেরণ করেছেন । তাদের উদ্দেশ্যহীনভাবে প্রেরণ করা হয়নি বরং তাঁরা নবুয়ত ও রিসালাতের দায়িত্ব পালন করেছেন । নবুয়ত ও রিসালতের দায়িত্ব পালনের জন্য তাঁদের বেশ কিছু কাজ করতে হতো ।  </a:t>
            </a:r>
            <a:endParaRPr lang="en-US" sz="3600" b="1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9822" y="6399550"/>
            <a:ext cx="8602661" cy="229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4709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5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795</TotalTime>
  <Words>1052</Words>
  <Application>Microsoft Office PowerPoint</Application>
  <PresentationFormat>On-screen Show (4:3)</PresentationFormat>
  <Paragraphs>228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NikoshBAN</vt:lpstr>
      <vt:lpstr>SutonnyOMJ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lenovo</cp:lastModifiedBy>
  <cp:revision>94</cp:revision>
  <dcterms:created xsi:type="dcterms:W3CDTF">2006-08-16T00:00:00Z</dcterms:created>
  <dcterms:modified xsi:type="dcterms:W3CDTF">2020-08-12T09:56:17Z</dcterms:modified>
</cp:coreProperties>
</file>