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90" r:id="rId2"/>
    <p:sldId id="286" r:id="rId3"/>
    <p:sldId id="259" r:id="rId4"/>
    <p:sldId id="282" r:id="rId5"/>
    <p:sldId id="283" r:id="rId6"/>
    <p:sldId id="288" r:id="rId7"/>
    <p:sldId id="284" r:id="rId8"/>
    <p:sldId id="261" r:id="rId9"/>
    <p:sldId id="289" r:id="rId10"/>
    <p:sldId id="287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00"/>
    <a:srgbClr val="B7640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3C3B7-1865-42C1-8912-04721983360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F4ABF-CD33-4258-83C9-243816A53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3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E58D8B-7839-4D64-93C4-986D0B51AE8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6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63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6058" y="607783"/>
            <a:ext cx="2939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</a:rPr>
              <a:t>বাড়ির কাজ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8273" y="2197865"/>
            <a:ext cx="7824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পূর্ণপ্রতিযোগিতামূলক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একচেটিয়া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সুবিধাজনক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7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31067" y="605306"/>
            <a:ext cx="8950816" cy="5653825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endParaRPr lang="en-US" sz="239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8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6443" y="304110"/>
            <a:ext cx="29718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1376" y="3328852"/>
            <a:ext cx="4369527" cy="24057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মোঃশাহাদাত</a:t>
            </a:r>
            <a:r>
              <a:rPr kumimoji="0" lang="en-US" sz="2800" b="1" i="0" u="none" strike="noStrike" kern="1200" cap="none" spc="0" normalizeH="0" baseline="0" noProof="0" dirty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হোসেন</a:t>
            </a:r>
            <a:r>
              <a:rPr kumimoji="0" lang="en-US" sz="2800" b="1" i="0" u="none" strike="noStrike" kern="1200" cap="none" spc="0" normalizeH="0" baseline="0" noProof="0" dirty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ভূঁইইয়া</a:t>
            </a:r>
            <a:endParaRPr kumimoji="0" lang="bn-IN" sz="2800" b="1" i="0" u="none" strike="noStrike" kern="1200" cap="none" spc="0" normalizeH="0" baseline="0" noProof="0" dirty="0" smtClean="0">
              <a:ln/>
              <a:solidFill>
                <a:srgbClr val="D3594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প্রভাষক-অর্থনীতি</a:t>
            </a:r>
            <a:r>
              <a:rPr kumimoji="0" lang="en-US" sz="2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</a:t>
            </a:r>
            <a:r>
              <a:rPr kumimoji="0" lang="en-US" sz="2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০১৫৫৪-৩৩০০৯৮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Email: shahadat3971@gmail.com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চান্দিনা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মহিলা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ডিগ্রি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কলেজ</a:t>
            </a:r>
            <a:endParaRPr kumimoji="0" lang="en-US" sz="18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চান্দিনা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,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কুমিল্লা</a:t>
            </a:r>
            <a:endParaRPr kumimoji="0" lang="en-US" sz="18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/>
              <a:solidFill>
                <a:srgbClr val="D3594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3328851"/>
            <a:ext cx="4023360" cy="24057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একাদশ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অর্থনীতি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১ম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পত্র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৪র্থ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৪৫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:।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তারিখ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২৬/০৭/২০২০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09" y="1188967"/>
            <a:ext cx="1856312" cy="19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5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1193" y="307540"/>
            <a:ext cx="3814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8038" y="1997335"/>
            <a:ext cx="7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পূর্ণপ্রতিযোগিতামূলক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bn-IN" sz="32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4497" y="3034985"/>
            <a:ext cx="71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একচেটিয়া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4497" y="4072636"/>
            <a:ext cx="83942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পূর্ণপ্রতিযোগিতামূলক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একচেটিয়া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6549" y="1149531"/>
            <a:ext cx="3461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/>
              </a:rPr>
              <a:t>এ </a:t>
            </a:r>
            <a:r>
              <a:rPr lang="en-US" sz="3200" b="1" dirty="0" err="1" smtClean="0">
                <a:latin typeface="NikoshBAN" panose="02000000000000000000"/>
              </a:rPr>
              <a:t>পাঠ</a:t>
            </a:r>
            <a:r>
              <a:rPr lang="en-US" sz="3200" b="1" dirty="0" smtClean="0">
                <a:latin typeface="NikoshBAN" panose="02000000000000000000"/>
              </a:rPr>
              <a:t> </a:t>
            </a:r>
            <a:r>
              <a:rPr lang="en-US" sz="3200" b="1" dirty="0" err="1" smtClean="0">
                <a:latin typeface="NikoshBAN" panose="02000000000000000000"/>
              </a:rPr>
              <a:t>শেষে</a:t>
            </a:r>
            <a:r>
              <a:rPr lang="en-US" sz="3200" b="1" dirty="0" smtClean="0">
                <a:latin typeface="NikoshBAN" panose="02000000000000000000"/>
              </a:rPr>
              <a:t> </a:t>
            </a:r>
            <a:r>
              <a:rPr lang="en-US" sz="3200" b="1" dirty="0" err="1" smtClean="0">
                <a:latin typeface="NikoshBAN" panose="02000000000000000000"/>
              </a:rPr>
              <a:t>শিক্ষার্থীরা</a:t>
            </a:r>
            <a:r>
              <a:rPr lang="en-US" sz="3200" b="1" dirty="0" smtClean="0">
                <a:latin typeface="NikoshBAN" panose="02000000000000000000"/>
              </a:rPr>
              <a:t>-</a:t>
            </a:r>
            <a:endParaRPr lang="en-US" sz="3200" b="1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43192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57200"/>
            <a:ext cx="7289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পূর্ণপ্রতিযোগিতামূলক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শর্তাবলিঃ</a:t>
            </a:r>
            <a:endParaRPr lang="en-US" sz="32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6470" y="1462666"/>
            <a:ext cx="826878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NikoshBAN" panose="02000000000000000000"/>
              </a:rPr>
              <a:t>১।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</a:rPr>
              <a:t>অসংখ্য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</a:rPr>
              <a:t>ক্রেতা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</a:rPr>
              <a:t> ও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</a:rPr>
              <a:t>বিক্রেতা</a:t>
            </a:r>
            <a:endParaRPr lang="en-US" sz="3200" b="1" dirty="0">
              <a:solidFill>
                <a:srgbClr val="7030A0"/>
              </a:solidFill>
              <a:latin typeface="NikoshBAN" panose="02000000000000000000"/>
            </a:endParaRPr>
          </a:p>
          <a:p>
            <a:r>
              <a:rPr lang="en-US" sz="3200" b="1" dirty="0">
                <a:latin typeface="NikoshBAN" panose="02000000000000000000"/>
              </a:rPr>
              <a:t>২। </a:t>
            </a:r>
            <a:r>
              <a:rPr lang="en-US" sz="3200" b="1" dirty="0" err="1">
                <a:latin typeface="NikoshBAN" panose="02000000000000000000"/>
              </a:rPr>
              <a:t>সমজাতীয়</a:t>
            </a:r>
            <a:r>
              <a:rPr lang="en-US" sz="3200" b="1" dirty="0">
                <a:latin typeface="NikoshBAN" panose="02000000000000000000"/>
              </a:rPr>
              <a:t> </a:t>
            </a:r>
            <a:r>
              <a:rPr lang="en-US" sz="3200" b="1" dirty="0" err="1">
                <a:latin typeface="NikoshBAN" panose="02000000000000000000"/>
              </a:rPr>
              <a:t>দ্রব্য</a:t>
            </a:r>
            <a:endParaRPr lang="en-US" sz="3200" b="1" dirty="0">
              <a:latin typeface="NikoshBAN" panose="02000000000000000000"/>
            </a:endParaRPr>
          </a:p>
          <a:p>
            <a:r>
              <a:rPr lang="en-US" sz="3200" b="1" dirty="0">
                <a:solidFill>
                  <a:schemeClr val="accent5"/>
                </a:solidFill>
                <a:latin typeface="NikoshBAN" panose="02000000000000000000"/>
              </a:rPr>
              <a:t>৩। </a:t>
            </a:r>
            <a:r>
              <a:rPr lang="en-US" sz="3200" b="1" dirty="0" err="1">
                <a:solidFill>
                  <a:schemeClr val="accent5"/>
                </a:solidFill>
                <a:latin typeface="NikoshBAN" panose="02000000000000000000"/>
              </a:rPr>
              <a:t>নির্দিষ্ট</a:t>
            </a:r>
            <a:r>
              <a:rPr lang="en-US" sz="3200" b="1" dirty="0">
                <a:solidFill>
                  <a:schemeClr val="accent5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NikoshBAN" panose="02000000000000000000"/>
              </a:rPr>
              <a:t>দাম</a:t>
            </a:r>
            <a:endParaRPr lang="en-US" sz="3200" b="1" dirty="0">
              <a:solidFill>
                <a:schemeClr val="accent5"/>
              </a:solidFill>
              <a:latin typeface="NikoshBAN" panose="02000000000000000000"/>
            </a:endParaRPr>
          </a:p>
          <a:p>
            <a:r>
              <a:rPr lang="en-US" sz="3200" b="1" dirty="0">
                <a:solidFill>
                  <a:schemeClr val="accent2"/>
                </a:solidFill>
                <a:latin typeface="NikoshBAN" panose="02000000000000000000"/>
              </a:rPr>
              <a:t>৪। </a:t>
            </a:r>
            <a:r>
              <a:rPr lang="en-US" sz="3200" b="1" dirty="0" err="1">
                <a:solidFill>
                  <a:schemeClr val="accent2"/>
                </a:solidFill>
                <a:latin typeface="NikoshBAN" panose="02000000000000000000"/>
              </a:rPr>
              <a:t>বাজার</a:t>
            </a:r>
            <a:r>
              <a:rPr lang="en-US" sz="3200" b="1" dirty="0">
                <a:solidFill>
                  <a:schemeClr val="accent2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NikoshBAN" panose="02000000000000000000"/>
              </a:rPr>
              <a:t>সম্বন্ধে</a:t>
            </a:r>
            <a:r>
              <a:rPr lang="en-US" sz="3200" b="1" dirty="0">
                <a:solidFill>
                  <a:schemeClr val="accent2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NikoshBAN" panose="02000000000000000000"/>
              </a:rPr>
              <a:t>পূর্ণ</a:t>
            </a:r>
            <a:r>
              <a:rPr lang="en-US" sz="3200" b="1" dirty="0">
                <a:solidFill>
                  <a:schemeClr val="accent2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NikoshBAN" panose="02000000000000000000"/>
              </a:rPr>
              <a:t>জ্ঞান</a:t>
            </a:r>
            <a:endParaRPr lang="en-US" sz="3200" b="1" dirty="0">
              <a:solidFill>
                <a:schemeClr val="accent2"/>
              </a:solidFill>
              <a:latin typeface="NikoshBAN" panose="02000000000000000000"/>
            </a:endParaRPr>
          </a:p>
          <a:p>
            <a:r>
              <a:rPr lang="en-US" sz="3200" b="1" dirty="0">
                <a:solidFill>
                  <a:srgbClr val="7030A0"/>
                </a:solidFill>
                <a:latin typeface="NikoshBAN" panose="02000000000000000000"/>
              </a:rPr>
              <a:t>৫।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</a:rPr>
              <a:t>বাজারে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</a:rPr>
              <a:t>অবাধে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</a:rPr>
              <a:t>প্রবেশ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</a:rPr>
              <a:t> ও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</a:rPr>
              <a:t>প্রস্থানের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/>
              </a:rPr>
              <a:t>স্বাধীনতা</a:t>
            </a:r>
            <a:endParaRPr lang="en-US" sz="3200" b="1" dirty="0" smtClean="0">
              <a:solidFill>
                <a:srgbClr val="7030A0"/>
              </a:solidFill>
              <a:latin typeface="NikoshBAN" panose="02000000000000000000"/>
            </a:endParaRPr>
          </a:p>
          <a:p>
            <a:r>
              <a:rPr lang="en-US" sz="3200" b="1" dirty="0" smtClean="0">
                <a:latin typeface="NikoshBAN" panose="02000000000000000000"/>
              </a:rPr>
              <a:t>৬। </a:t>
            </a:r>
            <a:r>
              <a:rPr lang="en-US" sz="3200" b="1" dirty="0" err="1" smtClean="0">
                <a:latin typeface="NikoshBAN" panose="02000000000000000000"/>
              </a:rPr>
              <a:t>উপাদান</a:t>
            </a:r>
            <a:r>
              <a:rPr lang="en-US" sz="3200" b="1" dirty="0" smtClean="0">
                <a:latin typeface="NikoshBAN" panose="02000000000000000000"/>
              </a:rPr>
              <a:t> </a:t>
            </a:r>
            <a:r>
              <a:rPr lang="en-US" sz="3200" b="1" dirty="0" err="1" smtClean="0">
                <a:latin typeface="NikoshBAN" panose="02000000000000000000"/>
              </a:rPr>
              <a:t>সমূহের</a:t>
            </a:r>
            <a:r>
              <a:rPr lang="en-US" sz="3200" b="1" dirty="0" smtClean="0">
                <a:latin typeface="NikoshBAN" panose="02000000000000000000"/>
              </a:rPr>
              <a:t> </a:t>
            </a:r>
            <a:r>
              <a:rPr lang="en-US" sz="3200" b="1" dirty="0" err="1" smtClean="0">
                <a:latin typeface="NikoshBAN" panose="02000000000000000000"/>
              </a:rPr>
              <a:t>পূর্ণগতিশীলতা</a:t>
            </a:r>
            <a:endParaRPr lang="en-US" sz="3200" b="1" dirty="0" smtClean="0">
              <a:latin typeface="NikoshBAN" panose="02000000000000000000"/>
            </a:endParaRPr>
          </a:p>
          <a:p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৭।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পরিবহন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ব্যয়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অবিবেচ্য</a:t>
            </a:r>
            <a:endParaRPr lang="en-US" sz="3200" b="1" dirty="0" smtClean="0">
              <a:solidFill>
                <a:schemeClr val="accent5"/>
              </a:solidFill>
              <a:latin typeface="NikoshBAN" panose="0200000000000000000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NikoshBAN" panose="02000000000000000000"/>
              </a:rPr>
              <a:t>৮।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/>
              </a:rPr>
              <a:t>বিজ্ঞাপন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/>
              </a:rPr>
              <a:t>ব্যয়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/>
              </a:rPr>
              <a:t>নেই</a:t>
            </a:r>
            <a:endParaRPr lang="en-US" sz="3200" b="1" dirty="0">
              <a:solidFill>
                <a:srgbClr val="00B050"/>
              </a:solidFill>
              <a:latin typeface="NikoshBAN" panose="0200000000000000000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0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8316" y="1828800"/>
            <a:ext cx="55386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১।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একজন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বিক্রেতা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NikoshBAN" panose="02000000000000000000"/>
            </a:endParaRPr>
          </a:p>
          <a:p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২।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ঘনিষ্ঠ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পরিবর্তক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দ্রব্য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নেই</a:t>
            </a:r>
            <a:endParaRPr lang="en-US" sz="3200" b="1" dirty="0" smtClean="0">
              <a:solidFill>
                <a:schemeClr val="accent5"/>
              </a:solidFill>
              <a:latin typeface="NikoshBAN" panose="02000000000000000000"/>
            </a:endParaRPr>
          </a:p>
          <a:p>
            <a:r>
              <a:rPr lang="en-US" sz="3200" b="1" dirty="0" smtClean="0">
                <a:latin typeface="NikoshBAN" panose="02000000000000000000"/>
              </a:rPr>
              <a:t>৩। </a:t>
            </a:r>
            <a:r>
              <a:rPr lang="en-US" sz="3200" b="1" dirty="0" err="1" smtClean="0">
                <a:latin typeface="NikoshBAN" panose="02000000000000000000"/>
              </a:rPr>
              <a:t>দ্রব্যের</a:t>
            </a:r>
            <a:r>
              <a:rPr lang="en-US" sz="3200" b="1" dirty="0" smtClean="0">
                <a:latin typeface="NikoshBAN" panose="02000000000000000000"/>
              </a:rPr>
              <a:t> </a:t>
            </a:r>
            <a:r>
              <a:rPr lang="en-US" sz="3200" b="1" dirty="0" err="1" smtClean="0">
                <a:latin typeface="NikoshBAN" panose="02000000000000000000"/>
              </a:rPr>
              <a:t>যোগানের</a:t>
            </a:r>
            <a:r>
              <a:rPr lang="en-US" sz="3200" b="1" dirty="0" smtClean="0">
                <a:latin typeface="NikoshBAN" panose="02000000000000000000"/>
              </a:rPr>
              <a:t> </a:t>
            </a:r>
            <a:r>
              <a:rPr lang="en-US" sz="3200" b="1" dirty="0" err="1" smtClean="0">
                <a:latin typeface="NikoshBAN" panose="02000000000000000000"/>
              </a:rPr>
              <a:t>উপর</a:t>
            </a:r>
            <a:r>
              <a:rPr lang="en-US" sz="3200" b="1" dirty="0" smtClean="0">
                <a:latin typeface="NikoshBAN" panose="02000000000000000000"/>
              </a:rPr>
              <a:t> </a:t>
            </a:r>
            <a:r>
              <a:rPr lang="en-US" sz="3200" b="1" dirty="0" err="1" smtClean="0">
                <a:latin typeface="NikoshBAN" panose="02000000000000000000"/>
              </a:rPr>
              <a:t>পূর্ণ</a:t>
            </a:r>
            <a:r>
              <a:rPr lang="en-US" sz="3200" b="1" dirty="0" smtClean="0">
                <a:latin typeface="NikoshBAN" panose="02000000000000000000"/>
              </a:rPr>
              <a:t> </a:t>
            </a:r>
            <a:r>
              <a:rPr lang="en-US" sz="3200" b="1" dirty="0" err="1" smtClean="0">
                <a:latin typeface="NikoshBAN" panose="02000000000000000000"/>
              </a:rPr>
              <a:t>নিয়ন্ত্রণ</a:t>
            </a:r>
            <a:endParaRPr lang="en-US" sz="3200" b="1" dirty="0" smtClean="0">
              <a:latin typeface="NikoshBAN" panose="02000000000000000000"/>
            </a:endParaRPr>
          </a:p>
          <a:p>
            <a:r>
              <a:rPr lang="en-US" sz="3200" b="1" dirty="0" smtClean="0">
                <a:solidFill>
                  <a:srgbClr val="FF00FF"/>
                </a:solidFill>
                <a:latin typeface="NikoshBAN" panose="02000000000000000000"/>
              </a:rPr>
              <a:t>৪। </a:t>
            </a:r>
            <a:r>
              <a:rPr lang="en-US" sz="3200" b="1" dirty="0" err="1" smtClean="0">
                <a:solidFill>
                  <a:srgbClr val="FF00FF"/>
                </a:solidFill>
                <a:latin typeface="NikoshBAN" panose="02000000000000000000"/>
              </a:rPr>
              <a:t>দামের</a:t>
            </a:r>
            <a:r>
              <a:rPr lang="en-US" sz="3200" b="1" dirty="0" smtClean="0">
                <a:solidFill>
                  <a:srgbClr val="FF00FF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NikoshBAN" panose="02000000000000000000"/>
              </a:rPr>
              <a:t>উপর</a:t>
            </a:r>
            <a:r>
              <a:rPr lang="en-US" sz="3200" b="1" dirty="0" smtClean="0">
                <a:solidFill>
                  <a:srgbClr val="FF00FF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NikoshBAN" panose="02000000000000000000"/>
              </a:rPr>
              <a:t>প্রভাব</a:t>
            </a:r>
            <a:r>
              <a:rPr lang="en-US" sz="3200" b="1" dirty="0" smtClean="0">
                <a:solidFill>
                  <a:srgbClr val="FF00FF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latin typeface="NikoshBAN" panose="02000000000000000000"/>
              </a:rPr>
              <a:t>বিস্তার</a:t>
            </a:r>
            <a:endParaRPr lang="en-US" sz="3200" b="1" dirty="0" smtClean="0">
              <a:solidFill>
                <a:srgbClr val="FF00FF"/>
              </a:solidFill>
              <a:latin typeface="NikoshBAN" panose="02000000000000000000"/>
            </a:endParaRPr>
          </a:p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৫।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শিল্পে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প্রবেশের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পথে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বাধা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NikoshBAN" panose="02000000000000000000"/>
            </a:endParaRPr>
          </a:p>
          <a:p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৬।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অস্বাভাবিক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মুনাফা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/>
              </a:rPr>
              <a:t>অর্জন</a:t>
            </a:r>
            <a:endParaRPr lang="en-US" sz="3200" b="1" dirty="0" smtClean="0">
              <a:solidFill>
                <a:schemeClr val="accent5"/>
              </a:solidFill>
              <a:latin typeface="NikoshBAN" panose="0200000000000000000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/>
              </a:rPr>
              <a:t>৭।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/>
              </a:rPr>
              <a:t>গড়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/>
              </a:rPr>
              <a:t>আয়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/>
              </a:rPr>
              <a:t>প্রান্তিক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/>
              </a:rPr>
              <a:t>আয়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/>
              </a:rPr>
              <a:t>রেখা</a:t>
            </a:r>
            <a:endParaRPr lang="en-US" sz="3200" b="1" dirty="0" smtClean="0">
              <a:solidFill>
                <a:srgbClr val="002060"/>
              </a:solidFill>
              <a:latin typeface="NikoshBAN" panose="02000000000000000000"/>
            </a:endParaRPr>
          </a:p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৮।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শিল্প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 ও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ফার্মের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যোগান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রেখা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/>
              </a:rPr>
              <a:t>একই</a:t>
            </a:r>
            <a:endParaRPr lang="en-US" sz="3200" b="1" dirty="0">
              <a:solidFill>
                <a:srgbClr val="7030A0"/>
              </a:solidFill>
              <a:latin typeface="NikoshBAN" panose="0200000000000000000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6837" y="783772"/>
            <a:ext cx="6361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একচেটিয়া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শর্তাবলিঃ</a:t>
            </a:r>
            <a:endParaRPr lang="en-US" sz="32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7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458" y="365762"/>
            <a:ext cx="872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পূর্ণপ্রতিযোগিতামূলক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একচেটিয়া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502042"/>
              </p:ext>
            </p:extLst>
          </p:nvPr>
        </p:nvGraphicFramePr>
        <p:xfrm>
          <a:off x="718458" y="1227910"/>
          <a:ext cx="8934993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680">
                  <a:extLst>
                    <a:ext uri="{9D8B030D-6E8A-4147-A177-3AD203B41FA5}">
                      <a16:colId xmlns:a16="http://schemas.microsoft.com/office/drawing/2014/main" val="501425253"/>
                    </a:ext>
                  </a:extLst>
                </a:gridCol>
                <a:gridCol w="3863171">
                  <a:extLst>
                    <a:ext uri="{9D8B030D-6E8A-4147-A177-3AD203B41FA5}">
                      <a16:colId xmlns:a16="http://schemas.microsoft.com/office/drawing/2014/main" val="1979805221"/>
                    </a:ext>
                  </a:extLst>
                </a:gridCol>
                <a:gridCol w="3671142">
                  <a:extLst>
                    <a:ext uri="{9D8B030D-6E8A-4147-A177-3AD203B41FA5}">
                      <a16:colId xmlns:a16="http://schemas.microsoft.com/office/drawing/2014/main" val="3665368984"/>
                    </a:ext>
                  </a:extLst>
                </a:gridCol>
              </a:tblGrid>
              <a:tr h="280608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পার্থক্যের</a:t>
                      </a:r>
                      <a:r>
                        <a:rPr lang="en-US" sz="2800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বিষয়</a:t>
                      </a:r>
                      <a:endParaRPr lang="en-US" sz="2800" dirty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পূর্ণপ্রতিযোগিতামূলক</a:t>
                      </a:r>
                      <a:r>
                        <a:rPr lang="en-US" sz="28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</a:t>
                      </a:r>
                      <a:r>
                        <a:rPr lang="en-US" sz="28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একচেটিয়া</a:t>
                      </a:r>
                      <a:r>
                        <a:rPr lang="en-US" sz="28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</a:t>
                      </a:r>
                      <a:endParaRPr lang="en-US" sz="2800" dirty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02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NikoshBAN" panose="02000000000000000000"/>
                        </a:rPr>
                        <a:t>সংজ্ঞা</a:t>
                      </a:r>
                      <a:endParaRPr lang="en-US" sz="2800" b="1" dirty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 বাজারে অসংখ্য ক্রেতা ও বিক্রেতা একটি সমজাতীয় দ্রব্য দর কষাকষির মাধ্যমে নির্ধারিত মূল্যে ক্রয়-বিক্রয় করে তাকে পূর্ণপ্রতিযোগিতামূলক বাজার বলে।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 বাজারে অসংখ্য ক্রেতা ও একজন মাত্র বিক্রেতা  এবং উৎপাদিত দ্রব্যের নিকট  কোন পরিবর্তক দ্রব্য   থাকে না ,</a:t>
                      </a:r>
                      <a:r>
                        <a:rPr lang="en-US" sz="2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তাকে একচেটিয়া বাজার বলে।</a:t>
                      </a:r>
                      <a:endParaRPr lang="en-US" sz="2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43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বিক্রেতার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সংখ্যা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পূর্ণপ্রতিযোগিতামূলক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বাজারে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ক্রেতা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800" b="1" baseline="0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বিক্রেতার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অসংখ্য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।</a:t>
                      </a:r>
                      <a:endParaRPr lang="en-US" sz="2800" dirty="0" smtClean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একচেটিয়া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বাজারে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বিক্রেতার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সংখ্যা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একজন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কিন্তু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ক্রেতার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সংখ্যা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অসংখ্য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>
                        <a:solidFill>
                          <a:srgbClr val="00B05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817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7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457" y="613954"/>
            <a:ext cx="872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পূর্ণপ্রতিযোগিতামূলক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একচেটিয়া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22554"/>
              </p:ext>
            </p:extLst>
          </p:nvPr>
        </p:nvGraphicFramePr>
        <p:xfrm>
          <a:off x="587829" y="1476103"/>
          <a:ext cx="987552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38">
                  <a:extLst>
                    <a:ext uri="{9D8B030D-6E8A-4147-A177-3AD203B41FA5}">
                      <a16:colId xmlns:a16="http://schemas.microsoft.com/office/drawing/2014/main" val="501425253"/>
                    </a:ext>
                  </a:extLst>
                </a:gridCol>
                <a:gridCol w="4095715">
                  <a:extLst>
                    <a:ext uri="{9D8B030D-6E8A-4147-A177-3AD203B41FA5}">
                      <a16:colId xmlns:a16="http://schemas.microsoft.com/office/drawing/2014/main" val="1979805221"/>
                    </a:ext>
                  </a:extLst>
                </a:gridCol>
                <a:gridCol w="3920567">
                  <a:extLst>
                    <a:ext uri="{9D8B030D-6E8A-4147-A177-3AD203B41FA5}">
                      <a16:colId xmlns:a16="http://schemas.microsoft.com/office/drawing/2014/main" val="3665368984"/>
                    </a:ext>
                  </a:extLst>
                </a:gridCol>
              </a:tblGrid>
              <a:tr h="280608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পার্থক্যের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NikoshBAN" panose="02000000000000000000"/>
                        </a:rPr>
                        <a:t>বিষয়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পূর্ণপ্রতিযোগিতামূলক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একচেটিয়া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02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দ্রব্যের</a:t>
                      </a:r>
                      <a:r>
                        <a:rPr lang="en-US" sz="32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প্রকৃতি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endParaRPr lang="en-US" sz="3200" b="1" dirty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পূর্ণপ্রতিযোগিতামূলক</a:t>
                      </a:r>
                      <a:r>
                        <a:rPr lang="en-US" sz="32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বাজারে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দ্রব্য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সমজাতীয়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।</a:t>
                      </a:r>
                      <a:endParaRPr lang="en-US" sz="3200" b="1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একচেটিয়া</a:t>
                      </a:r>
                      <a:r>
                        <a:rPr lang="en-US" sz="32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বাজারে</a:t>
                      </a:r>
                      <a:r>
                        <a:rPr lang="en-US" sz="32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পণ্য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নিকট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পরিবর্তক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হতে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পারে</a:t>
                      </a:r>
                      <a:r>
                        <a:rPr lang="en-US" sz="32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। </a:t>
                      </a:r>
                      <a:endParaRPr lang="en-US" sz="3200" b="1" dirty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588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NikoshBAN" panose="02000000000000000000"/>
                        </a:rPr>
                        <a:t>শিল্পে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ফার্মের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সংখ্যা</a:t>
                      </a:r>
                      <a:endParaRPr lang="en-US" sz="3200" b="1" dirty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latin typeface="NikoshBAN" panose="02000000000000000000"/>
                        </a:rPr>
                        <a:t>পূর্ণপ্রতিযোগিতা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য়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অসংখ্য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ফার্ম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নিয়ে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শিল্প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গঠিত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। </a:t>
                      </a:r>
                      <a:endParaRPr lang="en-US" sz="3200" b="1" dirty="0" smtClean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latin typeface="NikoshBAN" panose="02000000000000000000"/>
                        </a:rPr>
                        <a:t>একচেটিয়ায়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একটি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ফার্ম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নিয়ে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শিল্প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NikoshBAN" panose="02000000000000000000"/>
                        </a:rPr>
                        <a:t>গঠিত</a:t>
                      </a:r>
                      <a:r>
                        <a:rPr lang="en-US" sz="3200" b="1" baseline="0" dirty="0" smtClean="0">
                          <a:latin typeface="NikoshBAN" panose="02000000000000000000"/>
                        </a:rPr>
                        <a:t> ।  </a:t>
                      </a:r>
                      <a:endParaRPr lang="en-US" sz="3200" b="1" dirty="0" smtClean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493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প্রবেশ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ও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প্রস্থান</a:t>
                      </a:r>
                      <a:endParaRPr lang="en-US" sz="32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পূর্ণপতিযোগিতায়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শিল্পে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ফার্মের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অবাধ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প্রবেশ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ও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প্রস্থানের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সুযোগ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আছে।</a:t>
                      </a:r>
                      <a:endParaRPr lang="en-US" sz="3200" b="1" dirty="0" smtClean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একচেটিয়ায়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শিল্পে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ফার্মের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অবাধ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প্রবেশ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ও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প্রস্থানের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সুযোগ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নেই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।     </a:t>
                      </a:r>
                      <a:endParaRPr lang="en-US" sz="3200" b="1" dirty="0" smtClean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884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28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806642"/>
              </p:ext>
            </p:extLst>
          </p:nvPr>
        </p:nvGraphicFramePr>
        <p:xfrm>
          <a:off x="796835" y="716280"/>
          <a:ext cx="8725988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851">
                  <a:extLst>
                    <a:ext uri="{9D8B030D-6E8A-4147-A177-3AD203B41FA5}">
                      <a16:colId xmlns:a16="http://schemas.microsoft.com/office/drawing/2014/main" val="501425253"/>
                    </a:ext>
                  </a:extLst>
                </a:gridCol>
                <a:gridCol w="3716869">
                  <a:extLst>
                    <a:ext uri="{9D8B030D-6E8A-4147-A177-3AD203B41FA5}">
                      <a16:colId xmlns:a16="http://schemas.microsoft.com/office/drawing/2014/main" val="1979805221"/>
                    </a:ext>
                  </a:extLst>
                </a:gridCol>
                <a:gridCol w="3585268">
                  <a:extLst>
                    <a:ext uri="{9D8B030D-6E8A-4147-A177-3AD203B41FA5}">
                      <a16:colId xmlns:a16="http://schemas.microsoft.com/office/drawing/2014/main" val="3665368984"/>
                    </a:ext>
                  </a:extLst>
                </a:gridCol>
              </a:tblGrid>
              <a:tr h="97100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পার্থক্যের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বিষয়</a:t>
                      </a:r>
                      <a:endParaRPr lang="en-US" sz="32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পূর্ণপ্রতিযোগিতামূলক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endParaRPr lang="en-US" sz="32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একচেটিয়া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</a:t>
                      </a:r>
                      <a:endParaRPr lang="en-US" sz="32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02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NikoshBAN" panose="02000000000000000000"/>
                        </a:rPr>
                        <a:t>দাম</a:t>
                      </a:r>
                      <a:r>
                        <a:rPr lang="en-US" sz="2800" b="1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latin typeface="NikoshBAN" panose="02000000000000000000"/>
                        </a:rPr>
                        <a:t>নির্ধারণ</a:t>
                      </a:r>
                      <a:endParaRPr lang="en-US" sz="2800" b="1" dirty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latin typeface="NikoshBAN" panose="02000000000000000000"/>
                        </a:rPr>
                        <a:t>ক্রেতা</a:t>
                      </a:r>
                      <a:r>
                        <a:rPr lang="en-US" sz="2800" b="1" dirty="0" smtClean="0">
                          <a:latin typeface="NikoshBAN" panose="02000000000000000000"/>
                        </a:rPr>
                        <a:t> ও </a:t>
                      </a:r>
                      <a:r>
                        <a:rPr lang="en-US" sz="2800" b="1" dirty="0" err="1" smtClean="0">
                          <a:latin typeface="NikoshBAN" panose="02000000000000000000"/>
                        </a:rPr>
                        <a:t>বিক্রেতার</a:t>
                      </a:r>
                      <a:r>
                        <a:rPr lang="en-US" sz="2800" b="1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latin typeface="NikoshBAN" panose="02000000000000000000"/>
                        </a:rPr>
                        <a:t>দরকষাকষির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মাধ্যমে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দ্রব্যের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দাম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নির্ধারিত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হয়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।</a:t>
                      </a:r>
                      <a:endParaRPr lang="en-US" sz="2800" b="1" dirty="0" smtClean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latin typeface="NikoshBAN" panose="02000000000000000000"/>
                        </a:rPr>
                        <a:t>একচেটিয়া</a:t>
                      </a:r>
                      <a:r>
                        <a:rPr lang="en-US" sz="2800" b="1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latin typeface="NikoshBAN" panose="02000000000000000000"/>
                        </a:rPr>
                        <a:t>বাজারে</a:t>
                      </a:r>
                      <a:r>
                        <a:rPr lang="en-US" sz="2800" b="1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latin typeface="NikoshBAN" panose="02000000000000000000"/>
                        </a:rPr>
                        <a:t>বিক্রেতা</a:t>
                      </a:r>
                      <a:r>
                        <a:rPr lang="en-US" sz="2800" b="1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latin typeface="NikoshBAN" panose="02000000000000000000"/>
                        </a:rPr>
                        <a:t>নিজেই</a:t>
                      </a:r>
                      <a:r>
                        <a:rPr lang="en-US" sz="2800" b="1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latin typeface="NikoshBAN" panose="02000000000000000000"/>
                        </a:rPr>
                        <a:t>দ্রব্যের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দাম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নির্ধারণ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করে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থাকে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।</a:t>
                      </a:r>
                      <a:endParaRPr lang="en-US" sz="2800" b="1" dirty="0" smtClean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43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গড়</a:t>
                      </a:r>
                      <a:r>
                        <a:rPr lang="en-US" sz="28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আয়</a:t>
                      </a:r>
                      <a:r>
                        <a:rPr lang="en-US" sz="28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ও </a:t>
                      </a: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প্রান্তিক</a:t>
                      </a:r>
                      <a:r>
                        <a:rPr lang="en-US" sz="28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আয়</a:t>
                      </a:r>
                      <a:r>
                        <a:rPr lang="en-US" sz="28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রেখা</a:t>
                      </a:r>
                      <a:endParaRPr lang="en-US" sz="2800" b="1" dirty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পূর্ণপ্রতিযোগিতায়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গড়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আয়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ও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প্রান্তিক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আয়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রেখা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ভূমি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অক্ষের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সমান্তরাল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হয়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।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একচেটিয়ায়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গড়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আয়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ও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প্রান্তিক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আয়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রেখা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উভয়ই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নিম্নগামী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হয়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।</a:t>
                      </a:r>
                      <a:endParaRPr lang="en-US" sz="2800" b="1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81775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638697" y="5747656"/>
            <a:ext cx="235131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638697" y="4519748"/>
            <a:ext cx="0" cy="12279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38697" y="5055325"/>
            <a:ext cx="172429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44937" y="5747656"/>
            <a:ext cx="228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844937" y="4376056"/>
            <a:ext cx="0" cy="137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44937" y="4519747"/>
            <a:ext cx="1593669" cy="79683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44937" y="4519747"/>
            <a:ext cx="666206" cy="94052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58938" y="4947249"/>
            <a:ext cx="94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AR</a:t>
            </a:r>
            <a:r>
              <a:rPr lang="en-US" b="1" dirty="0" smtClean="0">
                <a:solidFill>
                  <a:schemeClr val="accent5"/>
                </a:solidFill>
              </a:rPr>
              <a:t>=MR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19013" y="5275606"/>
            <a:ext cx="48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AR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9511" y="5378324"/>
            <a:ext cx="59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MR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7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991525"/>
              </p:ext>
            </p:extLst>
          </p:nvPr>
        </p:nvGraphicFramePr>
        <p:xfrm>
          <a:off x="888274" y="1045028"/>
          <a:ext cx="87782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977">
                  <a:extLst>
                    <a:ext uri="{9D8B030D-6E8A-4147-A177-3AD203B41FA5}">
                      <a16:colId xmlns:a16="http://schemas.microsoft.com/office/drawing/2014/main" val="501425253"/>
                    </a:ext>
                  </a:extLst>
                </a:gridCol>
                <a:gridCol w="3721527">
                  <a:extLst>
                    <a:ext uri="{9D8B030D-6E8A-4147-A177-3AD203B41FA5}">
                      <a16:colId xmlns:a16="http://schemas.microsoft.com/office/drawing/2014/main" val="1979805221"/>
                    </a:ext>
                  </a:extLst>
                </a:gridCol>
                <a:gridCol w="3606736">
                  <a:extLst>
                    <a:ext uri="{9D8B030D-6E8A-4147-A177-3AD203B41FA5}">
                      <a16:colId xmlns:a16="http://schemas.microsoft.com/office/drawing/2014/main" val="3665368984"/>
                    </a:ext>
                  </a:extLst>
                </a:gridCol>
              </a:tblGrid>
              <a:tr h="280608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পার্থক্যের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</a:rPr>
                        <a:t>বিষয়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পূর্ণপ্রতিযোগিতামূলক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একচেটিয়া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70C0"/>
                          </a:solidFill>
                          <a:latin typeface="NikoshBAN" panose="02000000000000000000"/>
                          <a:cs typeface="NikoshBAN" panose="02000000000000000000" pitchFamily="2" charset="0"/>
                        </a:rPr>
                        <a:t>বাজার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02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ভারসাম্যের</a:t>
                      </a:r>
                      <a:r>
                        <a:rPr lang="en-US" sz="2800" b="1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শর্ত</a:t>
                      </a:r>
                      <a:endParaRPr lang="en-US" sz="2800" b="1" dirty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পূর্ণপ্রতিযোগিতায়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ভারসাম্যের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শর্তঃ</a:t>
                      </a:r>
                      <a:endParaRPr lang="en-US" sz="2800" b="1" baseline="0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MR = MC = AR = AC</a:t>
                      </a:r>
                      <a:endParaRPr lang="en-US" sz="2800" b="1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একচেটিয়ায়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ভারসাম্যের</a:t>
                      </a: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শর্তঃ</a:t>
                      </a:r>
                      <a:endParaRPr lang="en-US" sz="2800" b="1" baseline="0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accent5"/>
                          </a:solidFill>
                          <a:latin typeface="NikoshBAN" panose="02000000000000000000"/>
                        </a:rPr>
                        <a:t>MR = MC &lt; AR </a:t>
                      </a:r>
                      <a:endParaRPr lang="en-US" sz="2800" b="1" dirty="0" smtClean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  <a:p>
                      <a:endParaRPr lang="en-US" sz="2800" b="1" dirty="0">
                        <a:solidFill>
                          <a:schemeClr val="accent5"/>
                        </a:solidFill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588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NikoshBAN" panose="02000000000000000000"/>
                        </a:rPr>
                        <a:t>মুনাফার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পরিমাণ</a:t>
                      </a:r>
                      <a:endParaRPr lang="en-US" sz="2800" b="1" dirty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latin typeface="NikoshBAN" panose="02000000000000000000"/>
                        </a:rPr>
                        <a:t>পূর্ণপ্রতিযোগিতায়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স্বল্পকালে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ফার্ম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অস্বাভাবিক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মুনাফা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অর্জন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করলেও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দীর্ঘকালে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স্বাভাবিক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মুনাফা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অর্জন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করবে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।</a:t>
                      </a:r>
                      <a:endParaRPr lang="en-US" sz="2800" b="1" dirty="0" smtClean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latin typeface="NikoshBAN" panose="02000000000000000000"/>
                        </a:rPr>
                        <a:t>একচেটিয়ায়</a:t>
                      </a:r>
                      <a:r>
                        <a:rPr lang="en-US" sz="2800" b="1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latin typeface="NikoshBAN" panose="02000000000000000000"/>
                        </a:rPr>
                        <a:t>কোন</a:t>
                      </a:r>
                      <a:r>
                        <a:rPr lang="en-US" sz="2800" b="1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dirty="0" err="1" smtClean="0">
                          <a:latin typeface="NikoshBAN" panose="02000000000000000000"/>
                        </a:rPr>
                        <a:t>ফার্ম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দীর্ঘকালেও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অস্বাভাবিক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মুনাফা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অর্জন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করতে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/>
                        </a:rPr>
                        <a:t>পারে</a:t>
                      </a:r>
                      <a:r>
                        <a:rPr lang="en-US" sz="2800" b="1" baseline="0" dirty="0" smtClean="0">
                          <a:latin typeface="NikoshBAN" panose="02000000000000000000"/>
                        </a:rPr>
                        <a:t> ।</a:t>
                      </a:r>
                      <a:endParaRPr lang="en-US" sz="2800" b="1" dirty="0" smtClean="0">
                        <a:latin typeface="NikoshBAN" panose="020000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493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83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SHB Power point-1</Template>
  <TotalTime>714</TotalTime>
  <Words>450</Words>
  <Application>Microsoft Office PowerPoint</Application>
  <PresentationFormat>Widescreen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</dc:title>
  <dc:creator>Shahadat Bhuiyan</dc:creator>
  <cp:lastModifiedBy>Shahadat Bhuiyan</cp:lastModifiedBy>
  <cp:revision>104</cp:revision>
  <dcterms:created xsi:type="dcterms:W3CDTF">2020-05-08T07:51:55Z</dcterms:created>
  <dcterms:modified xsi:type="dcterms:W3CDTF">2020-08-15T13:33:00Z</dcterms:modified>
</cp:coreProperties>
</file>