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259" r:id="rId3"/>
    <p:sldId id="260" r:id="rId4"/>
    <p:sldId id="261" r:id="rId5"/>
    <p:sldId id="262" r:id="rId6"/>
    <p:sldId id="263" r:id="rId7"/>
    <p:sldId id="266" r:id="rId8"/>
    <p:sldId id="267" r:id="rId9"/>
    <p:sldId id="268" r:id="rId10"/>
    <p:sldId id="269" r:id="rId11"/>
    <p:sldId id="270" r:id="rId12"/>
    <p:sldId id="271" r:id="rId13"/>
    <p:sldId id="272" r:id="rId14"/>
    <p:sldId id="273" r:id="rId15"/>
    <p:sldId id="274" r:id="rId16"/>
    <p:sldId id="275" r:id="rId17"/>
    <p:sldId id="276" r:id="rId18"/>
    <p:sldId id="278" r:id="rId19"/>
    <p:sldId id="277" r:id="rId20"/>
    <p:sldId id="27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2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F6AC99-E354-453F-922B-0B2EA4A04084}" type="datetimeFigureOut">
              <a:rPr lang="en-US" smtClean="0"/>
              <a:pPr/>
              <a:t>8/15/2020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0BE5B2-64ED-4CAB-9E37-569A09781BC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0BE5B2-64ED-4CAB-9E37-569A09781BC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34A31A-FDA7-4A74-9270-1EBCFAA13CF7}" type="datetimeFigureOut">
              <a:rPr lang="en-US" smtClean="0"/>
              <a:pPr/>
              <a:t>8/15/2020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1F4CD-0F69-4D36-B198-E066422B5B7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4A31A-FDA7-4A74-9270-1EBCFAA13CF7}" type="datetimeFigureOut">
              <a:rPr lang="en-US" smtClean="0"/>
              <a:pPr/>
              <a:t>8/15/2020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1F4CD-0F69-4D36-B198-E066422B5B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4A31A-FDA7-4A74-9270-1EBCFAA13CF7}" type="datetimeFigureOut">
              <a:rPr lang="en-US" smtClean="0"/>
              <a:pPr/>
              <a:t>8/15/2020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1F4CD-0F69-4D36-B198-E066422B5B7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4A31A-FDA7-4A74-9270-1EBCFAA13CF7}" type="datetimeFigureOut">
              <a:rPr lang="en-US" smtClean="0"/>
              <a:pPr/>
              <a:t>8/15/2020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1F4CD-0F69-4D36-B198-E066422B5B7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34A31A-FDA7-4A74-9270-1EBCFAA13CF7}" type="datetimeFigureOut">
              <a:rPr lang="en-US" smtClean="0"/>
              <a:pPr/>
              <a:t>8/15/2020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1F4CD-0F69-4D36-B198-E066422B5B7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34A31A-FDA7-4A74-9270-1EBCFAA13CF7}" type="datetimeFigureOut">
              <a:rPr lang="en-US" smtClean="0"/>
              <a:pPr/>
              <a:t>8/15/2020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1F4CD-0F69-4D36-B198-E066422B5B7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4A31A-FDA7-4A74-9270-1EBCFAA13CF7}" type="datetimeFigureOut">
              <a:rPr lang="en-US" smtClean="0"/>
              <a:pPr/>
              <a:t>8/15/2020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31F4CD-0F69-4D36-B198-E066422B5B7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34A31A-FDA7-4A74-9270-1EBCFAA13CF7}" type="datetimeFigureOut">
              <a:rPr lang="en-US" smtClean="0"/>
              <a:pPr/>
              <a:t>8/15/2020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31F4CD-0F69-4D36-B198-E066422B5B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4A31A-FDA7-4A74-9270-1EBCFAA13CF7}" type="datetimeFigureOut">
              <a:rPr lang="en-US" smtClean="0"/>
              <a:pPr/>
              <a:t>8/15/2020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31F4CD-0F69-4D36-B198-E066422B5B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34A31A-FDA7-4A74-9270-1EBCFAA13CF7}" type="datetimeFigureOut">
              <a:rPr lang="en-US" smtClean="0"/>
              <a:pPr/>
              <a:t>8/15/2020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1F4CD-0F69-4D36-B198-E066422B5B7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34A31A-FDA7-4A74-9270-1EBCFAA13CF7}" type="datetimeFigureOut">
              <a:rPr lang="en-US" smtClean="0"/>
              <a:pPr/>
              <a:t>8/15/2020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1F4CD-0F69-4D36-B198-E066422B5B7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4A31A-FDA7-4A74-9270-1EBCFAA13CF7}" type="datetimeFigureOut">
              <a:rPr lang="en-US" smtClean="0"/>
              <a:pPr/>
              <a:t>8/15/2020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1F4CD-0F69-4D36-B198-E066422B5B7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mailto:shakhawath747@gamil.com" TargetMode="Externa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a:ln>
            <a:solidFill>
              <a:srgbClr val="FF0000"/>
            </a:solidFill>
          </a:ln>
        </p:spPr>
        <p:txBody>
          <a:bodyPr>
            <a:noAutofit/>
          </a:bodyPr>
          <a:lstStyle/>
          <a:p>
            <a:r>
              <a:rPr lang="en-US" sz="7200" dirty="0" err="1" smtClean="0"/>
              <a:t>শুভেচ্ছা</a:t>
            </a:r>
            <a:r>
              <a:rPr lang="en-US" sz="7200" dirty="0" smtClean="0"/>
              <a:t> </a:t>
            </a:r>
            <a:endParaRPr lang="en-US" sz="7200" dirty="0"/>
          </a:p>
        </p:txBody>
      </p:sp>
      <p:sp>
        <p:nvSpPr>
          <p:cNvPr id="4" name="Rounded Rectangle 3"/>
          <p:cNvSpPr/>
          <p:nvPr/>
        </p:nvSpPr>
        <p:spPr>
          <a:xfrm>
            <a:off x="0" y="5943600"/>
            <a:ext cx="9144000" cy="914400"/>
          </a:xfrm>
          <a:prstGeom prst="roundRect">
            <a:avLst/>
          </a:prstGeom>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r>
              <a:rPr lang="en-US" sz="1600" dirty="0" smtClean="0">
                <a:solidFill>
                  <a:srgbClr val="002060"/>
                </a:solidFill>
              </a:rPr>
              <a:t> </a:t>
            </a:r>
            <a:r>
              <a:rPr lang="bn-IN" sz="1600" dirty="0" smtClean="0">
                <a:solidFill>
                  <a:srgbClr val="002060"/>
                </a:solidFill>
              </a:rPr>
              <a:t>                                                            এম সাখাওয়াত হোসেন </a:t>
            </a:r>
          </a:p>
          <a:p>
            <a:r>
              <a:rPr lang="bn-IN" sz="1600" dirty="0" smtClean="0">
                <a:solidFill>
                  <a:srgbClr val="002060"/>
                </a:solidFill>
              </a:rPr>
              <a:t>      </a:t>
            </a:r>
            <a:r>
              <a:rPr lang="en-US" sz="1600" dirty="0" smtClean="0">
                <a:solidFill>
                  <a:srgbClr val="002060"/>
                </a:solidFill>
              </a:rPr>
              <a:t>                                                          </a:t>
            </a:r>
            <a:r>
              <a:rPr lang="bn-IN" sz="1600" dirty="0" smtClean="0">
                <a:solidFill>
                  <a:srgbClr val="002060"/>
                </a:solidFill>
              </a:rPr>
              <a:t> সহকারি শিক্ষক  (ব্যবসায় শিক্ষা ) </a:t>
            </a:r>
          </a:p>
          <a:p>
            <a:r>
              <a:rPr lang="en-US" sz="1600" dirty="0" smtClean="0">
                <a:solidFill>
                  <a:srgbClr val="002060"/>
                </a:solidFill>
              </a:rPr>
              <a:t>                                                              </a:t>
            </a:r>
            <a:r>
              <a:rPr lang="bn-IN" sz="1600" dirty="0" smtClean="0">
                <a:solidFill>
                  <a:srgbClr val="002060"/>
                </a:solidFill>
              </a:rPr>
              <a:t>মোক্তাল হোসেন উচ্চ বিদ্যালয়  সদর ,নেত্রকোনা   ০১৯১৭৬৩৬৪৮৬ </a:t>
            </a:r>
            <a:endParaRPr lang="en-US" sz="1600" dirty="0"/>
          </a:p>
        </p:txBody>
      </p:sp>
      <p:sp>
        <p:nvSpPr>
          <p:cNvPr id="6" name="Content Placeholder 5"/>
          <p:cNvSpPr>
            <a:spLocks noGrp="1"/>
          </p:cNvSpPr>
          <p:nvPr>
            <p:ph idx="1"/>
          </p:nvPr>
        </p:nvSpPr>
        <p:spPr>
          <a:xfrm>
            <a:off x="457200" y="1447800"/>
            <a:ext cx="8229600" cy="4419599"/>
          </a:xfrm>
          <a:blipFill>
            <a:blip r:embed="rId2"/>
            <a:tile tx="0" ty="0" sx="100000" sy="100000" flip="none" algn="tl"/>
          </a:blipFill>
          <a:ln>
            <a:solidFill>
              <a:srgbClr val="FF0000"/>
            </a:solidFill>
          </a:ln>
        </p:spPr>
        <p:txBody>
          <a:bodyPr/>
          <a:lstStyle/>
          <a:p>
            <a:endParaRPr lang="en-US" dirty="0"/>
          </a:p>
        </p:txBody>
      </p:sp>
      <p:sp>
        <p:nvSpPr>
          <p:cNvPr id="7" name="Oval 6"/>
          <p:cNvSpPr/>
          <p:nvPr/>
        </p:nvSpPr>
        <p:spPr>
          <a:xfrm>
            <a:off x="1524000" y="1676400"/>
            <a:ext cx="6019800" cy="40386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beautiful-bloom-blooming-1038011.jpg"/>
          <p:cNvPicPr>
            <a:picLocks noChangeAspect="1"/>
          </p:cNvPicPr>
          <p:nvPr/>
        </p:nvPicPr>
        <p:blipFill>
          <a:blip r:embed="rId3" cstate="print"/>
          <a:stretch>
            <a:fillRect/>
          </a:stretch>
        </p:blipFill>
        <p:spPr>
          <a:xfrm>
            <a:off x="1524000" y="1524000"/>
            <a:ext cx="6019800" cy="426720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0" fill="hold"/>
                                        <p:tgtEl>
                                          <p:spTgt spid="8"/>
                                        </p:tgtEl>
                                        <p:attrNameLst>
                                          <p:attrName>ppt_x</p:attrName>
                                        </p:attrNameLst>
                                      </p:cBhvr>
                                      <p:tavLst>
                                        <p:tav tm="0">
                                          <p:val>
                                            <p:strVal val="#ppt_x"/>
                                          </p:val>
                                        </p:tav>
                                        <p:tav tm="100000">
                                          <p:val>
                                            <p:strVal val="#ppt_x"/>
                                          </p:val>
                                        </p:tav>
                                      </p:tavLst>
                                    </p:anim>
                                    <p:anim calcmode="lin" valueType="num">
                                      <p:cBhvr additive="base">
                                        <p:cTn id="8"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4)">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a:ln>
            <a:solidFill>
              <a:srgbClr val="FF0000"/>
            </a:solidFill>
          </a:ln>
        </p:spPr>
        <p:txBody>
          <a:bodyPr>
            <a:normAutofit/>
          </a:bodyPr>
          <a:lstStyle/>
          <a:p>
            <a:r>
              <a:rPr lang="bn-IN" sz="5400" dirty="0" smtClean="0">
                <a:solidFill>
                  <a:srgbClr val="FFFF00"/>
                </a:solidFill>
              </a:rPr>
              <a:t>একক কাজ </a:t>
            </a:r>
            <a:endParaRPr lang="en-US" sz="5400" dirty="0">
              <a:solidFill>
                <a:srgbClr val="FFFF00"/>
              </a:solidFill>
            </a:endParaRPr>
          </a:p>
        </p:txBody>
      </p:sp>
      <p:sp>
        <p:nvSpPr>
          <p:cNvPr id="3" name="Content Placeholder 2"/>
          <p:cNvSpPr>
            <a:spLocks noGrp="1"/>
          </p:cNvSpPr>
          <p:nvPr>
            <p:ph idx="1"/>
          </p:nvPr>
        </p:nvSpPr>
        <p:spPr>
          <a:xfrm>
            <a:off x="0" y="1600200"/>
            <a:ext cx="9144000" cy="5257800"/>
          </a:xfrm>
          <a:blipFill>
            <a:blip r:embed="rId2"/>
            <a:tile tx="0" ty="0" sx="100000" sy="100000" flip="none" algn="tl"/>
          </a:blipFill>
          <a:ln>
            <a:solidFill>
              <a:srgbClr val="FF0000"/>
            </a:solidFill>
          </a:ln>
        </p:spPr>
        <p:txBody>
          <a:bodyPr/>
          <a:lstStyle/>
          <a:p>
            <a:endParaRPr lang="en-US" dirty="0"/>
          </a:p>
        </p:txBody>
      </p:sp>
      <p:sp>
        <p:nvSpPr>
          <p:cNvPr id="4" name="Rounded Rectangle 3"/>
          <p:cNvSpPr/>
          <p:nvPr/>
        </p:nvSpPr>
        <p:spPr>
          <a:xfrm>
            <a:off x="0" y="5791200"/>
            <a:ext cx="9144000" cy="10668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bn-IN" dirty="0" smtClean="0">
                <a:solidFill>
                  <a:srgbClr val="002060"/>
                </a:solidFill>
              </a:rPr>
              <a:t>                                                        এম সাখাওয়াত হোসেন </a:t>
            </a:r>
          </a:p>
          <a:p>
            <a:r>
              <a:rPr lang="bn-IN" dirty="0" smtClean="0">
                <a:solidFill>
                  <a:srgbClr val="002060"/>
                </a:solidFill>
              </a:rPr>
              <a:t>      </a:t>
            </a:r>
            <a:r>
              <a:rPr lang="en-US" dirty="0" smtClean="0">
                <a:solidFill>
                  <a:srgbClr val="002060"/>
                </a:solidFill>
              </a:rPr>
              <a:t>                                                          </a:t>
            </a:r>
            <a:r>
              <a:rPr lang="bn-IN" dirty="0" smtClean="0">
                <a:solidFill>
                  <a:srgbClr val="002060"/>
                </a:solidFill>
              </a:rPr>
              <a:t> সহকারি শিক্ষক  (ব্যবসায় শিক্ষা ) </a:t>
            </a:r>
          </a:p>
          <a:p>
            <a:r>
              <a:rPr lang="en-US" dirty="0" smtClean="0">
                <a:solidFill>
                  <a:srgbClr val="002060"/>
                </a:solidFill>
              </a:rPr>
              <a:t>                                 </a:t>
            </a:r>
            <a:r>
              <a:rPr lang="bn-IN" dirty="0" smtClean="0">
                <a:solidFill>
                  <a:srgbClr val="002060"/>
                </a:solidFill>
              </a:rPr>
              <a:t>মোক্তাল হোসেন উচ্চ বিদ্যালয়  সদর ,নেত্রকোনা   ০১৯১৭৬৩৬৪৮৬ </a:t>
            </a:r>
            <a:endParaRPr lang="en-US" dirty="0"/>
          </a:p>
        </p:txBody>
      </p:sp>
      <p:sp>
        <p:nvSpPr>
          <p:cNvPr id="6" name="Oval 5"/>
          <p:cNvSpPr/>
          <p:nvPr/>
        </p:nvSpPr>
        <p:spPr>
          <a:xfrm>
            <a:off x="685800" y="1981200"/>
            <a:ext cx="4267200" cy="3429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Content Placeholder 3" descr="IMG_8805.JPG"/>
          <p:cNvPicPr>
            <a:picLocks noChangeAspect="1"/>
          </p:cNvPicPr>
          <p:nvPr/>
        </p:nvPicPr>
        <p:blipFill>
          <a:blip r:embed="rId3" cstate="print"/>
          <a:stretch>
            <a:fillRect/>
          </a:stretch>
        </p:blipFill>
        <p:spPr>
          <a:xfrm rot="16200000">
            <a:off x="1066800" y="1524000"/>
            <a:ext cx="3505200" cy="426720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Flowchart: Data 8"/>
          <p:cNvSpPr/>
          <p:nvPr/>
        </p:nvSpPr>
        <p:spPr>
          <a:xfrm>
            <a:off x="4648200" y="2057400"/>
            <a:ext cx="4267200" cy="3505200"/>
          </a:xfrm>
          <a:prstGeom prst="flowChartInputOutpu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6000" dirty="0" smtClean="0">
                <a:solidFill>
                  <a:schemeClr val="tx1">
                    <a:lumMod val="85000"/>
                    <a:lumOff val="15000"/>
                  </a:schemeClr>
                </a:solidFill>
              </a:rPr>
              <a:t>বিক্রয় শর্ত কি? </a:t>
            </a:r>
            <a:endParaRPr lang="en-US" sz="6000"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ppt_x"/>
                                          </p:val>
                                        </p:tav>
                                        <p:tav tm="100000">
                                          <p:val>
                                            <p:strVal val="#ppt_x"/>
                                          </p:val>
                                        </p:tav>
                                      </p:tavLst>
                                    </p:anim>
                                    <p:anim calcmode="lin" valueType="num">
                                      <p:cBhvr additive="base">
                                        <p:cTn id="8"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0" fill="hold"/>
                                        <p:tgtEl>
                                          <p:spTgt spid="2"/>
                                        </p:tgtEl>
                                        <p:attrNameLst>
                                          <p:attrName>ppt_x</p:attrName>
                                        </p:attrNameLst>
                                      </p:cBhvr>
                                      <p:tavLst>
                                        <p:tav tm="0">
                                          <p:val>
                                            <p:strVal val="#ppt_x"/>
                                          </p:val>
                                        </p:tav>
                                        <p:tav tm="100000">
                                          <p:val>
                                            <p:strVal val="#ppt_x"/>
                                          </p:val>
                                        </p:tav>
                                      </p:tavLst>
                                    </p:anim>
                                    <p:anim calcmode="lin" valueType="num">
                                      <p:cBhvr additive="base">
                                        <p:cTn id="14"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12838"/>
          </a:xfrm>
          <a:blipFill>
            <a:blip r:embed="rId2"/>
            <a:tile tx="0" ty="0" sx="100000" sy="100000" flip="none" algn="tl"/>
          </a:blipFill>
          <a:ln>
            <a:solidFill>
              <a:srgbClr val="FF0000"/>
            </a:solidFill>
          </a:ln>
        </p:spPr>
        <p:txBody>
          <a:bodyPr/>
          <a:lstStyle/>
          <a:p>
            <a:endParaRPr lang="en-US" dirty="0"/>
          </a:p>
        </p:txBody>
      </p:sp>
      <p:sp>
        <p:nvSpPr>
          <p:cNvPr id="3" name="Content Placeholder 2"/>
          <p:cNvSpPr>
            <a:spLocks noGrp="1"/>
          </p:cNvSpPr>
          <p:nvPr>
            <p:ph idx="1"/>
          </p:nvPr>
        </p:nvSpPr>
        <p:spPr>
          <a:xfrm>
            <a:off x="0" y="1600200"/>
            <a:ext cx="9144000" cy="5257800"/>
          </a:xfrm>
          <a:blipFill>
            <a:blip r:embed="rId3"/>
            <a:tile tx="0" ty="0" sx="100000" sy="100000" flip="none" algn="tl"/>
          </a:blipFill>
        </p:spPr>
        <p:txBody>
          <a:bodyPr/>
          <a:lstStyle/>
          <a:p>
            <a:endParaRPr lang="en-US" dirty="0"/>
          </a:p>
        </p:txBody>
      </p:sp>
      <p:sp>
        <p:nvSpPr>
          <p:cNvPr id="4" name="Rounded Rectangle 3"/>
          <p:cNvSpPr/>
          <p:nvPr/>
        </p:nvSpPr>
        <p:spPr>
          <a:xfrm>
            <a:off x="0" y="5943600"/>
            <a:ext cx="9144000" cy="914400"/>
          </a:xfrm>
          <a:prstGeom prst="roundRect">
            <a:avLst/>
          </a:prstGeom>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bn-IN" dirty="0" smtClean="0">
                <a:solidFill>
                  <a:srgbClr val="002060"/>
                </a:solidFill>
              </a:rPr>
              <a:t>                                                                এম সাখাওয়াত হোসেন </a:t>
            </a:r>
          </a:p>
          <a:p>
            <a:r>
              <a:rPr lang="bn-IN" dirty="0" smtClean="0">
                <a:solidFill>
                  <a:srgbClr val="002060"/>
                </a:solidFill>
              </a:rPr>
              <a:t>      </a:t>
            </a:r>
            <a:r>
              <a:rPr lang="en-US" dirty="0" smtClean="0">
                <a:solidFill>
                  <a:srgbClr val="002060"/>
                </a:solidFill>
              </a:rPr>
              <a:t>                                                          </a:t>
            </a:r>
            <a:r>
              <a:rPr lang="bn-IN" dirty="0" smtClean="0">
                <a:solidFill>
                  <a:srgbClr val="002060"/>
                </a:solidFill>
              </a:rPr>
              <a:t> সহকারি শিক্ষক  (ব্যবসায় শিক্ষা ) </a:t>
            </a:r>
          </a:p>
          <a:p>
            <a:r>
              <a:rPr lang="en-US" dirty="0" smtClean="0">
                <a:solidFill>
                  <a:srgbClr val="002060"/>
                </a:solidFill>
              </a:rPr>
              <a:t>                                 </a:t>
            </a:r>
            <a:r>
              <a:rPr lang="bn-IN" dirty="0" smtClean="0">
                <a:solidFill>
                  <a:srgbClr val="002060"/>
                </a:solidFill>
              </a:rPr>
              <a:t>মোক্তাল হোসেন উচ্চ বিদ্যালয়  সদর ,নেত্রকোনা   ০১৯১৭৬৩৬৪৮৬ </a:t>
            </a:r>
            <a:endParaRPr lang="en-US" dirty="0"/>
          </a:p>
        </p:txBody>
      </p:sp>
      <p:sp>
        <p:nvSpPr>
          <p:cNvPr id="6" name="Oval 5"/>
          <p:cNvSpPr/>
          <p:nvPr/>
        </p:nvSpPr>
        <p:spPr>
          <a:xfrm>
            <a:off x="2514600" y="304800"/>
            <a:ext cx="4191000" cy="12192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60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উত্তর </a:t>
            </a:r>
            <a:endParaRPr lang="en-US" sz="60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sp>
        <p:nvSpPr>
          <p:cNvPr id="7" name="Rounded Rectangle 6"/>
          <p:cNvSpPr/>
          <p:nvPr/>
        </p:nvSpPr>
        <p:spPr>
          <a:xfrm>
            <a:off x="838200" y="1981200"/>
            <a:ext cx="7467600" cy="3581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dirty="0" smtClean="0">
                <a:solidFill>
                  <a:schemeClr val="tx1">
                    <a:lumMod val="85000"/>
                    <a:lumOff val="15000"/>
                  </a:schemeClr>
                </a:solidFill>
              </a:rPr>
              <a:t>বিক্রয় শর্তঃ বিক্রয় শর্ত যদি এই রুপ হয় -২/১০,নিট ৩০। এর দ্বারা বুঝায়,ক্রেতা পণ্যের মূল্য ১০ দিনে পরিশোধ সমর্থ হলে ২% নগদ বাট্রা পাবে। যদি অসমর্থ্য হয় তবে-অবশ্যই ৩০ দিনের মধ্যে পণ্যের সম্পূর্ণ মূল্য (চালানে উল্লেখিত) পরিশোধ করতে হবে</a:t>
            </a:r>
            <a:endParaRPr lang="en-US" sz="2800"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4)">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bn-IN" sz="5400" dirty="0" smtClean="0"/>
              <a:t>ক্রয় ফেরত জাবেদা </a:t>
            </a:r>
            <a:endParaRPr lang="en-US" sz="5400" dirty="0"/>
          </a:p>
        </p:txBody>
      </p:sp>
      <p:sp>
        <p:nvSpPr>
          <p:cNvPr id="3" name="Content Placeholder 2"/>
          <p:cNvSpPr>
            <a:spLocks noGrp="1"/>
          </p:cNvSpPr>
          <p:nvPr>
            <p:ph idx="1"/>
          </p:nvPr>
        </p:nvSpPr>
        <p:spPr>
          <a:xfrm>
            <a:off x="0" y="1600200"/>
            <a:ext cx="9144000" cy="5257800"/>
          </a:xfrm>
          <a:blipFill>
            <a:blip r:embed="rId2"/>
            <a:tile tx="0" ty="0" sx="100000" sy="100000" flip="none" algn="tl"/>
          </a:blipFill>
        </p:spPr>
        <p:txBody>
          <a:bodyPr/>
          <a:lstStyle/>
          <a:p>
            <a:endParaRPr lang="en-US" dirty="0"/>
          </a:p>
        </p:txBody>
      </p:sp>
      <p:sp>
        <p:nvSpPr>
          <p:cNvPr id="4" name="Rounded Rectangle 3"/>
          <p:cNvSpPr/>
          <p:nvPr/>
        </p:nvSpPr>
        <p:spPr>
          <a:xfrm>
            <a:off x="0" y="5943600"/>
            <a:ext cx="9144000" cy="914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bn-IN" dirty="0" smtClean="0">
                <a:solidFill>
                  <a:srgbClr val="002060"/>
                </a:solidFill>
              </a:rPr>
              <a:t>                                                            এম সাখাওয়াত হোসেন </a:t>
            </a:r>
          </a:p>
          <a:p>
            <a:r>
              <a:rPr lang="bn-IN" dirty="0" smtClean="0">
                <a:solidFill>
                  <a:srgbClr val="002060"/>
                </a:solidFill>
              </a:rPr>
              <a:t>      </a:t>
            </a:r>
            <a:r>
              <a:rPr lang="en-US" dirty="0" smtClean="0">
                <a:solidFill>
                  <a:srgbClr val="002060"/>
                </a:solidFill>
              </a:rPr>
              <a:t>                                                          </a:t>
            </a:r>
            <a:r>
              <a:rPr lang="bn-IN" dirty="0" smtClean="0">
                <a:solidFill>
                  <a:srgbClr val="002060"/>
                </a:solidFill>
              </a:rPr>
              <a:t> সহকারি শিক্ষক  (ব্যবসায় শিক্ষা ) </a:t>
            </a:r>
          </a:p>
          <a:p>
            <a:r>
              <a:rPr lang="en-US" dirty="0" smtClean="0">
                <a:solidFill>
                  <a:srgbClr val="002060"/>
                </a:solidFill>
              </a:rPr>
              <a:t>                                 </a:t>
            </a:r>
            <a:r>
              <a:rPr lang="bn-IN" dirty="0" smtClean="0">
                <a:solidFill>
                  <a:srgbClr val="002060"/>
                </a:solidFill>
              </a:rPr>
              <a:t>মোক্তাল হোসেন উচ্চ বিদ্যালয়  সদর ,নেত্রকোনা   ০১৯১৭৬৩৬৪৮৬ </a:t>
            </a:r>
            <a:endParaRPr lang="en-US" dirty="0"/>
          </a:p>
        </p:txBody>
      </p:sp>
      <p:sp>
        <p:nvSpPr>
          <p:cNvPr id="5" name="Vertical Scroll 4"/>
          <p:cNvSpPr/>
          <p:nvPr/>
        </p:nvSpPr>
        <p:spPr>
          <a:xfrm>
            <a:off x="0" y="1828800"/>
            <a:ext cx="8763000" cy="3810000"/>
          </a:xfrm>
          <a:prstGeom prst="verticalScroll">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dirty="0" smtClean="0">
                <a:solidFill>
                  <a:srgbClr val="002060"/>
                </a:solidFill>
              </a:rPr>
              <a:t>ক্রয়ফেরত জাবেদাঃ ক্রয়কৃত পণ্য ফরমায়েশ অনুযায়ী না হওয়া,নিম্নমানের বা মেয়াদ উত্তীর্ণ পণ্য সরবরাহ করা হলে ক্রেতা বিক্রেতাকে পণ্য ফেরত পাঠায়।পণ্য ফেরত পাঠানোর জনয ক্রেতা একটি ডেবিট নোট প্রস্তুত কএর বিক্রেতার নিকট প্রেরণ করে এবং ক্রয় ফেরত জাবেদা প্রস্তুত করে।  </a:t>
            </a:r>
            <a:endParaRPr lang="en-US" sz="28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85000"/>
              <a:lumOff val="15000"/>
            </a:schemeClr>
          </a:solidFill>
          <a:ln>
            <a:solidFill>
              <a:srgbClr val="002060"/>
            </a:solidFill>
          </a:ln>
        </p:spPr>
        <p:txBody>
          <a:bodyPr/>
          <a:lstStyle/>
          <a:p>
            <a:r>
              <a:rPr lang="bn-IN" dirty="0" smtClean="0">
                <a:solidFill>
                  <a:srgbClr val="FFFF00"/>
                </a:solidFill>
              </a:rPr>
              <a:t>ক্রয় ফেরত জাবেদার নমুনা ছক</a:t>
            </a:r>
            <a:r>
              <a:rPr lang="bn-IN" dirty="0" smtClean="0"/>
              <a:t> </a:t>
            </a:r>
            <a:endParaRPr lang="en-US" dirty="0"/>
          </a:p>
        </p:txBody>
      </p:sp>
      <p:sp>
        <p:nvSpPr>
          <p:cNvPr id="3" name="Content Placeholder 2"/>
          <p:cNvSpPr>
            <a:spLocks noGrp="1"/>
          </p:cNvSpPr>
          <p:nvPr>
            <p:ph idx="1"/>
          </p:nvPr>
        </p:nvSpPr>
        <p:spPr>
          <a:xfrm>
            <a:off x="0" y="1600200"/>
            <a:ext cx="9144000" cy="5257800"/>
          </a:xfrm>
          <a:blipFill>
            <a:blip r:embed="rId2"/>
            <a:tile tx="0" ty="0" sx="100000" sy="100000" flip="none" algn="tl"/>
          </a:blipFill>
          <a:ln>
            <a:solidFill>
              <a:srgbClr val="FF0000"/>
            </a:solidFill>
          </a:ln>
        </p:spPr>
        <p:txBody>
          <a:bodyPr/>
          <a:lstStyle/>
          <a:p>
            <a:endParaRPr lang="en-US" dirty="0"/>
          </a:p>
        </p:txBody>
      </p:sp>
      <p:sp>
        <p:nvSpPr>
          <p:cNvPr id="4" name="Rounded Rectangle 3"/>
          <p:cNvSpPr/>
          <p:nvPr/>
        </p:nvSpPr>
        <p:spPr>
          <a:xfrm>
            <a:off x="0" y="5943600"/>
            <a:ext cx="9144000" cy="914400"/>
          </a:xfrm>
          <a:prstGeom prst="roundRect">
            <a:avLst/>
          </a:prstGeom>
          <a:ln>
            <a:solidFill>
              <a:srgbClr val="002060"/>
            </a:solidFill>
          </a:ln>
        </p:spPr>
        <p:style>
          <a:lnRef idx="3">
            <a:schemeClr val="lt1"/>
          </a:lnRef>
          <a:fillRef idx="1">
            <a:schemeClr val="accent2"/>
          </a:fillRef>
          <a:effectRef idx="1">
            <a:schemeClr val="accent2"/>
          </a:effectRef>
          <a:fontRef idx="minor">
            <a:schemeClr val="lt1"/>
          </a:fontRef>
        </p:style>
        <p:txBody>
          <a:bodyPr rtlCol="0" anchor="ctr"/>
          <a:lstStyle/>
          <a:p>
            <a:r>
              <a:rPr lang="bn-IN" dirty="0" smtClean="0">
                <a:solidFill>
                  <a:srgbClr val="FFFF00"/>
                </a:solidFill>
              </a:rPr>
              <a:t>                                                             এম সাখাওয়াত হোসেন </a:t>
            </a:r>
          </a:p>
          <a:p>
            <a:r>
              <a:rPr lang="bn-IN" dirty="0" smtClean="0">
                <a:solidFill>
                  <a:srgbClr val="FFFF00"/>
                </a:solidFill>
              </a:rPr>
              <a:t>      </a:t>
            </a:r>
            <a:r>
              <a:rPr lang="en-US" dirty="0" smtClean="0">
                <a:solidFill>
                  <a:srgbClr val="FFFF00"/>
                </a:solidFill>
              </a:rPr>
              <a:t>                                                          </a:t>
            </a:r>
            <a:r>
              <a:rPr lang="bn-IN" dirty="0" smtClean="0">
                <a:solidFill>
                  <a:srgbClr val="FFFF00"/>
                </a:solidFill>
              </a:rPr>
              <a:t> সহকারি শিক্ষক  (ব্যবসায় শিক্ষা ) </a:t>
            </a:r>
          </a:p>
          <a:p>
            <a:r>
              <a:rPr lang="en-US" dirty="0" smtClean="0">
                <a:solidFill>
                  <a:srgbClr val="FFFF00"/>
                </a:solidFill>
              </a:rPr>
              <a:t>                                 </a:t>
            </a:r>
            <a:r>
              <a:rPr lang="bn-IN" dirty="0" smtClean="0">
                <a:solidFill>
                  <a:srgbClr val="FFFF00"/>
                </a:solidFill>
              </a:rPr>
              <a:t>মোক্তাল হোসেন উচ্চ বিদ্যালয়  সদর ,নেত্রকোনা   ০১৯১৭৬৩৬৪৮৬ </a:t>
            </a:r>
            <a:endParaRPr lang="en-US" dirty="0">
              <a:solidFill>
                <a:srgbClr val="FFFF00"/>
              </a:solidFill>
            </a:endParaRPr>
          </a:p>
        </p:txBody>
      </p:sp>
      <p:sp>
        <p:nvSpPr>
          <p:cNvPr id="5" name="Rounded Rectangle 4"/>
          <p:cNvSpPr/>
          <p:nvPr/>
        </p:nvSpPr>
        <p:spPr>
          <a:xfrm>
            <a:off x="2286000" y="1676400"/>
            <a:ext cx="5562600" cy="8382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solidFill>
                  <a:srgbClr val="FF0000"/>
                </a:solidFill>
              </a:rPr>
              <a:t>সাইফা ব্রাদার্সের ক্রয় ফেরত জাবেদা </a:t>
            </a:r>
            <a:endParaRPr lang="en-US" sz="2400" dirty="0">
              <a:solidFill>
                <a:srgbClr val="FF0000"/>
              </a:solidFill>
            </a:endParaRPr>
          </a:p>
        </p:txBody>
      </p:sp>
      <p:sp>
        <p:nvSpPr>
          <p:cNvPr id="6" name="Rounded Rectangle 5"/>
          <p:cNvSpPr/>
          <p:nvPr/>
        </p:nvSpPr>
        <p:spPr>
          <a:xfrm>
            <a:off x="0" y="2743200"/>
            <a:ext cx="8991600" cy="19812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dirty="0" smtClean="0"/>
              <a:t> </a:t>
            </a:r>
            <a:endParaRPr lang="en-US" dirty="0"/>
          </a:p>
        </p:txBody>
      </p:sp>
      <p:sp>
        <p:nvSpPr>
          <p:cNvPr id="7" name="Rectangle 6"/>
          <p:cNvSpPr/>
          <p:nvPr/>
        </p:nvSpPr>
        <p:spPr>
          <a:xfrm>
            <a:off x="0" y="3276600"/>
            <a:ext cx="8991600" cy="4571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flipH="1">
            <a:off x="1142997" y="2743200"/>
            <a:ext cx="45719" cy="1981200"/>
          </a:xfrm>
          <a:prstGeom prst="roundRect">
            <a:avLst/>
          </a:prstGeom>
          <a:ln>
            <a:solidFill>
              <a:schemeClr val="tx1">
                <a:lumMod val="85000"/>
                <a:lumOff val="1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flipH="1">
            <a:off x="3733800" y="2743200"/>
            <a:ext cx="45719" cy="1981200"/>
          </a:xfrm>
          <a:prstGeom prst="round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5486400" y="2667000"/>
            <a:ext cx="45719" cy="2057400"/>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6248400" y="2743200"/>
            <a:ext cx="45719" cy="19812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Box 11"/>
          <p:cNvSpPr txBox="1"/>
          <p:nvPr/>
        </p:nvSpPr>
        <p:spPr>
          <a:xfrm>
            <a:off x="228600" y="2819400"/>
            <a:ext cx="1066800" cy="369332"/>
          </a:xfrm>
          <a:prstGeom prst="rect">
            <a:avLst/>
          </a:prstGeom>
          <a:noFill/>
        </p:spPr>
        <p:txBody>
          <a:bodyPr wrap="square" rtlCol="0">
            <a:spAutoFit/>
          </a:bodyPr>
          <a:lstStyle/>
          <a:p>
            <a:r>
              <a:rPr lang="en-US" dirty="0" err="1" smtClean="0"/>
              <a:t>তারিখ</a:t>
            </a:r>
            <a:r>
              <a:rPr lang="en-US" dirty="0" smtClean="0"/>
              <a:t> </a:t>
            </a:r>
            <a:endParaRPr lang="en-US" dirty="0"/>
          </a:p>
        </p:txBody>
      </p:sp>
      <p:sp>
        <p:nvSpPr>
          <p:cNvPr id="13" name="TextBox 12"/>
          <p:cNvSpPr txBox="1"/>
          <p:nvPr/>
        </p:nvSpPr>
        <p:spPr>
          <a:xfrm>
            <a:off x="1219200" y="2819400"/>
            <a:ext cx="2362200" cy="369332"/>
          </a:xfrm>
          <a:prstGeom prst="rect">
            <a:avLst/>
          </a:prstGeom>
          <a:noFill/>
        </p:spPr>
        <p:txBody>
          <a:bodyPr wrap="square" rtlCol="0">
            <a:spAutoFit/>
          </a:bodyPr>
          <a:lstStyle/>
          <a:p>
            <a:r>
              <a:rPr lang="en-US" dirty="0" err="1" smtClean="0"/>
              <a:t>ডেবিট</a:t>
            </a:r>
            <a:r>
              <a:rPr lang="en-US" dirty="0" smtClean="0"/>
              <a:t> </a:t>
            </a:r>
            <a:r>
              <a:rPr lang="en-US" dirty="0" err="1" smtClean="0"/>
              <a:t>হিসাব</a:t>
            </a:r>
            <a:r>
              <a:rPr lang="en-US" dirty="0" smtClean="0"/>
              <a:t> </a:t>
            </a:r>
            <a:r>
              <a:rPr lang="en-US" dirty="0" err="1" smtClean="0"/>
              <a:t>খাত</a:t>
            </a:r>
            <a:r>
              <a:rPr lang="en-US" dirty="0" smtClean="0"/>
              <a:t> </a:t>
            </a:r>
            <a:endParaRPr lang="en-US" dirty="0"/>
          </a:p>
        </p:txBody>
      </p:sp>
      <p:sp>
        <p:nvSpPr>
          <p:cNvPr id="14" name="TextBox 13"/>
          <p:cNvSpPr txBox="1"/>
          <p:nvPr/>
        </p:nvSpPr>
        <p:spPr>
          <a:xfrm>
            <a:off x="3886200" y="2819400"/>
            <a:ext cx="1752600" cy="369332"/>
          </a:xfrm>
          <a:prstGeom prst="rect">
            <a:avLst/>
          </a:prstGeom>
          <a:noFill/>
        </p:spPr>
        <p:txBody>
          <a:bodyPr wrap="square" rtlCol="0">
            <a:spAutoFit/>
          </a:bodyPr>
          <a:lstStyle/>
          <a:p>
            <a:r>
              <a:rPr lang="en-US" dirty="0" err="1" smtClean="0"/>
              <a:t>ডেবিট</a:t>
            </a:r>
            <a:r>
              <a:rPr lang="en-US" dirty="0" smtClean="0"/>
              <a:t> </a:t>
            </a:r>
            <a:r>
              <a:rPr lang="en-US" dirty="0" err="1" smtClean="0"/>
              <a:t>নোট</a:t>
            </a:r>
            <a:r>
              <a:rPr lang="en-US" dirty="0" smtClean="0"/>
              <a:t> </a:t>
            </a:r>
            <a:r>
              <a:rPr lang="en-US" dirty="0" err="1" smtClean="0"/>
              <a:t>নং</a:t>
            </a:r>
            <a:r>
              <a:rPr lang="en-US" dirty="0" smtClean="0"/>
              <a:t> </a:t>
            </a:r>
            <a:endParaRPr lang="en-US" dirty="0"/>
          </a:p>
        </p:txBody>
      </p:sp>
      <p:sp>
        <p:nvSpPr>
          <p:cNvPr id="15" name="TextBox 14"/>
          <p:cNvSpPr txBox="1"/>
          <p:nvPr/>
        </p:nvSpPr>
        <p:spPr>
          <a:xfrm>
            <a:off x="5486400" y="2895600"/>
            <a:ext cx="762000" cy="369332"/>
          </a:xfrm>
          <a:prstGeom prst="rect">
            <a:avLst/>
          </a:prstGeom>
          <a:noFill/>
        </p:spPr>
        <p:txBody>
          <a:bodyPr wrap="square" rtlCol="0">
            <a:spAutoFit/>
          </a:bodyPr>
          <a:lstStyle/>
          <a:p>
            <a:r>
              <a:rPr lang="en-US" dirty="0" err="1" smtClean="0"/>
              <a:t>সূত্র</a:t>
            </a:r>
            <a:r>
              <a:rPr lang="en-US" dirty="0" smtClean="0"/>
              <a:t> </a:t>
            </a:r>
            <a:endParaRPr lang="en-US" dirty="0"/>
          </a:p>
        </p:txBody>
      </p:sp>
      <p:sp>
        <p:nvSpPr>
          <p:cNvPr id="16" name="TextBox 15"/>
          <p:cNvSpPr txBox="1"/>
          <p:nvPr/>
        </p:nvSpPr>
        <p:spPr>
          <a:xfrm>
            <a:off x="6400800" y="2743200"/>
            <a:ext cx="3048000" cy="646331"/>
          </a:xfrm>
          <a:prstGeom prst="rect">
            <a:avLst/>
          </a:prstGeom>
          <a:noFill/>
        </p:spPr>
        <p:txBody>
          <a:bodyPr wrap="square" rtlCol="0">
            <a:spAutoFit/>
          </a:bodyPr>
          <a:lstStyle/>
          <a:p>
            <a:r>
              <a:rPr lang="en-US" dirty="0" err="1" smtClean="0"/>
              <a:t>পাওনাদার</a:t>
            </a:r>
            <a:r>
              <a:rPr lang="en-US" dirty="0" smtClean="0"/>
              <a:t> </a:t>
            </a:r>
            <a:r>
              <a:rPr lang="en-US" dirty="0" err="1" smtClean="0"/>
              <a:t>হিসাব</a:t>
            </a:r>
            <a:r>
              <a:rPr lang="en-US" dirty="0" smtClean="0"/>
              <a:t>    </a:t>
            </a:r>
            <a:r>
              <a:rPr lang="en-US" dirty="0" err="1" smtClean="0"/>
              <a:t>ডেবিট</a:t>
            </a:r>
            <a:r>
              <a:rPr lang="en-US" dirty="0" smtClean="0"/>
              <a:t> </a:t>
            </a:r>
          </a:p>
          <a:p>
            <a:r>
              <a:rPr lang="en-US" dirty="0" err="1" smtClean="0"/>
              <a:t>ক্রয়</a:t>
            </a:r>
            <a:r>
              <a:rPr lang="en-US" dirty="0" smtClean="0"/>
              <a:t> </a:t>
            </a:r>
            <a:r>
              <a:rPr lang="en-US" dirty="0" err="1" smtClean="0"/>
              <a:t>ফেরত</a:t>
            </a:r>
            <a:r>
              <a:rPr lang="en-US" dirty="0" smtClean="0"/>
              <a:t> </a:t>
            </a:r>
            <a:r>
              <a:rPr lang="en-US" dirty="0" err="1" smtClean="0"/>
              <a:t>হিসাব</a:t>
            </a:r>
            <a:r>
              <a:rPr lang="en-US" dirty="0" smtClean="0"/>
              <a:t> </a:t>
            </a:r>
            <a:r>
              <a:rPr lang="en-US" dirty="0" err="1" smtClean="0"/>
              <a:t>ক্রেডিট</a:t>
            </a:r>
            <a:r>
              <a:rPr lang="en-US" dirty="0" smtClean="0"/>
              <a:t> </a:t>
            </a:r>
            <a:endParaRPr lang="en-US" dirty="0"/>
          </a:p>
        </p:txBody>
      </p:sp>
      <p:sp>
        <p:nvSpPr>
          <p:cNvPr id="17" name="TextBox 16"/>
          <p:cNvSpPr txBox="1"/>
          <p:nvPr/>
        </p:nvSpPr>
        <p:spPr>
          <a:xfrm>
            <a:off x="0" y="3352800"/>
            <a:ext cx="1066800" cy="1200329"/>
          </a:xfrm>
          <a:prstGeom prst="rect">
            <a:avLst/>
          </a:prstGeom>
          <a:noFill/>
        </p:spPr>
        <p:txBody>
          <a:bodyPr wrap="square" rtlCol="0">
            <a:spAutoFit/>
          </a:bodyPr>
          <a:lstStyle/>
          <a:p>
            <a:r>
              <a:rPr lang="en-US" dirty="0" smtClean="0"/>
              <a:t>২০১৯ </a:t>
            </a:r>
            <a:r>
              <a:rPr lang="en-US" dirty="0" err="1" smtClean="0"/>
              <a:t>মা</a:t>
            </a:r>
            <a:r>
              <a:rPr lang="bn-IN" dirty="0" smtClean="0"/>
              <a:t>র্চ ১২</a:t>
            </a:r>
          </a:p>
          <a:p>
            <a:r>
              <a:rPr lang="bn-IN" dirty="0" smtClean="0"/>
              <a:t>।। ২৩</a:t>
            </a:r>
          </a:p>
          <a:p>
            <a:r>
              <a:rPr lang="bn-IN" dirty="0" smtClean="0"/>
              <a:t>।। ২৫ </a:t>
            </a:r>
            <a:endParaRPr lang="en-US" dirty="0"/>
          </a:p>
        </p:txBody>
      </p:sp>
      <p:sp>
        <p:nvSpPr>
          <p:cNvPr id="18" name="TextBox 17"/>
          <p:cNvSpPr txBox="1"/>
          <p:nvPr/>
        </p:nvSpPr>
        <p:spPr>
          <a:xfrm>
            <a:off x="1219200" y="3581400"/>
            <a:ext cx="2667000" cy="923330"/>
          </a:xfrm>
          <a:prstGeom prst="rect">
            <a:avLst/>
          </a:prstGeom>
          <a:noFill/>
        </p:spPr>
        <p:txBody>
          <a:bodyPr wrap="square" rtlCol="0">
            <a:spAutoFit/>
          </a:bodyPr>
          <a:lstStyle/>
          <a:p>
            <a:r>
              <a:rPr lang="bn-IN" dirty="0" smtClean="0"/>
              <a:t>মেসার্স আশা এন্টারপ্রাইজ</a:t>
            </a:r>
          </a:p>
          <a:p>
            <a:r>
              <a:rPr lang="bn-IN" dirty="0" smtClean="0"/>
              <a:t>সাফা  স্টোর </a:t>
            </a:r>
          </a:p>
          <a:p>
            <a:r>
              <a:rPr lang="bn-IN" dirty="0" smtClean="0"/>
              <a:t>সাবিনা ট্রেডার্স  </a:t>
            </a:r>
            <a:endParaRPr lang="en-US" dirty="0"/>
          </a:p>
        </p:txBody>
      </p:sp>
      <p:sp>
        <p:nvSpPr>
          <p:cNvPr id="19" name="TextBox 18"/>
          <p:cNvSpPr txBox="1"/>
          <p:nvPr/>
        </p:nvSpPr>
        <p:spPr>
          <a:xfrm>
            <a:off x="6324600" y="3505200"/>
            <a:ext cx="2590800" cy="923330"/>
          </a:xfrm>
          <a:prstGeom prst="rect">
            <a:avLst/>
          </a:prstGeom>
          <a:noFill/>
        </p:spPr>
        <p:txBody>
          <a:bodyPr wrap="square" rtlCol="0">
            <a:spAutoFit/>
          </a:bodyPr>
          <a:lstStyle/>
          <a:p>
            <a:r>
              <a:rPr lang="bn-IN" dirty="0" smtClean="0"/>
              <a:t>১২,০০০</a:t>
            </a:r>
          </a:p>
          <a:p>
            <a:r>
              <a:rPr lang="bn-IN" dirty="0" smtClean="0"/>
              <a:t>৭,০০০</a:t>
            </a:r>
          </a:p>
          <a:p>
            <a:r>
              <a:rPr lang="bn-IN" dirty="0" smtClean="0"/>
              <a:t>৫,০০০ </a:t>
            </a:r>
            <a:endParaRPr lang="en-US" dirty="0"/>
          </a:p>
        </p:txBody>
      </p:sp>
      <p:sp>
        <p:nvSpPr>
          <p:cNvPr id="20" name="TextBox 19"/>
          <p:cNvSpPr txBox="1"/>
          <p:nvPr/>
        </p:nvSpPr>
        <p:spPr>
          <a:xfrm>
            <a:off x="3733800" y="3505200"/>
            <a:ext cx="1676400" cy="1200329"/>
          </a:xfrm>
          <a:prstGeom prst="rect">
            <a:avLst/>
          </a:prstGeom>
          <a:noFill/>
        </p:spPr>
        <p:txBody>
          <a:bodyPr wrap="square" rtlCol="0">
            <a:spAutoFit/>
          </a:bodyPr>
          <a:lstStyle/>
          <a:p>
            <a:r>
              <a:rPr lang="bn-IN" dirty="0" smtClean="0"/>
              <a:t>১৭৫</a:t>
            </a:r>
          </a:p>
          <a:p>
            <a:r>
              <a:rPr lang="bn-IN" dirty="0" smtClean="0"/>
              <a:t>১৬৬</a:t>
            </a:r>
          </a:p>
          <a:p>
            <a:r>
              <a:rPr lang="bn-IN" dirty="0" smtClean="0"/>
              <a:t>১৯০</a:t>
            </a:r>
          </a:p>
          <a:p>
            <a:endParaRPr lang="en-US" dirty="0"/>
          </a:p>
        </p:txBody>
      </p:sp>
      <p:sp>
        <p:nvSpPr>
          <p:cNvPr id="21" name="Rounded Rectangle 20"/>
          <p:cNvSpPr/>
          <p:nvPr/>
        </p:nvSpPr>
        <p:spPr>
          <a:xfrm>
            <a:off x="6324600" y="4343400"/>
            <a:ext cx="2590800" cy="4571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TextBox 21"/>
          <p:cNvSpPr txBox="1"/>
          <p:nvPr/>
        </p:nvSpPr>
        <p:spPr>
          <a:xfrm>
            <a:off x="6324600" y="4343400"/>
            <a:ext cx="2819400" cy="369332"/>
          </a:xfrm>
          <a:prstGeom prst="rect">
            <a:avLst/>
          </a:prstGeom>
          <a:noFill/>
        </p:spPr>
        <p:txBody>
          <a:bodyPr wrap="square" rtlCol="0">
            <a:spAutoFit/>
          </a:bodyPr>
          <a:lstStyle/>
          <a:p>
            <a:r>
              <a:rPr lang="bn-IN" dirty="0" smtClean="0"/>
              <a:t>২৪,০০০ </a:t>
            </a:r>
            <a:endParaRPr lang="en-US" dirty="0"/>
          </a:p>
        </p:txBody>
      </p:sp>
      <p:sp>
        <p:nvSpPr>
          <p:cNvPr id="23" name="Rounded Rectangle 22"/>
          <p:cNvSpPr/>
          <p:nvPr/>
        </p:nvSpPr>
        <p:spPr>
          <a:xfrm>
            <a:off x="6248400" y="4648200"/>
            <a:ext cx="2514600" cy="76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Pie 25"/>
          <p:cNvSpPr/>
          <p:nvPr/>
        </p:nvSpPr>
        <p:spPr>
          <a:xfrm rot="20290095" flipV="1">
            <a:off x="5643000" y="3619939"/>
            <a:ext cx="645434" cy="147065"/>
          </a:xfrm>
          <a:prstGeom prst="pi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28" name="Pie 27"/>
          <p:cNvSpPr/>
          <p:nvPr/>
        </p:nvSpPr>
        <p:spPr>
          <a:xfrm rot="20647654">
            <a:off x="5574458" y="3911414"/>
            <a:ext cx="768633" cy="193864"/>
          </a:xfrm>
          <a:prstGeom prst="pi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29" name="Pie 28"/>
          <p:cNvSpPr/>
          <p:nvPr/>
        </p:nvSpPr>
        <p:spPr>
          <a:xfrm rot="20670874" flipV="1">
            <a:off x="5575435" y="4288982"/>
            <a:ext cx="761108" cy="199626"/>
          </a:xfrm>
          <a:prstGeom prst="pi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a:ln>
            <a:solidFill>
              <a:srgbClr val="FF0000"/>
            </a:solidFill>
          </a:ln>
        </p:spPr>
        <p:txBody>
          <a:bodyPr>
            <a:normAutofit/>
          </a:bodyPr>
          <a:lstStyle/>
          <a:p>
            <a:r>
              <a:rPr lang="bn-IN" sz="6000" dirty="0" smtClean="0">
                <a:solidFill>
                  <a:srgbClr val="00B050"/>
                </a:solidFill>
              </a:rPr>
              <a:t>দলীয় কাজ </a:t>
            </a:r>
            <a:endParaRPr lang="en-US" sz="6000" dirty="0">
              <a:solidFill>
                <a:srgbClr val="00B050"/>
              </a:solidFill>
            </a:endParaRPr>
          </a:p>
        </p:txBody>
      </p:sp>
      <p:sp>
        <p:nvSpPr>
          <p:cNvPr id="3" name="Content Placeholder 2"/>
          <p:cNvSpPr>
            <a:spLocks noGrp="1"/>
          </p:cNvSpPr>
          <p:nvPr>
            <p:ph idx="1"/>
          </p:nvPr>
        </p:nvSpPr>
        <p:spPr>
          <a:xfrm>
            <a:off x="0" y="1600200"/>
            <a:ext cx="9144000" cy="5257800"/>
          </a:xfrm>
          <a:blipFill>
            <a:blip r:embed="rId3"/>
            <a:tile tx="0" ty="0" sx="100000" sy="100000" flip="none" algn="tl"/>
          </a:blipFill>
          <a:ln>
            <a:solidFill>
              <a:srgbClr val="FF0000"/>
            </a:solidFill>
          </a:ln>
        </p:spPr>
        <p:txBody>
          <a:bodyPr/>
          <a:lstStyle/>
          <a:p>
            <a:endParaRPr lang="en-US" dirty="0"/>
          </a:p>
        </p:txBody>
      </p:sp>
      <p:sp>
        <p:nvSpPr>
          <p:cNvPr id="4" name="Oval 3"/>
          <p:cNvSpPr/>
          <p:nvPr/>
        </p:nvSpPr>
        <p:spPr>
          <a:xfrm>
            <a:off x="457200" y="1905000"/>
            <a:ext cx="5486400" cy="4648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Content Placeholder 3" descr="IMG_20181029_104257.jpg"/>
          <p:cNvPicPr>
            <a:picLocks noChangeAspect="1"/>
          </p:cNvPicPr>
          <p:nvPr/>
        </p:nvPicPr>
        <p:blipFill>
          <a:blip r:embed="rId4" cstate="print"/>
          <a:stretch>
            <a:fillRect/>
          </a:stretch>
        </p:blipFill>
        <p:spPr>
          <a:xfrm>
            <a:off x="533400" y="1905000"/>
            <a:ext cx="5410200" cy="472440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ounded Rectangle 5"/>
          <p:cNvSpPr/>
          <p:nvPr/>
        </p:nvSpPr>
        <p:spPr>
          <a:xfrm>
            <a:off x="6019800" y="1676400"/>
            <a:ext cx="3124200" cy="5181600"/>
          </a:xfrm>
          <a:prstGeom prst="roundRect">
            <a:avLst/>
          </a:prstGeom>
          <a:ln>
            <a:solidFill>
              <a:srgbClr val="00206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bn-IN" sz="6000" dirty="0" smtClean="0">
                <a:solidFill>
                  <a:srgbClr val="002060"/>
                </a:solidFill>
              </a:rPr>
              <a:t>ক্রয় জাবেদা কাকে বলে?  </a:t>
            </a:r>
            <a:endParaRPr lang="en-US" sz="6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4)">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p:cNvSpPr>
            <a:spLocks noGrp="1"/>
          </p:cNvSpPr>
          <p:nvPr>
            <p:ph idx="1"/>
          </p:nvPr>
        </p:nvSpPr>
        <p:spPr>
          <a:xfrm>
            <a:off x="0" y="1600200"/>
            <a:ext cx="9144000" cy="5257800"/>
          </a:xfrm>
          <a:blipFill>
            <a:blip r:embed="rId2"/>
            <a:tile tx="0" ty="0" sx="100000" sy="100000" flip="none" algn="tl"/>
          </a:blipFill>
          <a:ln>
            <a:solidFill>
              <a:srgbClr val="002060"/>
            </a:solidFill>
          </a:ln>
        </p:spPr>
        <p:txBody>
          <a:bodyPr/>
          <a:lstStyle/>
          <a:p>
            <a:endParaRPr lang="en-US" dirty="0"/>
          </a:p>
        </p:txBody>
      </p:sp>
      <p:sp>
        <p:nvSpPr>
          <p:cNvPr id="4" name="Rounded Rectangle 3"/>
          <p:cNvSpPr/>
          <p:nvPr/>
        </p:nvSpPr>
        <p:spPr>
          <a:xfrm>
            <a:off x="0" y="5943600"/>
            <a:ext cx="9144000" cy="914400"/>
          </a:xfrm>
          <a:prstGeom prst="roundRect">
            <a:avLst/>
          </a:prstGeom>
          <a:ln>
            <a:solidFill>
              <a:srgbClr val="002060"/>
            </a:solidFill>
          </a:ln>
        </p:spPr>
        <p:style>
          <a:lnRef idx="3">
            <a:schemeClr val="lt1"/>
          </a:lnRef>
          <a:fillRef idx="1">
            <a:schemeClr val="accent4"/>
          </a:fillRef>
          <a:effectRef idx="1">
            <a:schemeClr val="accent4"/>
          </a:effectRef>
          <a:fontRef idx="minor">
            <a:schemeClr val="lt1"/>
          </a:fontRef>
        </p:style>
        <p:txBody>
          <a:bodyPr rtlCol="0" anchor="ctr"/>
          <a:lstStyle/>
          <a:p>
            <a:r>
              <a:rPr lang="bn-IN" dirty="0" smtClean="0">
                <a:solidFill>
                  <a:srgbClr val="FFFF00"/>
                </a:solidFill>
              </a:rPr>
              <a:t>                                                            এম সাখাওয়াত হোসেন </a:t>
            </a:r>
          </a:p>
          <a:p>
            <a:r>
              <a:rPr lang="bn-IN" dirty="0" smtClean="0">
                <a:solidFill>
                  <a:srgbClr val="FFFF00"/>
                </a:solidFill>
              </a:rPr>
              <a:t>      </a:t>
            </a:r>
            <a:r>
              <a:rPr lang="en-US" dirty="0" smtClean="0">
                <a:solidFill>
                  <a:srgbClr val="FFFF00"/>
                </a:solidFill>
              </a:rPr>
              <a:t>                                                          </a:t>
            </a:r>
            <a:r>
              <a:rPr lang="bn-IN" dirty="0" smtClean="0">
                <a:solidFill>
                  <a:srgbClr val="FFFF00"/>
                </a:solidFill>
              </a:rPr>
              <a:t> সহকারি শিক্ষক  (ব্যবসায় শিক্ষা ) </a:t>
            </a:r>
          </a:p>
          <a:p>
            <a:r>
              <a:rPr lang="en-US" dirty="0" smtClean="0">
                <a:solidFill>
                  <a:srgbClr val="FFFF00"/>
                </a:solidFill>
              </a:rPr>
              <a:t>                                 </a:t>
            </a:r>
            <a:r>
              <a:rPr lang="bn-IN" dirty="0" smtClean="0">
                <a:solidFill>
                  <a:srgbClr val="FFFF00"/>
                </a:solidFill>
              </a:rPr>
              <a:t>মোক্তাল হোসেন উচ্চ বিদ্যালয়  সদর ,নেত্রকোনা   ০১৯১৭৬৩৬৪৮৬ </a:t>
            </a:r>
            <a:endParaRPr lang="en-US" dirty="0">
              <a:solidFill>
                <a:srgbClr val="FFFF00"/>
              </a:solidFill>
            </a:endParaRPr>
          </a:p>
        </p:txBody>
      </p:sp>
      <p:sp>
        <p:nvSpPr>
          <p:cNvPr id="5" name="Oval 4"/>
          <p:cNvSpPr/>
          <p:nvPr/>
        </p:nvSpPr>
        <p:spPr>
          <a:xfrm>
            <a:off x="1981200" y="304800"/>
            <a:ext cx="5257800" cy="1143000"/>
          </a:xfrm>
          <a:prstGeom prst="ellipse">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6000" dirty="0" smtClean="0"/>
              <a:t>উত্তর </a:t>
            </a:r>
            <a:endParaRPr lang="en-US" sz="6000" dirty="0"/>
          </a:p>
        </p:txBody>
      </p:sp>
      <p:sp>
        <p:nvSpPr>
          <p:cNvPr id="8" name="Flowchart: Data 7"/>
          <p:cNvSpPr/>
          <p:nvPr/>
        </p:nvSpPr>
        <p:spPr>
          <a:xfrm>
            <a:off x="1143000" y="2057400"/>
            <a:ext cx="7315200" cy="3581400"/>
          </a:xfrm>
          <a:prstGeom prst="flowChartInputOutp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solidFill>
                  <a:schemeClr val="accent6">
                    <a:lumMod val="75000"/>
                  </a:schemeClr>
                </a:solidFill>
              </a:rPr>
              <a:t>বিক্রয়ের উদ্দেশ্যে প্রতিষ্ঠান যা ক্রয় করে,তাই পণ্য।এই পণ্য নগদে ও বাকিতে উভয় মাধ্যমেই হতে পারে। বাকিতে ক্রয়কৃত পণ্য ক্রয় জাবেদায় লিপিবদ্ধা করা  হয়। চালানের উপর ভিত্তি করেই ক্রয় জাবেদা প্রস্তত করা হয়।  </a:t>
            </a:r>
            <a:endParaRPr lang="en-US" sz="2400"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1"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4)">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8991600" cy="5257800"/>
          </a:xfrm>
          <a:blipFill>
            <a:blip r:embed="rId2"/>
            <a:tile tx="0" ty="0" sx="100000" sy="100000" flip="none" algn="tl"/>
          </a:blipFill>
          <a:ln>
            <a:solidFill>
              <a:schemeClr val="accent6">
                <a:lumMod val="75000"/>
              </a:schemeClr>
            </a:solidFill>
          </a:ln>
        </p:spPr>
        <p:txBody>
          <a:bodyPr/>
          <a:lstStyle/>
          <a:p>
            <a:endParaRPr lang="en-US" dirty="0"/>
          </a:p>
        </p:txBody>
      </p:sp>
      <p:sp>
        <p:nvSpPr>
          <p:cNvPr id="4" name="Rounded Rectangle 3"/>
          <p:cNvSpPr/>
          <p:nvPr/>
        </p:nvSpPr>
        <p:spPr>
          <a:xfrm>
            <a:off x="0" y="5943600"/>
            <a:ext cx="8991600" cy="914400"/>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bn-IN" dirty="0" smtClean="0">
                <a:solidFill>
                  <a:srgbClr val="FFFF00"/>
                </a:solidFill>
              </a:rPr>
              <a:t>                                                            </a:t>
            </a:r>
            <a:r>
              <a:rPr lang="bn-IN" dirty="0" smtClean="0">
                <a:solidFill>
                  <a:srgbClr val="FF0000"/>
                </a:solidFill>
              </a:rPr>
              <a:t>এম সাখাওয়াত হোসেন </a:t>
            </a:r>
          </a:p>
          <a:p>
            <a:r>
              <a:rPr lang="bn-IN" dirty="0" smtClean="0">
                <a:solidFill>
                  <a:srgbClr val="FF0000"/>
                </a:solidFill>
              </a:rPr>
              <a:t>      </a:t>
            </a:r>
            <a:r>
              <a:rPr lang="en-US" dirty="0" smtClean="0">
                <a:solidFill>
                  <a:srgbClr val="FF0000"/>
                </a:solidFill>
              </a:rPr>
              <a:t>                                                          </a:t>
            </a:r>
            <a:r>
              <a:rPr lang="bn-IN" dirty="0" smtClean="0">
                <a:solidFill>
                  <a:srgbClr val="FF0000"/>
                </a:solidFill>
              </a:rPr>
              <a:t> সহকারি শিক্ষক  (ব্যবসায় শিক্ষা ) </a:t>
            </a:r>
          </a:p>
          <a:p>
            <a:r>
              <a:rPr lang="en-US" dirty="0" smtClean="0">
                <a:solidFill>
                  <a:srgbClr val="FF0000"/>
                </a:solidFill>
              </a:rPr>
              <a:t>                                 </a:t>
            </a:r>
            <a:r>
              <a:rPr lang="bn-IN" dirty="0" smtClean="0">
                <a:solidFill>
                  <a:srgbClr val="FF0000"/>
                </a:solidFill>
              </a:rPr>
              <a:t>মোক্তাল হোসেন উচ্চ বিদ্যালয়  সদর ,নেত্রকোনা   ০১৯১৭৬৩৬৪৮৬ </a:t>
            </a:r>
            <a:endParaRPr lang="en-US" dirty="0">
              <a:solidFill>
                <a:srgbClr val="FF0000"/>
              </a:solidFill>
            </a:endParaRPr>
          </a:p>
        </p:txBody>
      </p:sp>
      <p:sp>
        <p:nvSpPr>
          <p:cNvPr id="5" name="Curved Down Ribbon 4"/>
          <p:cNvSpPr/>
          <p:nvPr/>
        </p:nvSpPr>
        <p:spPr>
          <a:xfrm>
            <a:off x="304800" y="0"/>
            <a:ext cx="8382000" cy="1295400"/>
          </a:xfrm>
          <a:prstGeom prst="ellipseRibbon">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3200" dirty="0" smtClean="0">
                <a:solidFill>
                  <a:srgbClr val="002060"/>
                </a:solidFill>
              </a:rPr>
              <a:t>বিক্রয় ফেরত জাবেদা </a:t>
            </a:r>
            <a:endParaRPr lang="en-US" sz="3200" dirty="0">
              <a:solidFill>
                <a:srgbClr val="002060"/>
              </a:solidFill>
            </a:endParaRPr>
          </a:p>
        </p:txBody>
      </p:sp>
      <p:sp>
        <p:nvSpPr>
          <p:cNvPr id="6" name="Flowchart: Delay 5"/>
          <p:cNvSpPr/>
          <p:nvPr/>
        </p:nvSpPr>
        <p:spPr>
          <a:xfrm>
            <a:off x="1219200" y="1981200"/>
            <a:ext cx="7543800" cy="3733800"/>
          </a:xfrm>
          <a:prstGeom prst="flowChartDelay">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solidFill>
                  <a:schemeClr val="tx1">
                    <a:lumMod val="75000"/>
                    <a:lumOff val="25000"/>
                  </a:schemeClr>
                </a:solidFill>
              </a:rPr>
              <a:t>ক্রেতার নিকট হতে ডেবিট নোটসহ পণ্য ফেরত পাওয়ার পর বিক্রেতা –ক্রেতাকে পণ্য ফেরত পাওয়া এবং তাদের হিসাব খাতকে ক্রেডিট করার বিষয় নিশ্চিত করে ক্রেডিট নোট প্রস্তুত করে। প্রস্তুতকৃত ক্রেডিট নোট বিক্রেতা ক্রেতাকে প্রের ণ করে এবং ফেরত  পাওয়া পণ্যের জন্য বিক্রয়  ফেরত </a:t>
            </a:r>
            <a:r>
              <a:rPr lang="bn-IN" sz="2400" smtClean="0">
                <a:solidFill>
                  <a:schemeClr val="tx1">
                    <a:lumMod val="75000"/>
                    <a:lumOff val="25000"/>
                  </a:schemeClr>
                </a:solidFill>
              </a:rPr>
              <a:t>জাবেদায় লিপিবদ্ধ করে</a:t>
            </a:r>
            <a:r>
              <a:rPr lang="bn-IN" sz="2400" dirty="0" smtClean="0">
                <a:solidFill>
                  <a:schemeClr val="tx1">
                    <a:lumMod val="75000"/>
                    <a:lumOff val="25000"/>
                  </a:schemeClr>
                </a:solidFill>
              </a:rPr>
              <a:t>।   </a:t>
            </a:r>
            <a:endParaRPr lang="en-US" sz="2400"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85000"/>
              <a:lumOff val="15000"/>
            </a:schemeClr>
          </a:solidFill>
          <a:ln>
            <a:solidFill>
              <a:srgbClr val="FF0000"/>
            </a:solidFill>
          </a:ln>
        </p:spPr>
        <p:txBody>
          <a:bodyPr>
            <a:normAutofit/>
          </a:bodyPr>
          <a:lstStyle/>
          <a:p>
            <a:r>
              <a:rPr lang="bn-IN" sz="4000" dirty="0" smtClean="0">
                <a:solidFill>
                  <a:srgbClr val="FFFF00"/>
                </a:solidFill>
              </a:rPr>
              <a:t>বিক্রয় ফেরত জাবেদার নমুনা ছক </a:t>
            </a:r>
            <a:endParaRPr lang="en-US" sz="4000" dirty="0">
              <a:solidFill>
                <a:srgbClr val="FFFF00"/>
              </a:solidFill>
            </a:endParaRPr>
          </a:p>
        </p:txBody>
      </p:sp>
      <p:sp>
        <p:nvSpPr>
          <p:cNvPr id="3" name="Content Placeholder 2"/>
          <p:cNvSpPr>
            <a:spLocks noGrp="1"/>
          </p:cNvSpPr>
          <p:nvPr>
            <p:ph idx="1"/>
          </p:nvPr>
        </p:nvSpPr>
        <p:spPr>
          <a:xfrm>
            <a:off x="0" y="1600200"/>
            <a:ext cx="9144000" cy="5105400"/>
          </a:xfrm>
          <a:blipFill>
            <a:blip r:embed="rId2"/>
            <a:tile tx="0" ty="0" sx="100000" sy="100000" flip="none" algn="tl"/>
          </a:blipFill>
          <a:ln>
            <a:solidFill>
              <a:srgbClr val="FF0000"/>
            </a:solidFill>
          </a:ln>
        </p:spPr>
        <p:txBody>
          <a:bodyPr/>
          <a:lstStyle/>
          <a:p>
            <a:endParaRPr lang="en-US" dirty="0"/>
          </a:p>
        </p:txBody>
      </p:sp>
      <p:sp>
        <p:nvSpPr>
          <p:cNvPr id="4" name="Rounded Rectangle 3"/>
          <p:cNvSpPr/>
          <p:nvPr/>
        </p:nvSpPr>
        <p:spPr>
          <a:xfrm>
            <a:off x="0" y="5715000"/>
            <a:ext cx="9144000" cy="914400"/>
          </a:xfrm>
          <a:prstGeom prst="roundRect">
            <a:avLst/>
          </a:prstGeom>
          <a:ln>
            <a:solidFill>
              <a:srgbClr val="002060"/>
            </a:solidFill>
          </a:ln>
        </p:spPr>
        <p:style>
          <a:lnRef idx="3">
            <a:schemeClr val="lt1"/>
          </a:lnRef>
          <a:fillRef idx="1">
            <a:schemeClr val="accent3"/>
          </a:fillRef>
          <a:effectRef idx="1">
            <a:schemeClr val="accent3"/>
          </a:effectRef>
          <a:fontRef idx="minor">
            <a:schemeClr val="lt1"/>
          </a:fontRef>
        </p:style>
        <p:txBody>
          <a:bodyPr rtlCol="0" anchor="ctr"/>
          <a:lstStyle/>
          <a:p>
            <a:r>
              <a:rPr lang="bn-IN" dirty="0" smtClean="0">
                <a:solidFill>
                  <a:srgbClr val="FFFF00"/>
                </a:solidFill>
              </a:rPr>
              <a:t>                                                      </a:t>
            </a:r>
            <a:r>
              <a:rPr lang="bn-IN" dirty="0" smtClean="0">
                <a:solidFill>
                  <a:srgbClr val="002060"/>
                </a:solidFill>
              </a:rPr>
              <a:t>এম সাখাওয়াত হোসেন </a:t>
            </a:r>
          </a:p>
          <a:p>
            <a:r>
              <a:rPr lang="bn-IN" dirty="0" smtClean="0">
                <a:solidFill>
                  <a:srgbClr val="002060"/>
                </a:solidFill>
              </a:rPr>
              <a:t>      </a:t>
            </a:r>
            <a:r>
              <a:rPr lang="en-US" dirty="0" smtClean="0">
                <a:solidFill>
                  <a:srgbClr val="002060"/>
                </a:solidFill>
              </a:rPr>
              <a:t>                                                          </a:t>
            </a:r>
            <a:r>
              <a:rPr lang="bn-IN" dirty="0" smtClean="0">
                <a:solidFill>
                  <a:srgbClr val="002060"/>
                </a:solidFill>
              </a:rPr>
              <a:t> সহকারি শিক্ষক  (ব্যবসায় শিক্ষা ) </a:t>
            </a:r>
          </a:p>
          <a:p>
            <a:r>
              <a:rPr lang="en-US" dirty="0" smtClean="0">
                <a:solidFill>
                  <a:srgbClr val="002060"/>
                </a:solidFill>
              </a:rPr>
              <a:t>                                 </a:t>
            </a:r>
            <a:r>
              <a:rPr lang="bn-IN" dirty="0" smtClean="0">
                <a:solidFill>
                  <a:srgbClr val="002060"/>
                </a:solidFill>
              </a:rPr>
              <a:t>মোক্তাল হোসেন উচ্চ বিদ্যালয়  সদর ,নেত্রকোনা   ০১৯১৭৬৩৬৪৮৬ </a:t>
            </a:r>
            <a:endParaRPr lang="en-US" dirty="0">
              <a:solidFill>
                <a:srgbClr val="002060"/>
              </a:solidFill>
            </a:endParaRPr>
          </a:p>
        </p:txBody>
      </p:sp>
      <p:sp>
        <p:nvSpPr>
          <p:cNvPr id="6" name="Oval 5"/>
          <p:cNvSpPr/>
          <p:nvPr/>
        </p:nvSpPr>
        <p:spPr>
          <a:xfrm>
            <a:off x="2209800" y="1600200"/>
            <a:ext cx="6248400" cy="10668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solidFill>
                  <a:srgbClr val="00B050"/>
                </a:solidFill>
              </a:rPr>
              <a:t>আশা এন্টারপ্রাইজের বিক্রয় ফেরত জাবেদা </a:t>
            </a:r>
            <a:endParaRPr lang="en-US" sz="2400" dirty="0">
              <a:solidFill>
                <a:srgbClr val="00B050"/>
              </a:solidFill>
            </a:endParaRPr>
          </a:p>
        </p:txBody>
      </p:sp>
      <p:sp>
        <p:nvSpPr>
          <p:cNvPr id="7" name="Rounded Rectangle 6"/>
          <p:cNvSpPr/>
          <p:nvPr/>
        </p:nvSpPr>
        <p:spPr>
          <a:xfrm>
            <a:off x="0" y="2819400"/>
            <a:ext cx="9144000" cy="2438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bn-IN" dirty="0" smtClean="0"/>
          </a:p>
          <a:p>
            <a:pPr algn="ctr"/>
            <a:endParaRPr lang="en-US" dirty="0"/>
          </a:p>
        </p:txBody>
      </p:sp>
      <p:sp>
        <p:nvSpPr>
          <p:cNvPr id="8" name="Rounded Rectangle 7"/>
          <p:cNvSpPr/>
          <p:nvPr/>
        </p:nvSpPr>
        <p:spPr>
          <a:xfrm flipV="1">
            <a:off x="0" y="3581398"/>
            <a:ext cx="9144000" cy="45719"/>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1143000" y="2819400"/>
            <a:ext cx="45719" cy="2438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Rounded Rectangle 9"/>
          <p:cNvSpPr/>
          <p:nvPr/>
        </p:nvSpPr>
        <p:spPr>
          <a:xfrm flipH="1">
            <a:off x="3733800" y="2819400"/>
            <a:ext cx="45720" cy="2438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5562600" y="2841674"/>
            <a:ext cx="45719" cy="2416126"/>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6324600" y="2819400"/>
            <a:ext cx="45719" cy="2438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a:off x="0" y="2971800"/>
            <a:ext cx="1143000" cy="400110"/>
          </a:xfrm>
          <a:prstGeom prst="rect">
            <a:avLst/>
          </a:prstGeom>
          <a:noFill/>
        </p:spPr>
        <p:txBody>
          <a:bodyPr wrap="square" rtlCol="0">
            <a:spAutoFit/>
          </a:bodyPr>
          <a:lstStyle/>
          <a:p>
            <a:r>
              <a:rPr lang="bn-IN" sz="2000" dirty="0" smtClean="0"/>
              <a:t>তারিখ </a:t>
            </a:r>
            <a:endParaRPr lang="en-US" sz="2000" dirty="0"/>
          </a:p>
        </p:txBody>
      </p:sp>
      <p:sp>
        <p:nvSpPr>
          <p:cNvPr id="14" name="TextBox 13"/>
          <p:cNvSpPr txBox="1"/>
          <p:nvPr/>
        </p:nvSpPr>
        <p:spPr>
          <a:xfrm>
            <a:off x="1219200" y="3048000"/>
            <a:ext cx="2743200" cy="400110"/>
          </a:xfrm>
          <a:prstGeom prst="rect">
            <a:avLst/>
          </a:prstGeom>
          <a:noFill/>
        </p:spPr>
        <p:txBody>
          <a:bodyPr wrap="square" rtlCol="0">
            <a:spAutoFit/>
          </a:bodyPr>
          <a:lstStyle/>
          <a:p>
            <a:r>
              <a:rPr lang="bn-IN" sz="2000" dirty="0" smtClean="0"/>
              <a:t>ক্রেডিট হিসাব খাত </a:t>
            </a:r>
            <a:endParaRPr lang="en-US" sz="2000" dirty="0"/>
          </a:p>
        </p:txBody>
      </p:sp>
      <p:sp>
        <p:nvSpPr>
          <p:cNvPr id="15" name="TextBox 14"/>
          <p:cNvSpPr txBox="1"/>
          <p:nvPr/>
        </p:nvSpPr>
        <p:spPr>
          <a:xfrm>
            <a:off x="3733800" y="2971800"/>
            <a:ext cx="1828800" cy="707886"/>
          </a:xfrm>
          <a:prstGeom prst="rect">
            <a:avLst/>
          </a:prstGeom>
          <a:noFill/>
        </p:spPr>
        <p:txBody>
          <a:bodyPr wrap="square" rtlCol="0">
            <a:spAutoFit/>
          </a:bodyPr>
          <a:lstStyle/>
          <a:p>
            <a:r>
              <a:rPr lang="bn-IN" sz="2000" dirty="0" smtClean="0"/>
              <a:t>ক্রেডিট নোট নং  </a:t>
            </a:r>
            <a:endParaRPr lang="en-US" sz="2000" dirty="0"/>
          </a:p>
        </p:txBody>
      </p:sp>
      <p:sp>
        <p:nvSpPr>
          <p:cNvPr id="16" name="TextBox 15"/>
          <p:cNvSpPr txBox="1"/>
          <p:nvPr/>
        </p:nvSpPr>
        <p:spPr>
          <a:xfrm>
            <a:off x="5638800" y="3048000"/>
            <a:ext cx="914400" cy="369332"/>
          </a:xfrm>
          <a:prstGeom prst="rect">
            <a:avLst/>
          </a:prstGeom>
          <a:noFill/>
        </p:spPr>
        <p:txBody>
          <a:bodyPr wrap="square" rtlCol="0">
            <a:spAutoFit/>
          </a:bodyPr>
          <a:lstStyle/>
          <a:p>
            <a:r>
              <a:rPr lang="bn-IN" dirty="0" smtClean="0"/>
              <a:t>সুত্র </a:t>
            </a:r>
            <a:endParaRPr lang="en-US" dirty="0"/>
          </a:p>
        </p:txBody>
      </p:sp>
      <p:sp>
        <p:nvSpPr>
          <p:cNvPr id="17" name="TextBox 16"/>
          <p:cNvSpPr txBox="1"/>
          <p:nvPr/>
        </p:nvSpPr>
        <p:spPr>
          <a:xfrm>
            <a:off x="6324600" y="2895600"/>
            <a:ext cx="3505200" cy="707886"/>
          </a:xfrm>
          <a:prstGeom prst="rect">
            <a:avLst/>
          </a:prstGeom>
          <a:noFill/>
        </p:spPr>
        <p:txBody>
          <a:bodyPr wrap="square" rtlCol="0">
            <a:spAutoFit/>
          </a:bodyPr>
          <a:lstStyle/>
          <a:p>
            <a:r>
              <a:rPr lang="bn-IN" sz="2000" dirty="0" smtClean="0"/>
              <a:t>বিক্রয় ফেরত হিসাব ডেবিট </a:t>
            </a:r>
          </a:p>
          <a:p>
            <a:r>
              <a:rPr lang="bn-IN" sz="2000" dirty="0" smtClean="0"/>
              <a:t>দেনাদার হিসাব    ক্রেডিট </a:t>
            </a:r>
            <a:endParaRPr lang="en-US" sz="2000" dirty="0"/>
          </a:p>
        </p:txBody>
      </p:sp>
      <p:sp>
        <p:nvSpPr>
          <p:cNvPr id="18" name="TextBox 17"/>
          <p:cNvSpPr txBox="1"/>
          <p:nvPr/>
        </p:nvSpPr>
        <p:spPr>
          <a:xfrm>
            <a:off x="0" y="3657600"/>
            <a:ext cx="990600" cy="1477328"/>
          </a:xfrm>
          <a:prstGeom prst="rect">
            <a:avLst/>
          </a:prstGeom>
          <a:noFill/>
        </p:spPr>
        <p:txBody>
          <a:bodyPr wrap="square" rtlCol="0">
            <a:spAutoFit/>
          </a:bodyPr>
          <a:lstStyle/>
          <a:p>
            <a:r>
              <a:rPr lang="bn-IN" dirty="0" smtClean="0"/>
              <a:t>২০১৯</a:t>
            </a:r>
          </a:p>
          <a:p>
            <a:r>
              <a:rPr lang="bn-IN" dirty="0" smtClean="0"/>
              <a:t>জুন ২৩ </a:t>
            </a:r>
          </a:p>
          <a:p>
            <a:r>
              <a:rPr lang="bn-IN" dirty="0" smtClean="0"/>
              <a:t>জুন ২৬</a:t>
            </a:r>
          </a:p>
          <a:p>
            <a:r>
              <a:rPr lang="bn-IN" dirty="0" smtClean="0"/>
              <a:t>জুন ২৮ </a:t>
            </a:r>
          </a:p>
          <a:p>
            <a:endParaRPr lang="en-US" dirty="0"/>
          </a:p>
        </p:txBody>
      </p:sp>
      <p:sp>
        <p:nvSpPr>
          <p:cNvPr id="19" name="TextBox 18"/>
          <p:cNvSpPr txBox="1"/>
          <p:nvPr/>
        </p:nvSpPr>
        <p:spPr>
          <a:xfrm>
            <a:off x="1143000" y="3810000"/>
            <a:ext cx="2667000" cy="1015663"/>
          </a:xfrm>
          <a:prstGeom prst="rect">
            <a:avLst/>
          </a:prstGeom>
          <a:noFill/>
        </p:spPr>
        <p:txBody>
          <a:bodyPr wrap="square" rtlCol="0">
            <a:spAutoFit/>
          </a:bodyPr>
          <a:lstStyle/>
          <a:p>
            <a:r>
              <a:rPr lang="bn-IN" sz="2000" dirty="0" smtClean="0"/>
              <a:t>ইশান ব্রাদার্স</a:t>
            </a:r>
          </a:p>
          <a:p>
            <a:r>
              <a:rPr lang="bn-IN" sz="2000" dirty="0" smtClean="0"/>
              <a:t>সাইফা স্টোরস </a:t>
            </a:r>
          </a:p>
          <a:p>
            <a:r>
              <a:rPr lang="bn-IN" sz="2000" dirty="0" smtClean="0"/>
              <a:t>সাফা ট্রেডার্স </a:t>
            </a:r>
            <a:endParaRPr lang="en-US" sz="2000" dirty="0"/>
          </a:p>
        </p:txBody>
      </p:sp>
      <p:sp>
        <p:nvSpPr>
          <p:cNvPr id="20" name="TextBox 19"/>
          <p:cNvSpPr txBox="1"/>
          <p:nvPr/>
        </p:nvSpPr>
        <p:spPr>
          <a:xfrm>
            <a:off x="6324600" y="3733800"/>
            <a:ext cx="2286000" cy="1200329"/>
          </a:xfrm>
          <a:prstGeom prst="rect">
            <a:avLst/>
          </a:prstGeom>
          <a:noFill/>
        </p:spPr>
        <p:txBody>
          <a:bodyPr wrap="square" rtlCol="0">
            <a:spAutoFit/>
          </a:bodyPr>
          <a:lstStyle/>
          <a:p>
            <a:r>
              <a:rPr lang="bn-IN" dirty="0" smtClean="0"/>
              <a:t>১২,০০০</a:t>
            </a:r>
          </a:p>
          <a:p>
            <a:r>
              <a:rPr lang="bn-IN" dirty="0" smtClean="0"/>
              <a:t>৯,০০০</a:t>
            </a:r>
          </a:p>
          <a:p>
            <a:r>
              <a:rPr lang="bn-IN" dirty="0" smtClean="0"/>
              <a:t>৫,৫০০ </a:t>
            </a:r>
          </a:p>
          <a:p>
            <a:endParaRPr lang="en-US" dirty="0"/>
          </a:p>
        </p:txBody>
      </p:sp>
      <p:sp>
        <p:nvSpPr>
          <p:cNvPr id="21" name="TextBox 20"/>
          <p:cNvSpPr txBox="1"/>
          <p:nvPr/>
        </p:nvSpPr>
        <p:spPr>
          <a:xfrm>
            <a:off x="3810000" y="3810000"/>
            <a:ext cx="1752600" cy="1015663"/>
          </a:xfrm>
          <a:prstGeom prst="rect">
            <a:avLst/>
          </a:prstGeom>
          <a:noFill/>
        </p:spPr>
        <p:txBody>
          <a:bodyPr wrap="square" rtlCol="0">
            <a:spAutoFit/>
          </a:bodyPr>
          <a:lstStyle/>
          <a:p>
            <a:r>
              <a:rPr lang="bn-IN" sz="2000" dirty="0" smtClean="0"/>
              <a:t>২৩৭</a:t>
            </a:r>
          </a:p>
          <a:p>
            <a:r>
              <a:rPr lang="bn-IN" sz="2000" dirty="0" smtClean="0"/>
              <a:t>২৩০</a:t>
            </a:r>
          </a:p>
          <a:p>
            <a:r>
              <a:rPr lang="bn-IN" sz="2000" dirty="0" smtClean="0"/>
              <a:t>২৩৫ </a:t>
            </a:r>
            <a:endParaRPr lang="en-US" sz="2000" dirty="0"/>
          </a:p>
        </p:txBody>
      </p:sp>
      <p:sp>
        <p:nvSpPr>
          <p:cNvPr id="22" name="Rounded Rectangle 21"/>
          <p:cNvSpPr/>
          <p:nvPr/>
        </p:nvSpPr>
        <p:spPr>
          <a:xfrm>
            <a:off x="6324600" y="4602481"/>
            <a:ext cx="2819400" cy="45719"/>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TextBox 22"/>
          <p:cNvSpPr txBox="1"/>
          <p:nvPr/>
        </p:nvSpPr>
        <p:spPr>
          <a:xfrm>
            <a:off x="6324600" y="4724400"/>
            <a:ext cx="3048000" cy="369332"/>
          </a:xfrm>
          <a:prstGeom prst="rect">
            <a:avLst/>
          </a:prstGeom>
          <a:noFill/>
        </p:spPr>
        <p:txBody>
          <a:bodyPr wrap="square" rtlCol="0">
            <a:spAutoFit/>
          </a:bodyPr>
          <a:lstStyle/>
          <a:p>
            <a:r>
              <a:rPr lang="bn-IN" dirty="0" smtClean="0"/>
              <a:t>২৬,৫০০ </a:t>
            </a:r>
            <a:endParaRPr lang="en-US" dirty="0"/>
          </a:p>
        </p:txBody>
      </p:sp>
      <p:sp>
        <p:nvSpPr>
          <p:cNvPr id="24" name="Rounded Rectangle 23"/>
          <p:cNvSpPr/>
          <p:nvPr/>
        </p:nvSpPr>
        <p:spPr>
          <a:xfrm>
            <a:off x="6324600" y="5029200"/>
            <a:ext cx="2819400" cy="152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Pie 24"/>
          <p:cNvSpPr/>
          <p:nvPr/>
        </p:nvSpPr>
        <p:spPr>
          <a:xfrm rot="20008491">
            <a:off x="5520802" y="3791341"/>
            <a:ext cx="830132" cy="263765"/>
          </a:xfrm>
          <a:prstGeom prst="pie">
            <a:avLst>
              <a:gd name="adj1" fmla="val 20203421"/>
              <a:gd name="adj2" fmla="val 1764265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26" name="Pie 25"/>
          <p:cNvSpPr/>
          <p:nvPr/>
        </p:nvSpPr>
        <p:spPr>
          <a:xfrm rot="19254168">
            <a:off x="5486308" y="4014966"/>
            <a:ext cx="1020202" cy="361951"/>
          </a:xfrm>
          <a:prstGeom prst="pie">
            <a:avLst>
              <a:gd name="adj1" fmla="val 844639"/>
              <a:gd name="adj2" fmla="val 11846271"/>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28" name="Pie 27"/>
          <p:cNvSpPr/>
          <p:nvPr/>
        </p:nvSpPr>
        <p:spPr>
          <a:xfrm rot="19072175">
            <a:off x="5572261" y="4448478"/>
            <a:ext cx="914400" cy="381000"/>
          </a:xfrm>
          <a:prstGeom prst="pie">
            <a:avLst>
              <a:gd name="adj1" fmla="val 0"/>
              <a:gd name="adj2" fmla="val 1337554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944562"/>
          </a:xfrm>
        </p:spPr>
        <p:txBody>
          <a:bodyPr/>
          <a:lstStyle/>
          <a:p>
            <a:endParaRPr lang="en-US" dirty="0"/>
          </a:p>
        </p:txBody>
      </p:sp>
      <p:sp>
        <p:nvSpPr>
          <p:cNvPr id="3" name="Content Placeholder 2"/>
          <p:cNvSpPr>
            <a:spLocks noGrp="1"/>
          </p:cNvSpPr>
          <p:nvPr>
            <p:ph idx="1"/>
          </p:nvPr>
        </p:nvSpPr>
        <p:spPr>
          <a:xfrm>
            <a:off x="0" y="1600200"/>
            <a:ext cx="9144000" cy="5257800"/>
          </a:xfrm>
          <a:blipFill>
            <a:blip r:embed="rId2"/>
            <a:tile tx="0" ty="0" sx="100000" sy="100000" flip="none" algn="tl"/>
          </a:blipFill>
          <a:ln>
            <a:solidFill>
              <a:srgbClr val="002060"/>
            </a:solidFill>
          </a:ln>
        </p:spPr>
        <p:txBody>
          <a:bodyPr/>
          <a:lstStyle/>
          <a:p>
            <a:endParaRPr lang="en-US" dirty="0"/>
          </a:p>
        </p:txBody>
      </p:sp>
      <p:sp>
        <p:nvSpPr>
          <p:cNvPr id="4" name="Rounded Rectangle 3"/>
          <p:cNvSpPr/>
          <p:nvPr/>
        </p:nvSpPr>
        <p:spPr>
          <a:xfrm>
            <a:off x="0" y="5791200"/>
            <a:ext cx="9144000" cy="914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bn-IN" dirty="0" smtClean="0">
                <a:solidFill>
                  <a:srgbClr val="002060"/>
                </a:solidFill>
              </a:rPr>
              <a:t>                                                             এম সাখাওয়াত হোসেন </a:t>
            </a:r>
          </a:p>
          <a:p>
            <a:r>
              <a:rPr lang="bn-IN" dirty="0" smtClean="0">
                <a:solidFill>
                  <a:srgbClr val="002060"/>
                </a:solidFill>
              </a:rPr>
              <a:t>      </a:t>
            </a:r>
            <a:r>
              <a:rPr lang="en-US" dirty="0" smtClean="0">
                <a:solidFill>
                  <a:srgbClr val="002060"/>
                </a:solidFill>
              </a:rPr>
              <a:t>                                                          </a:t>
            </a:r>
            <a:r>
              <a:rPr lang="bn-IN" dirty="0" smtClean="0">
                <a:solidFill>
                  <a:srgbClr val="002060"/>
                </a:solidFill>
              </a:rPr>
              <a:t> সহকারি শিক্ষক  (ব্যবসায় শিক্ষা ) </a:t>
            </a:r>
          </a:p>
          <a:p>
            <a:r>
              <a:rPr lang="en-US" dirty="0" smtClean="0">
                <a:solidFill>
                  <a:srgbClr val="002060"/>
                </a:solidFill>
              </a:rPr>
              <a:t>                                 </a:t>
            </a:r>
            <a:r>
              <a:rPr lang="bn-IN" dirty="0" smtClean="0">
                <a:solidFill>
                  <a:srgbClr val="002060"/>
                </a:solidFill>
              </a:rPr>
              <a:t>মোক্তাল হোসেন উচ্চ বিদ্যালয়  সদর ,নেত্রকোনা   ০১৯১৭৬৩৬৪৮৬ </a:t>
            </a:r>
            <a:endParaRPr lang="en-US" dirty="0">
              <a:solidFill>
                <a:srgbClr val="002060"/>
              </a:solidFill>
            </a:endParaRPr>
          </a:p>
        </p:txBody>
      </p:sp>
      <p:sp>
        <p:nvSpPr>
          <p:cNvPr id="5" name="Curved Down Ribbon 4"/>
          <p:cNvSpPr/>
          <p:nvPr/>
        </p:nvSpPr>
        <p:spPr>
          <a:xfrm>
            <a:off x="609600" y="304800"/>
            <a:ext cx="7696200" cy="838200"/>
          </a:xfrm>
          <a:prstGeom prst="ellipseRibbon">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40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মূল্যায়ন </a:t>
            </a:r>
            <a:endParaRPr lang="en-US" sz="40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sp>
        <p:nvSpPr>
          <p:cNvPr id="6" name="Rounded Rectangle 5"/>
          <p:cNvSpPr/>
          <p:nvPr/>
        </p:nvSpPr>
        <p:spPr>
          <a:xfrm>
            <a:off x="0" y="1295400"/>
            <a:ext cx="9144000" cy="17526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bn-IN" dirty="0" smtClean="0"/>
              <a:t> </a:t>
            </a:r>
            <a:r>
              <a:rPr lang="bn-IN" dirty="0" smtClean="0">
                <a:solidFill>
                  <a:srgbClr val="FF0000"/>
                </a:solidFill>
              </a:rPr>
              <a:t>শফিক স্টোরস –এ ২০১৯সালের জুন মাসে নিম্নলিখিত  লেনদেনগুলো নিম্নরুপঃ</a:t>
            </a:r>
          </a:p>
          <a:p>
            <a:pPr algn="ctr"/>
            <a:r>
              <a:rPr lang="bn-IN" dirty="0" smtClean="0">
                <a:solidFill>
                  <a:srgbClr val="FF0000"/>
                </a:solidFill>
              </a:rPr>
              <a:t>মে ১০ সাফা এন্ড সন্স-এর নিকট প্রতি কেজি ৭০টাকা কএর ৫০কেজি মসুরের ডাল নিম্নমানের হওয়ায় ফেরত পাঠানো হলো। কারবারি বাট্রা ১০%,ডেবিট নোট নং -১২০। </a:t>
            </a:r>
          </a:p>
          <a:p>
            <a:pPr algn="ctr"/>
            <a:r>
              <a:rPr lang="bn-IN" dirty="0" smtClean="0">
                <a:solidFill>
                  <a:srgbClr val="FF0000"/>
                </a:solidFill>
              </a:rPr>
              <a:t>মে ৩০ সাইফা স্টোর-কে প্রতি কেজি ২০০টাকা করে ২০কেজি আটা নমুনা মাফিক না হওয়ায় ফেরত পাঠানো হলো। ডেবিট নোট নং ২০০ ।</a:t>
            </a:r>
          </a:p>
          <a:p>
            <a:pPr algn="ctr"/>
            <a:endParaRPr lang="en-US" dirty="0"/>
          </a:p>
        </p:txBody>
      </p:sp>
      <p:sp>
        <p:nvSpPr>
          <p:cNvPr id="7" name="Rounded Rectangle 6"/>
          <p:cNvSpPr/>
          <p:nvPr/>
        </p:nvSpPr>
        <p:spPr>
          <a:xfrm>
            <a:off x="0" y="3657600"/>
            <a:ext cx="9144000" cy="2057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dirty="0" smtClean="0"/>
              <a:t> </a:t>
            </a:r>
          </a:p>
          <a:p>
            <a:pPr algn="ctr"/>
            <a:endParaRPr lang="en-US" dirty="0"/>
          </a:p>
        </p:txBody>
      </p:sp>
      <p:sp>
        <p:nvSpPr>
          <p:cNvPr id="8" name="Rectangle 7"/>
          <p:cNvSpPr/>
          <p:nvPr/>
        </p:nvSpPr>
        <p:spPr>
          <a:xfrm>
            <a:off x="1981200" y="3048000"/>
            <a:ext cx="5867400" cy="609600"/>
          </a:xfrm>
          <a:prstGeom prst="rect">
            <a:avLst/>
          </a:prstGeom>
          <a:ln>
            <a:solidFill>
              <a:srgbClr val="00206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bn-IN" dirty="0" smtClean="0">
                <a:solidFill>
                  <a:srgbClr val="002060"/>
                </a:solidFill>
              </a:rPr>
              <a:t>শফিক স্টোরস </a:t>
            </a:r>
          </a:p>
          <a:p>
            <a:pPr algn="ctr"/>
            <a:r>
              <a:rPr lang="bn-IN" dirty="0" smtClean="0">
                <a:solidFill>
                  <a:srgbClr val="002060"/>
                </a:solidFill>
              </a:rPr>
              <a:t>ক্রয় ফেরত জাবেদা</a:t>
            </a:r>
            <a:r>
              <a:rPr lang="bn-IN" dirty="0" smtClean="0"/>
              <a:t> </a:t>
            </a:r>
            <a:endParaRPr lang="en-US" dirty="0"/>
          </a:p>
        </p:txBody>
      </p:sp>
      <p:sp>
        <p:nvSpPr>
          <p:cNvPr id="9" name="Rounded Rectangle 8"/>
          <p:cNvSpPr/>
          <p:nvPr/>
        </p:nvSpPr>
        <p:spPr>
          <a:xfrm>
            <a:off x="0" y="4343400"/>
            <a:ext cx="9144000" cy="457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flipH="1">
            <a:off x="1295397" y="3657600"/>
            <a:ext cx="45719" cy="2057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flipH="1">
            <a:off x="3307080" y="3657600"/>
            <a:ext cx="45719" cy="2057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flipH="1">
            <a:off x="4800600" y="3657600"/>
            <a:ext cx="45719" cy="2057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5486400" y="3657600"/>
            <a:ext cx="45719" cy="21336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0" y="3886200"/>
            <a:ext cx="1251531" cy="400110"/>
          </a:xfrm>
          <a:prstGeom prst="rect">
            <a:avLst/>
          </a:prstGeom>
          <a:noFill/>
        </p:spPr>
        <p:txBody>
          <a:bodyPr wrap="square" rtlCol="0">
            <a:spAutoFit/>
          </a:bodyPr>
          <a:lstStyle/>
          <a:p>
            <a:r>
              <a:rPr lang="bn-IN" sz="2000" dirty="0" smtClean="0"/>
              <a:t>তারিখ </a:t>
            </a:r>
            <a:endParaRPr lang="en-US" sz="2000" dirty="0"/>
          </a:p>
        </p:txBody>
      </p:sp>
      <p:sp>
        <p:nvSpPr>
          <p:cNvPr id="15" name="TextBox 14"/>
          <p:cNvSpPr txBox="1"/>
          <p:nvPr/>
        </p:nvSpPr>
        <p:spPr>
          <a:xfrm>
            <a:off x="1371600" y="3810000"/>
            <a:ext cx="1981200" cy="707886"/>
          </a:xfrm>
          <a:prstGeom prst="rect">
            <a:avLst/>
          </a:prstGeom>
          <a:noFill/>
        </p:spPr>
        <p:txBody>
          <a:bodyPr wrap="square" rtlCol="0">
            <a:spAutoFit/>
          </a:bodyPr>
          <a:lstStyle/>
          <a:p>
            <a:r>
              <a:rPr lang="bn-IN" sz="2000" dirty="0" smtClean="0"/>
              <a:t>ডেবিট হিসাব খাত </a:t>
            </a:r>
            <a:endParaRPr lang="en-US" sz="2000" dirty="0"/>
          </a:p>
        </p:txBody>
      </p:sp>
      <p:sp>
        <p:nvSpPr>
          <p:cNvPr id="16" name="TextBox 15"/>
          <p:cNvSpPr txBox="1"/>
          <p:nvPr/>
        </p:nvSpPr>
        <p:spPr>
          <a:xfrm>
            <a:off x="3200400" y="3810000"/>
            <a:ext cx="1981200" cy="400110"/>
          </a:xfrm>
          <a:prstGeom prst="rect">
            <a:avLst/>
          </a:prstGeom>
          <a:noFill/>
        </p:spPr>
        <p:txBody>
          <a:bodyPr wrap="square" rtlCol="0">
            <a:spAutoFit/>
          </a:bodyPr>
          <a:lstStyle/>
          <a:p>
            <a:r>
              <a:rPr lang="bn-IN" sz="2000" dirty="0" smtClean="0"/>
              <a:t>ডেবিট নোট নং </a:t>
            </a:r>
            <a:endParaRPr lang="en-US" sz="2000" dirty="0"/>
          </a:p>
        </p:txBody>
      </p:sp>
      <p:sp>
        <p:nvSpPr>
          <p:cNvPr id="17" name="TextBox 16"/>
          <p:cNvSpPr txBox="1"/>
          <p:nvPr/>
        </p:nvSpPr>
        <p:spPr>
          <a:xfrm>
            <a:off x="4876800" y="3886200"/>
            <a:ext cx="609600" cy="400110"/>
          </a:xfrm>
          <a:prstGeom prst="rect">
            <a:avLst/>
          </a:prstGeom>
          <a:noFill/>
        </p:spPr>
        <p:txBody>
          <a:bodyPr wrap="square" rtlCol="0">
            <a:spAutoFit/>
          </a:bodyPr>
          <a:lstStyle/>
          <a:p>
            <a:r>
              <a:rPr lang="bn-IN" sz="2000" dirty="0" smtClean="0"/>
              <a:t>সূত্র </a:t>
            </a:r>
            <a:endParaRPr lang="en-US" sz="2000" dirty="0"/>
          </a:p>
        </p:txBody>
      </p:sp>
      <p:sp>
        <p:nvSpPr>
          <p:cNvPr id="18" name="TextBox 17"/>
          <p:cNvSpPr txBox="1"/>
          <p:nvPr/>
        </p:nvSpPr>
        <p:spPr>
          <a:xfrm>
            <a:off x="5638800" y="3733800"/>
            <a:ext cx="3505200" cy="707886"/>
          </a:xfrm>
          <a:prstGeom prst="rect">
            <a:avLst/>
          </a:prstGeom>
          <a:noFill/>
        </p:spPr>
        <p:txBody>
          <a:bodyPr wrap="square" rtlCol="0">
            <a:spAutoFit/>
          </a:bodyPr>
          <a:lstStyle/>
          <a:p>
            <a:r>
              <a:rPr lang="bn-IN" sz="2000" dirty="0" smtClean="0"/>
              <a:t>পাওনাদার হিসাব   ডেবিট </a:t>
            </a:r>
          </a:p>
          <a:p>
            <a:r>
              <a:rPr lang="bn-IN" sz="2000" dirty="0" smtClean="0"/>
              <a:t>ক্রয় ফেরত হিসাব  ক্রেডিট </a:t>
            </a:r>
            <a:endParaRPr lang="en-US" sz="2000" dirty="0"/>
          </a:p>
        </p:txBody>
      </p:sp>
      <p:sp>
        <p:nvSpPr>
          <p:cNvPr id="19" name="TextBox 18"/>
          <p:cNvSpPr txBox="1"/>
          <p:nvPr/>
        </p:nvSpPr>
        <p:spPr>
          <a:xfrm>
            <a:off x="0" y="4343400"/>
            <a:ext cx="990600" cy="984885"/>
          </a:xfrm>
          <a:prstGeom prst="rect">
            <a:avLst/>
          </a:prstGeom>
          <a:noFill/>
        </p:spPr>
        <p:txBody>
          <a:bodyPr wrap="square" rtlCol="0">
            <a:spAutoFit/>
          </a:bodyPr>
          <a:lstStyle/>
          <a:p>
            <a:r>
              <a:rPr lang="bn-IN" dirty="0" smtClean="0"/>
              <a:t>২০১৯</a:t>
            </a:r>
          </a:p>
          <a:p>
            <a:r>
              <a:rPr lang="bn-IN" sz="2000" dirty="0" smtClean="0"/>
              <a:t>মে ১০</a:t>
            </a:r>
          </a:p>
          <a:p>
            <a:r>
              <a:rPr lang="bn-IN" sz="2000" dirty="0" smtClean="0"/>
              <a:t>মে ৩০ </a:t>
            </a:r>
            <a:endParaRPr lang="en-US" sz="2000" dirty="0"/>
          </a:p>
        </p:txBody>
      </p:sp>
      <p:sp>
        <p:nvSpPr>
          <p:cNvPr id="20" name="TextBox 19"/>
          <p:cNvSpPr txBox="1"/>
          <p:nvPr/>
        </p:nvSpPr>
        <p:spPr>
          <a:xfrm>
            <a:off x="1371600" y="4572000"/>
            <a:ext cx="2057400" cy="707886"/>
          </a:xfrm>
          <a:prstGeom prst="rect">
            <a:avLst/>
          </a:prstGeom>
          <a:noFill/>
        </p:spPr>
        <p:txBody>
          <a:bodyPr wrap="square" rtlCol="0">
            <a:spAutoFit/>
          </a:bodyPr>
          <a:lstStyle/>
          <a:p>
            <a:r>
              <a:rPr lang="bn-IN" sz="2000" dirty="0" smtClean="0"/>
              <a:t>সাফা এন্ড সন্স </a:t>
            </a:r>
          </a:p>
          <a:p>
            <a:r>
              <a:rPr lang="bn-IN" sz="2000" dirty="0" smtClean="0"/>
              <a:t>সাইফা স্টোরস </a:t>
            </a:r>
            <a:endParaRPr lang="en-US" sz="2000" dirty="0"/>
          </a:p>
        </p:txBody>
      </p:sp>
      <p:sp>
        <p:nvSpPr>
          <p:cNvPr id="21" name="TextBox 20"/>
          <p:cNvSpPr txBox="1"/>
          <p:nvPr/>
        </p:nvSpPr>
        <p:spPr>
          <a:xfrm>
            <a:off x="5867400" y="4572000"/>
            <a:ext cx="2743200" cy="646331"/>
          </a:xfrm>
          <a:prstGeom prst="rect">
            <a:avLst/>
          </a:prstGeom>
          <a:noFill/>
        </p:spPr>
        <p:txBody>
          <a:bodyPr wrap="square" rtlCol="0">
            <a:spAutoFit/>
          </a:bodyPr>
          <a:lstStyle/>
          <a:p>
            <a:r>
              <a:rPr lang="bn-IN" dirty="0" smtClean="0"/>
              <a:t>৩,১৫০</a:t>
            </a:r>
          </a:p>
          <a:p>
            <a:r>
              <a:rPr lang="bn-IN" dirty="0" smtClean="0"/>
              <a:t>৪,০০০ </a:t>
            </a:r>
            <a:endParaRPr lang="en-US" dirty="0"/>
          </a:p>
        </p:txBody>
      </p:sp>
      <p:sp>
        <p:nvSpPr>
          <p:cNvPr id="22" name="TextBox 21"/>
          <p:cNvSpPr txBox="1"/>
          <p:nvPr/>
        </p:nvSpPr>
        <p:spPr>
          <a:xfrm>
            <a:off x="3352800" y="4648200"/>
            <a:ext cx="1600200" cy="707886"/>
          </a:xfrm>
          <a:prstGeom prst="rect">
            <a:avLst/>
          </a:prstGeom>
          <a:noFill/>
        </p:spPr>
        <p:txBody>
          <a:bodyPr wrap="square" rtlCol="0">
            <a:spAutoFit/>
          </a:bodyPr>
          <a:lstStyle/>
          <a:p>
            <a:r>
              <a:rPr lang="bn-IN" sz="2000" dirty="0" smtClean="0"/>
              <a:t>১২০</a:t>
            </a:r>
          </a:p>
          <a:p>
            <a:r>
              <a:rPr lang="bn-IN" sz="2000" dirty="0" smtClean="0"/>
              <a:t>২০০ </a:t>
            </a:r>
            <a:endParaRPr lang="en-US" sz="2000" dirty="0"/>
          </a:p>
        </p:txBody>
      </p:sp>
      <p:sp>
        <p:nvSpPr>
          <p:cNvPr id="23" name="Rounded Rectangle 22"/>
          <p:cNvSpPr/>
          <p:nvPr/>
        </p:nvSpPr>
        <p:spPr>
          <a:xfrm>
            <a:off x="5562600" y="5105400"/>
            <a:ext cx="3581400" cy="45719"/>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TextBox 23"/>
          <p:cNvSpPr txBox="1"/>
          <p:nvPr/>
        </p:nvSpPr>
        <p:spPr>
          <a:xfrm>
            <a:off x="5486400" y="5105400"/>
            <a:ext cx="2667000" cy="369332"/>
          </a:xfrm>
          <a:prstGeom prst="rect">
            <a:avLst/>
          </a:prstGeom>
          <a:noFill/>
        </p:spPr>
        <p:txBody>
          <a:bodyPr wrap="square" rtlCol="0">
            <a:spAutoFit/>
          </a:bodyPr>
          <a:lstStyle/>
          <a:p>
            <a:r>
              <a:rPr lang="bn-IN" dirty="0" smtClean="0"/>
              <a:t>৭,১৫০ </a:t>
            </a:r>
            <a:endParaRPr lang="en-US" dirty="0"/>
          </a:p>
        </p:txBody>
      </p:sp>
      <p:sp>
        <p:nvSpPr>
          <p:cNvPr id="25" name="Rounded Rectangle 24"/>
          <p:cNvSpPr/>
          <p:nvPr/>
        </p:nvSpPr>
        <p:spPr>
          <a:xfrm>
            <a:off x="5562600" y="5486400"/>
            <a:ext cx="3581400" cy="762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0000"/>
            </a:solidFill>
          </a:ln>
        </p:spPr>
        <p:style>
          <a:lnRef idx="1">
            <a:schemeClr val="accent1"/>
          </a:lnRef>
          <a:fillRef idx="2">
            <a:schemeClr val="accent1"/>
          </a:fillRef>
          <a:effectRef idx="1">
            <a:schemeClr val="accent1"/>
          </a:effectRef>
          <a:fontRef idx="minor">
            <a:schemeClr val="dk1"/>
          </a:fontRef>
        </p:style>
        <p:txBody>
          <a:bodyPr>
            <a:normAutofit/>
          </a:bodyPr>
          <a:lstStyle/>
          <a:p>
            <a:r>
              <a:rPr lang="bn-IN" sz="4800" dirty="0" smtClean="0"/>
              <a:t>বাড়ির কাজ </a:t>
            </a:r>
            <a:endParaRPr lang="en-US" sz="4800" dirty="0"/>
          </a:p>
        </p:txBody>
      </p:sp>
      <p:sp>
        <p:nvSpPr>
          <p:cNvPr id="3" name="Content Placeholder 2"/>
          <p:cNvSpPr>
            <a:spLocks noGrp="1"/>
          </p:cNvSpPr>
          <p:nvPr>
            <p:ph idx="1"/>
          </p:nvPr>
        </p:nvSpPr>
        <p:spPr>
          <a:xfrm>
            <a:off x="0" y="1600200"/>
            <a:ext cx="8915400" cy="5029200"/>
          </a:xfrm>
          <a:blipFill>
            <a:blip r:embed="rId2"/>
            <a:tile tx="0" ty="0" sx="100000" sy="100000" flip="none" algn="tl"/>
          </a:blipFill>
        </p:spPr>
        <p:txBody>
          <a:bodyPr/>
          <a:lstStyle/>
          <a:p>
            <a:endParaRPr lang="en-US" dirty="0"/>
          </a:p>
        </p:txBody>
      </p:sp>
      <p:sp>
        <p:nvSpPr>
          <p:cNvPr id="4" name="Rounded Rectangle 3"/>
          <p:cNvSpPr/>
          <p:nvPr/>
        </p:nvSpPr>
        <p:spPr>
          <a:xfrm>
            <a:off x="0" y="5562600"/>
            <a:ext cx="8915400" cy="914400"/>
          </a:xfrm>
          <a:prstGeom prst="roundRect">
            <a:avLst/>
          </a:prstGeom>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r>
              <a:rPr lang="bn-IN" dirty="0" smtClean="0">
                <a:solidFill>
                  <a:srgbClr val="FFFF00"/>
                </a:solidFill>
              </a:rPr>
              <a:t>                                                   </a:t>
            </a:r>
            <a:r>
              <a:rPr lang="bn-IN" dirty="0" smtClean="0">
                <a:solidFill>
                  <a:srgbClr val="002060"/>
                </a:solidFill>
              </a:rPr>
              <a:t>এম সাখাওয়াত হোসেন </a:t>
            </a:r>
          </a:p>
          <a:p>
            <a:r>
              <a:rPr lang="bn-IN" dirty="0" smtClean="0">
                <a:solidFill>
                  <a:srgbClr val="002060"/>
                </a:solidFill>
              </a:rPr>
              <a:t>      </a:t>
            </a:r>
            <a:r>
              <a:rPr lang="en-US" dirty="0" smtClean="0">
                <a:solidFill>
                  <a:srgbClr val="002060"/>
                </a:solidFill>
              </a:rPr>
              <a:t>                                                          </a:t>
            </a:r>
            <a:r>
              <a:rPr lang="bn-IN" dirty="0" smtClean="0">
                <a:solidFill>
                  <a:srgbClr val="002060"/>
                </a:solidFill>
              </a:rPr>
              <a:t> সহকারি শিক্ষক  (ব্যবসায় শিক্ষা ) </a:t>
            </a:r>
          </a:p>
          <a:p>
            <a:r>
              <a:rPr lang="en-US" dirty="0" smtClean="0">
                <a:solidFill>
                  <a:srgbClr val="002060"/>
                </a:solidFill>
              </a:rPr>
              <a:t>                                 </a:t>
            </a:r>
            <a:r>
              <a:rPr lang="bn-IN" dirty="0" smtClean="0">
                <a:solidFill>
                  <a:srgbClr val="002060"/>
                </a:solidFill>
              </a:rPr>
              <a:t>মোক্তাল হোসেন উচ্চ বিদ্যালয়  সদর ,নেত্রকোনা   ০১৯১৭৬৩৬৪৮৬ </a:t>
            </a:r>
            <a:endParaRPr lang="en-US" dirty="0">
              <a:solidFill>
                <a:srgbClr val="002060"/>
              </a:solidFill>
            </a:endParaRPr>
          </a:p>
        </p:txBody>
      </p:sp>
      <p:sp>
        <p:nvSpPr>
          <p:cNvPr id="5" name="Oval 4"/>
          <p:cNvSpPr/>
          <p:nvPr/>
        </p:nvSpPr>
        <p:spPr>
          <a:xfrm>
            <a:off x="381000" y="1676400"/>
            <a:ext cx="4419600" cy="3733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Content Placeholder 8" descr="428.jpg"/>
          <p:cNvPicPr>
            <a:picLocks noChangeAspect="1"/>
          </p:cNvPicPr>
          <p:nvPr/>
        </p:nvPicPr>
        <p:blipFill>
          <a:blip r:embed="rId3"/>
          <a:stretch>
            <a:fillRect/>
          </a:stretch>
        </p:blipFill>
        <p:spPr>
          <a:xfrm>
            <a:off x="381000" y="1676400"/>
            <a:ext cx="4495800" cy="373380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Isosceles Triangle 7"/>
          <p:cNvSpPr/>
          <p:nvPr/>
        </p:nvSpPr>
        <p:spPr>
          <a:xfrm>
            <a:off x="3962400" y="1905000"/>
            <a:ext cx="5029200" cy="3581400"/>
          </a:xfrm>
          <a:prstGeom prst="triangle">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solidFill>
                  <a:srgbClr val="002060"/>
                </a:solidFill>
              </a:rPr>
              <a:t>একটি ক্রয় জাবেদা ও বিক্রয় ফেরত জাবেদার নমুনা প্রস্তুত কর। </a:t>
            </a:r>
            <a:endParaRPr lang="en-US"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0" fill="hold"/>
                                        <p:tgtEl>
                                          <p:spTgt spid="8"/>
                                        </p:tgtEl>
                                        <p:attrNameLst>
                                          <p:attrName>ppt_x</p:attrName>
                                        </p:attrNameLst>
                                      </p:cBhvr>
                                      <p:tavLst>
                                        <p:tav tm="0">
                                          <p:val>
                                            <p:strVal val="#ppt_x"/>
                                          </p:val>
                                        </p:tav>
                                        <p:tav tm="100000">
                                          <p:val>
                                            <p:strVal val="#ppt_x"/>
                                          </p:val>
                                        </p:tav>
                                      </p:tavLst>
                                    </p:anim>
                                    <p:anim calcmode="lin" valueType="num">
                                      <p:cBhvr additive="base">
                                        <p:cTn id="18"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lstStyle/>
          <a:p>
            <a:endParaRPr lang="en-US" dirty="0"/>
          </a:p>
        </p:txBody>
      </p:sp>
      <p:sp>
        <p:nvSpPr>
          <p:cNvPr id="3" name="Content Placeholder 2"/>
          <p:cNvSpPr>
            <a:spLocks noGrp="1"/>
          </p:cNvSpPr>
          <p:nvPr>
            <p:ph idx="1"/>
          </p:nvPr>
        </p:nvSpPr>
        <p:spPr>
          <a:xfrm>
            <a:off x="152400" y="1600200"/>
            <a:ext cx="8839200" cy="5257800"/>
          </a:xfrm>
          <a:blipFill>
            <a:blip r:embed="rId3"/>
            <a:tile tx="0" ty="0" sx="100000" sy="100000" flip="none" algn="tl"/>
          </a:blipFill>
          <a:ln>
            <a:solidFill>
              <a:srgbClr val="C00000"/>
            </a:solidFill>
          </a:ln>
        </p:spPr>
        <p:txBody>
          <a:bodyPr/>
          <a:lstStyle/>
          <a:p>
            <a:endParaRPr lang="en-US" dirty="0"/>
          </a:p>
        </p:txBody>
      </p:sp>
      <p:sp>
        <p:nvSpPr>
          <p:cNvPr id="4" name="Oval 3"/>
          <p:cNvSpPr/>
          <p:nvPr/>
        </p:nvSpPr>
        <p:spPr>
          <a:xfrm>
            <a:off x="1295400" y="228600"/>
            <a:ext cx="7010400" cy="12192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4800" dirty="0" smtClean="0">
                <a:solidFill>
                  <a:srgbClr val="002060"/>
                </a:solidFill>
              </a:rPr>
              <a:t>শিক্ষক পরিচিতি </a:t>
            </a:r>
            <a:endParaRPr lang="en-US" sz="4800" dirty="0">
              <a:solidFill>
                <a:srgbClr val="002060"/>
              </a:solidFill>
            </a:endParaRPr>
          </a:p>
        </p:txBody>
      </p:sp>
      <p:sp>
        <p:nvSpPr>
          <p:cNvPr id="5" name="Rounded Rectangle 4"/>
          <p:cNvSpPr/>
          <p:nvPr/>
        </p:nvSpPr>
        <p:spPr>
          <a:xfrm>
            <a:off x="0" y="5943600"/>
            <a:ext cx="8991600" cy="914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bn-IN" sz="1600" dirty="0" smtClean="0">
                <a:solidFill>
                  <a:srgbClr val="002060"/>
                </a:solidFill>
              </a:rPr>
              <a:t>                                                              এম সাখাওয়াত হোসেন </a:t>
            </a:r>
          </a:p>
          <a:p>
            <a:r>
              <a:rPr lang="bn-IN" sz="1600" dirty="0" smtClean="0">
                <a:solidFill>
                  <a:srgbClr val="002060"/>
                </a:solidFill>
              </a:rPr>
              <a:t>      </a:t>
            </a:r>
            <a:r>
              <a:rPr lang="en-US" sz="1600" dirty="0" smtClean="0">
                <a:solidFill>
                  <a:srgbClr val="002060"/>
                </a:solidFill>
              </a:rPr>
              <a:t>                                                          </a:t>
            </a:r>
            <a:r>
              <a:rPr lang="bn-IN" sz="1600" dirty="0" smtClean="0">
                <a:solidFill>
                  <a:srgbClr val="002060"/>
                </a:solidFill>
              </a:rPr>
              <a:t> সহকারি শিক্ষক  (ব্যবসায় শিক্ষা ) </a:t>
            </a:r>
          </a:p>
          <a:p>
            <a:r>
              <a:rPr lang="en-US" sz="1600" dirty="0" smtClean="0">
                <a:solidFill>
                  <a:srgbClr val="002060"/>
                </a:solidFill>
              </a:rPr>
              <a:t>                                                              </a:t>
            </a:r>
            <a:r>
              <a:rPr lang="bn-IN" sz="1600" dirty="0" smtClean="0">
                <a:solidFill>
                  <a:srgbClr val="002060"/>
                </a:solidFill>
              </a:rPr>
              <a:t>মোক্তাল হোসেন উচ্চ বিদ্যালয়  সদর ,নেত্রকোনা   ০১৯১৭৬৩৬৪৮৬ </a:t>
            </a:r>
            <a:endParaRPr lang="en-US" sz="1600" dirty="0"/>
          </a:p>
        </p:txBody>
      </p:sp>
      <p:sp>
        <p:nvSpPr>
          <p:cNvPr id="6" name="Oval 5"/>
          <p:cNvSpPr/>
          <p:nvPr/>
        </p:nvSpPr>
        <p:spPr>
          <a:xfrm>
            <a:off x="838200" y="1524000"/>
            <a:ext cx="4038600" cy="441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Content Placeholder 4" descr="IMG_9324.JPG"/>
          <p:cNvPicPr>
            <a:picLocks noChangeAspect="1"/>
          </p:cNvPicPr>
          <p:nvPr/>
        </p:nvPicPr>
        <p:blipFill>
          <a:blip r:embed="rId4" cstate="print"/>
          <a:stretch>
            <a:fillRect/>
          </a:stretch>
        </p:blipFill>
        <p:spPr>
          <a:xfrm rot="16200000">
            <a:off x="609600" y="1676400"/>
            <a:ext cx="4419600" cy="411480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ounded Rectangle 7"/>
          <p:cNvSpPr/>
          <p:nvPr/>
        </p:nvSpPr>
        <p:spPr>
          <a:xfrm>
            <a:off x="5029200" y="1600200"/>
            <a:ext cx="3886200" cy="4343400"/>
          </a:xfrm>
          <a:prstGeom prst="roundRect">
            <a:avLst/>
          </a:prstGeom>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r>
              <a:rPr lang="bn-IN" sz="2000" dirty="0" smtClean="0">
                <a:solidFill>
                  <a:srgbClr val="002060"/>
                </a:solidFill>
              </a:rPr>
              <a:t>  </a:t>
            </a:r>
            <a:r>
              <a:rPr lang="bn-IN" sz="2400" dirty="0" smtClean="0">
                <a:solidFill>
                  <a:srgbClr val="002060"/>
                </a:solidFill>
              </a:rPr>
              <a:t>এম সাখাওয়াত হোসেন </a:t>
            </a:r>
          </a:p>
          <a:p>
            <a:r>
              <a:rPr lang="bn-IN" sz="2400" dirty="0" smtClean="0">
                <a:solidFill>
                  <a:srgbClr val="002060"/>
                </a:solidFill>
              </a:rPr>
              <a:t> সহকারি শিক্ষক (ব্যবসায় শিক্ষা )</a:t>
            </a:r>
          </a:p>
          <a:p>
            <a:r>
              <a:rPr lang="bn-IN" sz="2400" dirty="0" smtClean="0">
                <a:solidFill>
                  <a:srgbClr val="002060"/>
                </a:solidFill>
              </a:rPr>
              <a:t>মোক্তাল হোসেন উচ্চ বিদ্যালয় ,চল্লিশা, সদর ,নেত্রকোনা</a:t>
            </a:r>
          </a:p>
          <a:p>
            <a:r>
              <a:rPr lang="en-US" sz="2400" dirty="0" smtClean="0">
                <a:solidFill>
                  <a:srgbClr val="002060"/>
                </a:solidFill>
                <a:hlinkClick r:id="rId5"/>
              </a:rPr>
              <a:t>shakhawath747@gamil.com</a:t>
            </a:r>
            <a:endParaRPr lang="bn-IN" sz="2400" dirty="0" smtClean="0">
              <a:solidFill>
                <a:srgbClr val="002060"/>
              </a:solidFill>
            </a:endParaRPr>
          </a:p>
          <a:p>
            <a:r>
              <a:rPr lang="bn-IN" sz="2400" dirty="0" smtClean="0">
                <a:solidFill>
                  <a:srgbClr val="002060"/>
                </a:solidFill>
              </a:rPr>
              <a:t>মোবাঃ </a:t>
            </a:r>
            <a:endParaRPr lang="en-US" sz="2400" dirty="0" smtClean="0">
              <a:solidFill>
                <a:srgbClr val="002060"/>
              </a:solidFill>
            </a:endParaRPr>
          </a:p>
          <a:p>
            <a:r>
              <a:rPr lang="bn-IN" sz="2400" dirty="0" smtClean="0">
                <a:solidFill>
                  <a:schemeClr val="tx1"/>
                </a:solidFill>
              </a:rPr>
              <a:t>         </a:t>
            </a:r>
            <a:r>
              <a:rPr lang="en-US" sz="2400" dirty="0" smtClean="0">
                <a:solidFill>
                  <a:schemeClr val="tx1"/>
                </a:solidFill>
              </a:rPr>
              <a:t>01734475103</a:t>
            </a:r>
            <a:endParaRPr lang="bn-IN" sz="2400" dirty="0" smtClean="0">
              <a:solidFill>
                <a:schemeClr val="tx1"/>
              </a:solidFill>
            </a:endParaRPr>
          </a:p>
          <a:p>
            <a:r>
              <a:rPr lang="en-US" sz="2400" dirty="0" smtClean="0">
                <a:solidFill>
                  <a:schemeClr val="tx1"/>
                </a:solidFill>
              </a:rPr>
              <a:t>            01972475103</a:t>
            </a:r>
            <a:endParaRPr 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0" fill="hold"/>
                                        <p:tgtEl>
                                          <p:spTgt spid="8"/>
                                        </p:tgtEl>
                                        <p:attrNameLst>
                                          <p:attrName>ppt_x</p:attrName>
                                        </p:attrNameLst>
                                      </p:cBhvr>
                                      <p:tavLst>
                                        <p:tav tm="0">
                                          <p:val>
                                            <p:strVal val="#ppt_x"/>
                                          </p:val>
                                        </p:tav>
                                        <p:tav tm="100000">
                                          <p:val>
                                            <p:strVal val="#ppt_x"/>
                                          </p:val>
                                        </p:tav>
                                      </p:tavLst>
                                    </p:anim>
                                    <p:anim calcmode="lin" valueType="num">
                                      <p:cBhvr additive="base">
                                        <p:cTn id="13"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lstStyle/>
          <a:p>
            <a:endParaRPr lang="en-US" dirty="0"/>
          </a:p>
        </p:txBody>
      </p:sp>
      <p:sp>
        <p:nvSpPr>
          <p:cNvPr id="3" name="Content Placeholder 2"/>
          <p:cNvSpPr>
            <a:spLocks noGrp="1"/>
          </p:cNvSpPr>
          <p:nvPr>
            <p:ph idx="1"/>
          </p:nvPr>
        </p:nvSpPr>
        <p:spPr>
          <a:xfrm>
            <a:off x="0" y="1600200"/>
            <a:ext cx="8991600" cy="5257800"/>
          </a:xfrm>
          <a:blipFill>
            <a:blip r:embed="rId3"/>
            <a:tile tx="0" ty="0" sx="100000" sy="100000" flip="none" algn="tl"/>
          </a:blipFill>
        </p:spPr>
        <p:txBody>
          <a:bodyPr/>
          <a:lstStyle/>
          <a:p>
            <a:endParaRPr lang="en-US" dirty="0"/>
          </a:p>
        </p:txBody>
      </p:sp>
      <p:sp>
        <p:nvSpPr>
          <p:cNvPr id="4" name="Rounded Rectangle 3"/>
          <p:cNvSpPr/>
          <p:nvPr/>
        </p:nvSpPr>
        <p:spPr>
          <a:xfrm>
            <a:off x="0" y="5943600"/>
            <a:ext cx="9144000" cy="914400"/>
          </a:xfrm>
          <a:prstGeom prst="roundRect">
            <a:avLst/>
          </a:prstGeom>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r>
              <a:rPr lang="bn-IN" dirty="0" smtClean="0">
                <a:solidFill>
                  <a:srgbClr val="002060"/>
                </a:solidFill>
              </a:rPr>
              <a:t>                                                এম সাখাওয়াত হোসেন </a:t>
            </a:r>
          </a:p>
          <a:p>
            <a:r>
              <a:rPr lang="bn-IN" dirty="0" smtClean="0">
                <a:solidFill>
                  <a:srgbClr val="002060"/>
                </a:solidFill>
              </a:rPr>
              <a:t>      </a:t>
            </a:r>
            <a:r>
              <a:rPr lang="en-US" dirty="0" smtClean="0">
                <a:solidFill>
                  <a:srgbClr val="002060"/>
                </a:solidFill>
              </a:rPr>
              <a:t>                                                          </a:t>
            </a:r>
            <a:r>
              <a:rPr lang="bn-IN" dirty="0" smtClean="0">
                <a:solidFill>
                  <a:srgbClr val="002060"/>
                </a:solidFill>
              </a:rPr>
              <a:t> সহকারি শিক্ষক  (ব্যবসায় শিক্ষা ) </a:t>
            </a:r>
          </a:p>
          <a:p>
            <a:r>
              <a:rPr lang="en-US" dirty="0" smtClean="0">
                <a:solidFill>
                  <a:srgbClr val="002060"/>
                </a:solidFill>
              </a:rPr>
              <a:t>                                 </a:t>
            </a:r>
            <a:r>
              <a:rPr lang="bn-IN" dirty="0" smtClean="0">
                <a:solidFill>
                  <a:srgbClr val="002060"/>
                </a:solidFill>
              </a:rPr>
              <a:t>মোক্তাল হোসেন উচ্চ বিদ্যালয়  সদর ,নেত্রকোনা   ০১৯১৭৬৩৬৪৮৬ </a:t>
            </a:r>
            <a:endParaRPr lang="en-US" dirty="0">
              <a:solidFill>
                <a:srgbClr val="002060"/>
              </a:solidFill>
            </a:endParaRPr>
          </a:p>
        </p:txBody>
      </p:sp>
      <p:sp>
        <p:nvSpPr>
          <p:cNvPr id="5" name="Oval 4"/>
          <p:cNvSpPr/>
          <p:nvPr/>
        </p:nvSpPr>
        <p:spPr>
          <a:xfrm>
            <a:off x="1447800" y="304800"/>
            <a:ext cx="6705600" cy="1066800"/>
          </a:xfrm>
          <a:prstGeom prst="ellipse">
            <a:avLst/>
          </a:prstGeom>
          <a:ln>
            <a:solidFill>
              <a:srgbClr val="00206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bn-IN" sz="4400" dirty="0" smtClean="0">
                <a:solidFill>
                  <a:srgbClr val="002060"/>
                </a:solidFill>
              </a:rPr>
              <a:t>ধন্যবাদ সবাইকে </a:t>
            </a:r>
            <a:endParaRPr lang="en-US" sz="4400" dirty="0">
              <a:solidFill>
                <a:srgbClr val="002060"/>
              </a:solidFill>
            </a:endParaRPr>
          </a:p>
        </p:txBody>
      </p:sp>
      <p:sp>
        <p:nvSpPr>
          <p:cNvPr id="6" name="Rounded Rectangle 5"/>
          <p:cNvSpPr/>
          <p:nvPr/>
        </p:nvSpPr>
        <p:spPr>
          <a:xfrm>
            <a:off x="990600" y="1828800"/>
            <a:ext cx="7239000" cy="3886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Content Placeholder 3" descr="525.jpg"/>
          <p:cNvPicPr>
            <a:picLocks noChangeAspect="1"/>
          </p:cNvPicPr>
          <p:nvPr/>
        </p:nvPicPr>
        <p:blipFill>
          <a:blip r:embed="rId4"/>
          <a:stretch>
            <a:fillRect/>
          </a:stretch>
        </p:blipFill>
        <p:spPr>
          <a:xfrm>
            <a:off x="990600" y="1828800"/>
            <a:ext cx="7162800" cy="3886200"/>
          </a:xfrm>
          <a:prstGeom prst="rect">
            <a:avLst/>
          </a:prstGeom>
          <a:solidFill>
            <a:srgbClr val="FFFFFF">
              <a:shade val="85000"/>
            </a:srgbClr>
          </a:solidFill>
          <a:ln w="190500" cap="rnd">
            <a:solidFill>
              <a:srgbClr val="FF00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nodeType="clickEffect">
                                  <p:stCondLst>
                                    <p:cond delay="0"/>
                                  </p:stCondLst>
                                  <p:iterate type="lt">
                                    <p:tmPct val="10000"/>
                                  </p:iterate>
                                  <p:childTnLst>
                                    <p:set>
                                      <p:cBhvr override="childStyle">
                                        <p:cTn id="6" dur="500" autoRev="1" fill="hold"/>
                                        <p:tgtEl>
                                          <p:spTgt spid="7"/>
                                        </p:tgtEl>
                                        <p:attrNameLst>
                                          <p:attrName>style.color</p:attrName>
                                        </p:attrNameLst>
                                      </p:cBhvr>
                                      <p:to>
                                        <p:clrVal>
                                          <a:schemeClr val="accent2"/>
                                        </p:clrVal>
                                      </p:to>
                                    </p:set>
                                    <p:set>
                                      <p:cBhvr>
                                        <p:cTn id="7" dur="500" autoRev="1" fill="hold"/>
                                        <p:tgtEl>
                                          <p:spTgt spid="7"/>
                                        </p:tgtEl>
                                        <p:attrNameLst>
                                          <p:attrName>fillcolor</p:attrName>
                                        </p:attrNameLst>
                                      </p:cBhvr>
                                      <p:to>
                                        <p:clrVal>
                                          <a:schemeClr val="accent2"/>
                                        </p:clrVal>
                                      </p:to>
                                    </p:set>
                                    <p:set>
                                      <p:cBhvr>
                                        <p:cTn id="8" dur="500" autoRev="1" fill="hold"/>
                                        <p:tgtEl>
                                          <p:spTgt spid="7"/>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5" presetClass="path" presetSubtype="0" accel="50000" decel="50000" fill="hold" nodeType="clickEffect">
                                  <p:stCondLst>
                                    <p:cond delay="0"/>
                                  </p:stCondLst>
                                  <p:iterate type="lt">
                                    <p:tmPct val="0"/>
                                  </p:iterate>
                                  <p:childTnLst>
                                    <p:animMotion origin="layout" path="M 0 0  L 0.029 0.12133  L 0.125 0.12133  L 0.048 0.196  L 0.077 0.31733  L 0 0.24267  L -0.077 0.31733  L -0.048 0.196  L -0.125 0.12133  L -0.029 0.12133  L 0 0  Z" pathEditMode="relative" ptsTypes="">
                                      <p:cBhvr>
                                        <p:cTn id="12" dur="2000" fill="hold"/>
                                        <p:tgtEl>
                                          <p:spTgt spid="7"/>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0" nodeType="clickEffect">
                                  <p:stCondLst>
                                    <p:cond delay="0"/>
                                  </p:stCondLst>
                                  <p:childTnLst>
                                    <p:animScale>
                                      <p:cBhvr>
                                        <p:cTn id="1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a:ln>
            <a:solidFill>
              <a:schemeClr val="tx1">
                <a:lumMod val="75000"/>
                <a:lumOff val="25000"/>
              </a:schemeClr>
            </a:solidFill>
          </a:ln>
        </p:spPr>
        <p:txBody>
          <a:bodyPr/>
          <a:lstStyle/>
          <a:p>
            <a:endParaRPr lang="en-US" dirty="0"/>
          </a:p>
        </p:txBody>
      </p:sp>
      <p:sp>
        <p:nvSpPr>
          <p:cNvPr id="3" name="Content Placeholder 2"/>
          <p:cNvSpPr>
            <a:spLocks noGrp="1"/>
          </p:cNvSpPr>
          <p:nvPr>
            <p:ph idx="1"/>
          </p:nvPr>
        </p:nvSpPr>
        <p:spPr>
          <a:xfrm>
            <a:off x="152400" y="1600200"/>
            <a:ext cx="8763000" cy="5105400"/>
          </a:xfrm>
          <a:blipFill>
            <a:blip r:embed="rId3"/>
            <a:tile tx="0" ty="0" sx="100000" sy="100000" flip="none" algn="tl"/>
          </a:blipFill>
          <a:ln>
            <a:solidFill>
              <a:srgbClr val="FF0000"/>
            </a:solidFill>
          </a:ln>
        </p:spPr>
        <p:txBody>
          <a:bodyPr/>
          <a:lstStyle/>
          <a:p>
            <a:endParaRPr lang="en-US" dirty="0"/>
          </a:p>
        </p:txBody>
      </p:sp>
      <p:sp>
        <p:nvSpPr>
          <p:cNvPr id="4" name="Rectangle 3"/>
          <p:cNvSpPr/>
          <p:nvPr/>
        </p:nvSpPr>
        <p:spPr>
          <a:xfrm>
            <a:off x="152400" y="5638800"/>
            <a:ext cx="8763000" cy="990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bn-IN" dirty="0" smtClean="0">
                <a:solidFill>
                  <a:srgbClr val="002060"/>
                </a:solidFill>
              </a:rPr>
              <a:t>                                                                  এম সাখাওয়াত হোসেন </a:t>
            </a:r>
          </a:p>
          <a:p>
            <a:r>
              <a:rPr lang="bn-IN" dirty="0" smtClean="0">
                <a:solidFill>
                  <a:srgbClr val="002060"/>
                </a:solidFill>
              </a:rPr>
              <a:t>      </a:t>
            </a:r>
            <a:r>
              <a:rPr lang="en-US" dirty="0" smtClean="0">
                <a:solidFill>
                  <a:srgbClr val="002060"/>
                </a:solidFill>
              </a:rPr>
              <a:t>                                                          </a:t>
            </a:r>
            <a:r>
              <a:rPr lang="bn-IN" dirty="0" smtClean="0">
                <a:solidFill>
                  <a:srgbClr val="002060"/>
                </a:solidFill>
              </a:rPr>
              <a:t> সহকারি শিক্ষক  (ব্যবসায় শিক্ষা ) </a:t>
            </a:r>
          </a:p>
          <a:p>
            <a:r>
              <a:rPr lang="en-US" dirty="0" smtClean="0">
                <a:solidFill>
                  <a:srgbClr val="002060"/>
                </a:solidFill>
              </a:rPr>
              <a:t>                                 </a:t>
            </a:r>
            <a:r>
              <a:rPr lang="bn-IN" dirty="0" smtClean="0">
                <a:solidFill>
                  <a:srgbClr val="002060"/>
                </a:solidFill>
              </a:rPr>
              <a:t>মোক্তাল হোসেন উচ্চ বিদ্যালয়  সদর ,নেত্রকোনা   ০১৯১৭৬৩৬৪৮৬ </a:t>
            </a:r>
            <a:endParaRPr lang="en-US" dirty="0"/>
          </a:p>
        </p:txBody>
      </p:sp>
      <p:sp>
        <p:nvSpPr>
          <p:cNvPr id="5" name="Rounded Rectangle 4"/>
          <p:cNvSpPr/>
          <p:nvPr/>
        </p:nvSpPr>
        <p:spPr>
          <a:xfrm>
            <a:off x="1752600" y="304800"/>
            <a:ext cx="6248400" cy="11430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54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পাঠ পরিচিতি </a:t>
            </a:r>
            <a:endParaRPr lang="en-US" sz="54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sp>
        <p:nvSpPr>
          <p:cNvPr id="6" name="Rounded Rectangle 5"/>
          <p:cNvSpPr/>
          <p:nvPr/>
        </p:nvSpPr>
        <p:spPr>
          <a:xfrm>
            <a:off x="1219200" y="1828800"/>
            <a:ext cx="6858000" cy="36576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bn-IN" sz="36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শ্রেনিঃনবম ও দশম</a:t>
            </a:r>
          </a:p>
          <a:p>
            <a:r>
              <a:rPr lang="bn-IN" sz="36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অধ্যায়ঃষষ্ঠ  </a:t>
            </a:r>
          </a:p>
          <a:p>
            <a:r>
              <a:rPr lang="bn-IN" sz="36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পাঠ শিরোনামঃ জাবেদা  </a:t>
            </a:r>
          </a:p>
          <a:p>
            <a:r>
              <a:rPr lang="bn-IN" sz="36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সময়ঃ৪০মিনিট  </a:t>
            </a:r>
          </a:p>
          <a:p>
            <a:r>
              <a:rPr lang="bn-IN" sz="36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তারিখঃ০১.০৯</a:t>
            </a:r>
            <a:r>
              <a:rPr lang="en-US" sz="36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a:t>
            </a:r>
            <a:r>
              <a:rPr lang="bn-IN" sz="36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২০২০ইং   </a:t>
            </a:r>
          </a:p>
          <a:p>
            <a:r>
              <a:rPr lang="bn-IN" sz="36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a:t>
            </a:r>
            <a:r>
              <a:rPr lang="en-US" sz="36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a:t>
            </a:r>
            <a:endParaRPr lang="en-US" sz="36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a:ln>
            <a:solidFill>
              <a:srgbClr val="FF0000"/>
            </a:solidFill>
          </a:ln>
        </p:spPr>
        <p:txBody>
          <a:bodyPr>
            <a:normAutofit/>
          </a:bodyPr>
          <a:lstStyle/>
          <a:p>
            <a:r>
              <a:rPr lang="bn-IN" sz="6000" dirty="0" smtClean="0"/>
              <a:t>আজকের পাঠ </a:t>
            </a:r>
            <a:endParaRPr lang="en-US" sz="6000" dirty="0"/>
          </a:p>
        </p:txBody>
      </p:sp>
      <p:sp>
        <p:nvSpPr>
          <p:cNvPr id="3" name="Content Placeholder 2"/>
          <p:cNvSpPr>
            <a:spLocks noGrp="1"/>
          </p:cNvSpPr>
          <p:nvPr>
            <p:ph idx="1"/>
          </p:nvPr>
        </p:nvSpPr>
        <p:spPr>
          <a:xfrm>
            <a:off x="0" y="1600200"/>
            <a:ext cx="9144000" cy="5257800"/>
          </a:xfrm>
          <a:blipFill>
            <a:blip r:embed="rId2"/>
            <a:tile tx="0" ty="0" sx="100000" sy="100000" flip="none" algn="tl"/>
          </a:blipFill>
        </p:spPr>
        <p:txBody>
          <a:bodyPr/>
          <a:lstStyle/>
          <a:p>
            <a:endParaRPr lang="en-US" dirty="0"/>
          </a:p>
        </p:txBody>
      </p:sp>
      <p:sp>
        <p:nvSpPr>
          <p:cNvPr id="4" name="Rounded Rectangle 3"/>
          <p:cNvSpPr/>
          <p:nvPr/>
        </p:nvSpPr>
        <p:spPr>
          <a:xfrm>
            <a:off x="0" y="5943600"/>
            <a:ext cx="9144000" cy="914400"/>
          </a:xfrm>
          <a:prstGeom prst="roundRect">
            <a:avLst/>
          </a:prstGeom>
          <a:ln>
            <a:solidFill>
              <a:srgbClr val="002060"/>
            </a:solidFill>
          </a:ln>
        </p:spPr>
        <p:style>
          <a:lnRef idx="3">
            <a:schemeClr val="lt1"/>
          </a:lnRef>
          <a:fillRef idx="1">
            <a:schemeClr val="accent6"/>
          </a:fillRef>
          <a:effectRef idx="1">
            <a:schemeClr val="accent6"/>
          </a:effectRef>
          <a:fontRef idx="minor">
            <a:schemeClr val="lt1"/>
          </a:fontRef>
        </p:style>
        <p:txBody>
          <a:bodyPr rtlCol="0" anchor="ctr"/>
          <a:lstStyle/>
          <a:p>
            <a:r>
              <a:rPr lang="bn-IN" dirty="0" smtClean="0">
                <a:solidFill>
                  <a:srgbClr val="002060"/>
                </a:solidFill>
              </a:rPr>
              <a:t>                                                                এম সাখাওয়াত হোসেন </a:t>
            </a:r>
          </a:p>
          <a:p>
            <a:r>
              <a:rPr lang="bn-IN" dirty="0" smtClean="0">
                <a:solidFill>
                  <a:srgbClr val="002060"/>
                </a:solidFill>
              </a:rPr>
              <a:t>      </a:t>
            </a:r>
            <a:r>
              <a:rPr lang="en-US" dirty="0" smtClean="0">
                <a:solidFill>
                  <a:srgbClr val="002060"/>
                </a:solidFill>
              </a:rPr>
              <a:t>                                                          </a:t>
            </a:r>
            <a:r>
              <a:rPr lang="bn-IN" dirty="0" smtClean="0">
                <a:solidFill>
                  <a:srgbClr val="002060"/>
                </a:solidFill>
              </a:rPr>
              <a:t> সহকারি শিক্ষক  (ব্যবসায় শিক্ষা ) </a:t>
            </a:r>
          </a:p>
          <a:p>
            <a:r>
              <a:rPr lang="en-US" dirty="0" smtClean="0">
                <a:solidFill>
                  <a:srgbClr val="002060"/>
                </a:solidFill>
              </a:rPr>
              <a:t>                                 </a:t>
            </a:r>
            <a:r>
              <a:rPr lang="bn-IN" dirty="0" smtClean="0">
                <a:solidFill>
                  <a:srgbClr val="002060"/>
                </a:solidFill>
              </a:rPr>
              <a:t>মোক্তাল হোসেন উচ্চ বিদ্যালয়  সদর ,নেত্রকোনা   ০১৯১৭৬৩৬৪৮৬ </a:t>
            </a:r>
            <a:endParaRPr lang="en-US" dirty="0"/>
          </a:p>
        </p:txBody>
      </p:sp>
      <p:sp>
        <p:nvSpPr>
          <p:cNvPr id="5" name="Oval 4"/>
          <p:cNvSpPr/>
          <p:nvPr/>
        </p:nvSpPr>
        <p:spPr>
          <a:xfrm>
            <a:off x="762000" y="1752600"/>
            <a:ext cx="7848600" cy="3962400"/>
          </a:xfrm>
          <a:prstGeom prst="ellipse">
            <a:avLst/>
          </a:prstGeom>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800" dirty="0" err="1" smtClean="0">
                <a:solidFill>
                  <a:srgbClr val="002060"/>
                </a:solidFill>
              </a:rPr>
              <a:t>ক্রয়</a:t>
            </a:r>
            <a:r>
              <a:rPr lang="en-US" sz="4800" dirty="0" smtClean="0">
                <a:solidFill>
                  <a:srgbClr val="002060"/>
                </a:solidFill>
              </a:rPr>
              <a:t> ও </a:t>
            </a:r>
            <a:r>
              <a:rPr lang="en-US" sz="4800" dirty="0" err="1" smtClean="0">
                <a:solidFill>
                  <a:srgbClr val="002060"/>
                </a:solidFill>
              </a:rPr>
              <a:t>বিক্রয়</a:t>
            </a:r>
            <a:r>
              <a:rPr lang="en-US" sz="4800" dirty="0" smtClean="0">
                <a:solidFill>
                  <a:srgbClr val="002060"/>
                </a:solidFill>
              </a:rPr>
              <a:t> </a:t>
            </a:r>
            <a:r>
              <a:rPr lang="en-US" sz="4800" dirty="0" err="1" smtClean="0">
                <a:solidFill>
                  <a:srgbClr val="002060"/>
                </a:solidFill>
              </a:rPr>
              <a:t>জাবেদা</a:t>
            </a:r>
            <a:r>
              <a:rPr lang="en-US" sz="4800" dirty="0" smtClean="0">
                <a:solidFill>
                  <a:srgbClr val="002060"/>
                </a:solidFill>
              </a:rPr>
              <a:t> / </a:t>
            </a:r>
            <a:r>
              <a:rPr lang="en-US" sz="4800" dirty="0" err="1" smtClean="0">
                <a:solidFill>
                  <a:srgbClr val="002060"/>
                </a:solidFill>
              </a:rPr>
              <a:t>ক্রয়ফেরত</a:t>
            </a:r>
            <a:r>
              <a:rPr lang="en-US" sz="4800" dirty="0" smtClean="0">
                <a:solidFill>
                  <a:srgbClr val="002060"/>
                </a:solidFill>
              </a:rPr>
              <a:t> ও  </a:t>
            </a:r>
            <a:r>
              <a:rPr lang="en-US" sz="4800" dirty="0" err="1" smtClean="0">
                <a:solidFill>
                  <a:srgbClr val="002060"/>
                </a:solidFill>
              </a:rPr>
              <a:t>বিক্রয়</a:t>
            </a:r>
            <a:r>
              <a:rPr lang="en-US" sz="4800" dirty="0" smtClean="0">
                <a:solidFill>
                  <a:srgbClr val="002060"/>
                </a:solidFill>
              </a:rPr>
              <a:t> </a:t>
            </a:r>
            <a:r>
              <a:rPr lang="en-US" sz="4800" dirty="0" err="1" smtClean="0">
                <a:solidFill>
                  <a:srgbClr val="002060"/>
                </a:solidFill>
              </a:rPr>
              <a:t>ফেরত</a:t>
            </a:r>
            <a:r>
              <a:rPr lang="en-US" sz="4800" dirty="0" smtClean="0">
                <a:solidFill>
                  <a:srgbClr val="002060"/>
                </a:solidFill>
              </a:rPr>
              <a:t> </a:t>
            </a:r>
            <a:r>
              <a:rPr lang="en-US" sz="4800" dirty="0" err="1" smtClean="0">
                <a:solidFill>
                  <a:srgbClr val="002060"/>
                </a:solidFill>
              </a:rPr>
              <a:t>জাবেদা</a:t>
            </a:r>
            <a:r>
              <a:rPr lang="en-US" sz="4800" dirty="0" smtClean="0">
                <a:solidFill>
                  <a:srgbClr val="002060"/>
                </a:solidFill>
              </a:rPr>
              <a:t>  </a:t>
            </a:r>
            <a:r>
              <a:rPr lang="en-US" sz="4800" dirty="0" err="1" smtClean="0">
                <a:solidFill>
                  <a:srgbClr val="002060"/>
                </a:solidFill>
              </a:rPr>
              <a:t>প্রস্তুত</a:t>
            </a:r>
            <a:r>
              <a:rPr lang="en-US" sz="4800" dirty="0" smtClean="0">
                <a:solidFill>
                  <a:srgbClr val="002060"/>
                </a:solidFill>
              </a:rPr>
              <a:t> </a:t>
            </a:r>
            <a:r>
              <a:rPr lang="en-US" sz="4800" dirty="0" err="1" smtClean="0">
                <a:solidFill>
                  <a:srgbClr val="002060"/>
                </a:solidFill>
              </a:rPr>
              <a:t>করণ</a:t>
            </a:r>
            <a:r>
              <a:rPr lang="en-US" sz="4800" dirty="0" smtClean="0">
                <a:solidFill>
                  <a:srgbClr val="002060"/>
                </a:solidFill>
              </a:rPr>
              <a:t>   </a:t>
            </a:r>
            <a:endParaRPr lang="en-US" sz="48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a:noAutofit/>
          </a:bodyPr>
          <a:lstStyle/>
          <a:p>
            <a:r>
              <a:rPr lang="bn-IN" sz="6000" dirty="0" smtClean="0"/>
              <a:t>শিখনফল </a:t>
            </a:r>
            <a:endParaRPr lang="en-US" sz="6000" dirty="0"/>
          </a:p>
        </p:txBody>
      </p:sp>
      <p:sp>
        <p:nvSpPr>
          <p:cNvPr id="3" name="Content Placeholder 2"/>
          <p:cNvSpPr>
            <a:spLocks noGrp="1"/>
          </p:cNvSpPr>
          <p:nvPr>
            <p:ph idx="1"/>
          </p:nvPr>
        </p:nvSpPr>
        <p:spPr>
          <a:xfrm>
            <a:off x="0" y="1600200"/>
            <a:ext cx="8915400" cy="5257800"/>
          </a:xfrm>
          <a:blipFill>
            <a:blip r:embed="rId2"/>
            <a:tile tx="0" ty="0" sx="100000" sy="100000" flip="none" algn="tl"/>
          </a:blipFill>
          <a:ln>
            <a:solidFill>
              <a:srgbClr val="FF0000"/>
            </a:solidFill>
          </a:ln>
        </p:spPr>
        <p:txBody>
          <a:bodyPr/>
          <a:lstStyle/>
          <a:p>
            <a:endParaRPr lang="en-US" dirty="0"/>
          </a:p>
        </p:txBody>
      </p:sp>
      <p:sp>
        <p:nvSpPr>
          <p:cNvPr id="4" name="Rounded Rectangle 3"/>
          <p:cNvSpPr/>
          <p:nvPr/>
        </p:nvSpPr>
        <p:spPr>
          <a:xfrm>
            <a:off x="0" y="5715000"/>
            <a:ext cx="8915400" cy="11430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bn-IN" dirty="0" smtClean="0">
                <a:solidFill>
                  <a:srgbClr val="002060"/>
                </a:solidFill>
              </a:rPr>
              <a:t>                                                                 এম সাখাওয়াত হোসেন </a:t>
            </a:r>
          </a:p>
          <a:p>
            <a:r>
              <a:rPr lang="bn-IN" dirty="0" smtClean="0">
                <a:solidFill>
                  <a:srgbClr val="002060"/>
                </a:solidFill>
              </a:rPr>
              <a:t>      </a:t>
            </a:r>
            <a:r>
              <a:rPr lang="en-US" dirty="0" smtClean="0">
                <a:solidFill>
                  <a:srgbClr val="002060"/>
                </a:solidFill>
              </a:rPr>
              <a:t>                                                          </a:t>
            </a:r>
            <a:r>
              <a:rPr lang="bn-IN" dirty="0" smtClean="0">
                <a:solidFill>
                  <a:srgbClr val="002060"/>
                </a:solidFill>
              </a:rPr>
              <a:t> সহকারি শিক্ষক  (ব্যবসায় শিক্ষা ) </a:t>
            </a:r>
          </a:p>
          <a:p>
            <a:r>
              <a:rPr lang="en-US" dirty="0" smtClean="0">
                <a:solidFill>
                  <a:srgbClr val="002060"/>
                </a:solidFill>
              </a:rPr>
              <a:t>                                 </a:t>
            </a:r>
            <a:r>
              <a:rPr lang="bn-IN" dirty="0" smtClean="0">
                <a:solidFill>
                  <a:srgbClr val="002060"/>
                </a:solidFill>
              </a:rPr>
              <a:t>মোক্তাল হোসেন উচ্চ বিদ্যালয়  সদর ,নেত্রকোনা   ০১৯১৭৬৩৬৪৮৬ </a:t>
            </a:r>
            <a:endParaRPr lang="en-US" dirty="0"/>
          </a:p>
        </p:txBody>
      </p:sp>
      <p:sp>
        <p:nvSpPr>
          <p:cNvPr id="5" name="Rectangle 4"/>
          <p:cNvSpPr/>
          <p:nvPr/>
        </p:nvSpPr>
        <p:spPr>
          <a:xfrm>
            <a:off x="457200" y="1752600"/>
            <a:ext cx="7772400" cy="3657600"/>
          </a:xfrm>
          <a:prstGeom prst="rect">
            <a:avLst/>
          </a:prstGeom>
          <a:ln>
            <a:solidFill>
              <a:schemeClr val="tx1">
                <a:lumMod val="85000"/>
                <a:lumOff val="1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bn-IN" sz="3200" dirty="0" smtClean="0">
                <a:solidFill>
                  <a:schemeClr val="tx1"/>
                </a:solidFill>
              </a:rPr>
              <a:t>পাঠ শেষে শিক্ষার্থীরা- </a:t>
            </a:r>
          </a:p>
          <a:p>
            <a:pPr algn="ctr"/>
            <a:r>
              <a:rPr lang="bn-IN" sz="2400" dirty="0" smtClean="0">
                <a:solidFill>
                  <a:srgbClr val="002060"/>
                </a:solidFill>
              </a:rPr>
              <a:t>০১। ক্রয় জাবেদা এর সঙ্গা বলতে পারবে।</a:t>
            </a:r>
          </a:p>
          <a:p>
            <a:pPr algn="ctr"/>
            <a:r>
              <a:rPr lang="bn-IN" sz="2400" dirty="0" smtClean="0">
                <a:solidFill>
                  <a:srgbClr val="002060"/>
                </a:solidFill>
              </a:rPr>
              <a:t>০২।ক্রয় জাবেদা এর নমুনা তৈরি করতে পারবে।</a:t>
            </a:r>
          </a:p>
          <a:p>
            <a:pPr algn="ctr"/>
            <a:r>
              <a:rPr lang="bn-IN" sz="2400" dirty="0" smtClean="0">
                <a:solidFill>
                  <a:srgbClr val="002060"/>
                </a:solidFill>
              </a:rPr>
              <a:t>০৩।বিক্রয় জাবেদা সঙ্গা ও নমুনা  তৈরি করতে পারবে। </a:t>
            </a:r>
          </a:p>
          <a:p>
            <a:pPr algn="ctr"/>
            <a:r>
              <a:rPr lang="bn-IN" sz="2400" dirty="0" smtClean="0">
                <a:solidFill>
                  <a:srgbClr val="002060"/>
                </a:solidFill>
              </a:rPr>
              <a:t>০৪।ক্রয়ফেরত জাবেদা সঙ্গা ও নমুনা তৈরি করতে পারবে।</a:t>
            </a:r>
          </a:p>
          <a:p>
            <a:pPr algn="ctr"/>
            <a:r>
              <a:rPr lang="bn-IN" sz="2400" dirty="0" smtClean="0">
                <a:solidFill>
                  <a:srgbClr val="002060"/>
                </a:solidFill>
              </a:rPr>
              <a:t>০৫। বিক্রয়ফেরত জাবেদা সঙ্গা ও নমুনা তৈরি করতে পারবে। </a:t>
            </a:r>
            <a:endParaRPr lang="en-US"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a:ln>
            <a:solidFill>
              <a:srgbClr val="FF0000"/>
            </a:solidFill>
          </a:ln>
        </p:spPr>
        <p:txBody>
          <a:bodyPr>
            <a:normAutofit/>
          </a:bodyPr>
          <a:lstStyle/>
          <a:p>
            <a:r>
              <a:rPr lang="bn-IN" sz="4800" dirty="0" smtClean="0"/>
              <a:t>ক্রয় জাবেদা </a:t>
            </a:r>
            <a:endParaRPr lang="en-US" sz="4800" dirty="0"/>
          </a:p>
        </p:txBody>
      </p:sp>
      <p:sp>
        <p:nvSpPr>
          <p:cNvPr id="3" name="Content Placeholder 2"/>
          <p:cNvSpPr>
            <a:spLocks noGrp="1"/>
          </p:cNvSpPr>
          <p:nvPr>
            <p:ph idx="1"/>
          </p:nvPr>
        </p:nvSpPr>
        <p:spPr>
          <a:xfrm>
            <a:off x="0" y="1600200"/>
            <a:ext cx="9144000" cy="5257800"/>
          </a:xfrm>
        </p:spPr>
        <p:txBody>
          <a:bodyPr/>
          <a:lstStyle/>
          <a:p>
            <a:endParaRPr lang="en-US" dirty="0"/>
          </a:p>
        </p:txBody>
      </p:sp>
      <p:sp>
        <p:nvSpPr>
          <p:cNvPr id="4" name="Rounded Rectangle 3"/>
          <p:cNvSpPr/>
          <p:nvPr/>
        </p:nvSpPr>
        <p:spPr>
          <a:xfrm>
            <a:off x="0" y="5943600"/>
            <a:ext cx="9144000" cy="914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bn-IN" dirty="0" smtClean="0">
                <a:solidFill>
                  <a:srgbClr val="002060"/>
                </a:solidFill>
              </a:rPr>
              <a:t>                                                  </a:t>
            </a:r>
            <a:r>
              <a:rPr lang="bn-IN" b="1"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এম সাখাওয়াত হোসেন </a:t>
            </a:r>
          </a:p>
          <a:p>
            <a:r>
              <a:rPr lang="bn-IN" b="1"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      </a:t>
            </a:r>
            <a:r>
              <a:rPr lang="en-US" b="1"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                                                          </a:t>
            </a:r>
            <a:r>
              <a:rPr lang="bn-IN" b="1"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 সহকারি শিক্ষক  (ব্যবসায় শিক্ষা ) </a:t>
            </a:r>
          </a:p>
          <a:p>
            <a:r>
              <a:rPr lang="en-US" b="1"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                                 </a:t>
            </a:r>
            <a:r>
              <a:rPr lang="bn-IN" b="1"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মোক্তাল হোসেন উচ্চ বিদ্যালয়  সদর ,নেত্রকোনা   ০১৯১৭৬৩৬৪৮৬ </a:t>
            </a:r>
            <a:endParaRPr lang="en-US" b="1" dirty="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endParaRPr>
          </a:p>
        </p:txBody>
      </p:sp>
      <p:sp>
        <p:nvSpPr>
          <p:cNvPr id="5" name="Rounded Rectangle 4"/>
          <p:cNvSpPr/>
          <p:nvPr/>
        </p:nvSpPr>
        <p:spPr>
          <a:xfrm>
            <a:off x="457200" y="1752600"/>
            <a:ext cx="8305800" cy="3962400"/>
          </a:xfrm>
          <a:prstGeom prst="roundRect">
            <a:avLst/>
          </a:prstGeom>
          <a:ln>
            <a:solidFill>
              <a:srgbClr val="00206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bn-IN" sz="3600" dirty="0" smtClean="0">
                <a:solidFill>
                  <a:srgbClr val="002060"/>
                </a:solidFill>
              </a:rPr>
              <a:t>বিক্রয়ের উদ্দেশ্যে প্রতিষ্ঠান যা ক্রয় করে,তাই পণ্য।এই পণ্য নগদে ও বাকিতে উভয় মাধ্যমেই হতে পারে। বাকিতে ক্রয়কৃত পণ্য ক্রয় জাবেদায় লিপিবদ্ধা করা  হয়। চালানের উপর ভিত্তি করেই ক্রয় জাবেদা প্রস্তত করা হয়।  </a:t>
            </a:r>
            <a:endParaRPr lang="en-US" sz="36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r>
              <a:rPr lang="bn-IN" dirty="0" smtClean="0"/>
              <a:t>ক্রয় জাবেদা নমুনা ছক </a:t>
            </a:r>
            <a:endParaRPr lang="en-US" dirty="0"/>
          </a:p>
        </p:txBody>
      </p:sp>
      <p:sp>
        <p:nvSpPr>
          <p:cNvPr id="3" name="Content Placeholder 2"/>
          <p:cNvSpPr>
            <a:spLocks noGrp="1"/>
          </p:cNvSpPr>
          <p:nvPr>
            <p:ph idx="1"/>
          </p:nvPr>
        </p:nvSpPr>
        <p:spPr>
          <a:xfrm>
            <a:off x="0" y="1600200"/>
            <a:ext cx="9144000" cy="5257800"/>
          </a:xfrm>
          <a:blipFill>
            <a:blip r:embed="rId2"/>
            <a:tile tx="0" ty="0" sx="100000" sy="100000" flip="none" algn="tl"/>
          </a:blipFill>
        </p:spPr>
        <p:txBody>
          <a:bodyPr/>
          <a:lstStyle/>
          <a:p>
            <a:endParaRPr lang="en-US" dirty="0"/>
          </a:p>
        </p:txBody>
      </p:sp>
      <p:sp>
        <p:nvSpPr>
          <p:cNvPr id="4" name="Rounded Rectangle 3"/>
          <p:cNvSpPr/>
          <p:nvPr/>
        </p:nvSpPr>
        <p:spPr>
          <a:xfrm>
            <a:off x="0" y="5943600"/>
            <a:ext cx="9144000" cy="914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bn-IN" dirty="0" smtClean="0">
                <a:solidFill>
                  <a:srgbClr val="002060"/>
                </a:solidFill>
              </a:rPr>
              <a:t>                                                        এম সাখাওয়াত হোসেন </a:t>
            </a:r>
          </a:p>
          <a:p>
            <a:r>
              <a:rPr lang="bn-IN" dirty="0" smtClean="0">
                <a:solidFill>
                  <a:srgbClr val="002060"/>
                </a:solidFill>
              </a:rPr>
              <a:t>      </a:t>
            </a:r>
            <a:r>
              <a:rPr lang="en-US" dirty="0" smtClean="0">
                <a:solidFill>
                  <a:srgbClr val="002060"/>
                </a:solidFill>
              </a:rPr>
              <a:t>                                                          </a:t>
            </a:r>
            <a:r>
              <a:rPr lang="bn-IN" dirty="0" smtClean="0">
                <a:solidFill>
                  <a:srgbClr val="002060"/>
                </a:solidFill>
              </a:rPr>
              <a:t> সহকারি শিক্ষক  (ব্যবসায় শিক্ষা ) </a:t>
            </a:r>
          </a:p>
          <a:p>
            <a:r>
              <a:rPr lang="en-US" dirty="0" smtClean="0">
                <a:solidFill>
                  <a:srgbClr val="002060"/>
                </a:solidFill>
              </a:rPr>
              <a:t>                                 </a:t>
            </a:r>
            <a:r>
              <a:rPr lang="bn-IN" dirty="0" smtClean="0">
                <a:solidFill>
                  <a:srgbClr val="002060"/>
                </a:solidFill>
              </a:rPr>
              <a:t>মোক্তাল হোসেন উচ্চ বিদ্যালয়  সদর ,নেত্রকোনা   ০১৯১৭৬৩৬৪৮৬ </a:t>
            </a:r>
            <a:endParaRPr lang="en-US" dirty="0"/>
          </a:p>
        </p:txBody>
      </p:sp>
      <p:sp>
        <p:nvSpPr>
          <p:cNvPr id="5" name="Oval 4"/>
          <p:cNvSpPr/>
          <p:nvPr/>
        </p:nvSpPr>
        <p:spPr>
          <a:xfrm>
            <a:off x="1676400" y="1600200"/>
            <a:ext cx="4267200" cy="6858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dirty="0" smtClean="0"/>
              <a:t>সাফা স্টোররে ক্রয় জাবেদা </a:t>
            </a:r>
            <a:endParaRPr lang="en-US" dirty="0"/>
          </a:p>
        </p:txBody>
      </p:sp>
      <p:sp>
        <p:nvSpPr>
          <p:cNvPr id="6" name="Rounded Rectangle 5"/>
          <p:cNvSpPr/>
          <p:nvPr/>
        </p:nvSpPr>
        <p:spPr>
          <a:xfrm>
            <a:off x="0" y="2362200"/>
            <a:ext cx="8991600" cy="19812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p>
        </p:txBody>
      </p:sp>
      <p:sp>
        <p:nvSpPr>
          <p:cNvPr id="7" name="Rounded Rectangle 6"/>
          <p:cNvSpPr/>
          <p:nvPr/>
        </p:nvSpPr>
        <p:spPr>
          <a:xfrm>
            <a:off x="0" y="2895600"/>
            <a:ext cx="8991600" cy="457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1066800" y="2362200"/>
            <a:ext cx="45719" cy="1981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flipH="1">
            <a:off x="3581398" y="2362200"/>
            <a:ext cx="45719" cy="19812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4876800" y="2362200"/>
            <a:ext cx="45719" cy="19812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6019800" y="2362200"/>
            <a:ext cx="45719" cy="19812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 name="TextBox 11"/>
          <p:cNvSpPr txBox="1"/>
          <p:nvPr/>
        </p:nvSpPr>
        <p:spPr>
          <a:xfrm>
            <a:off x="0" y="2438400"/>
            <a:ext cx="1143000" cy="369332"/>
          </a:xfrm>
          <a:prstGeom prst="rect">
            <a:avLst/>
          </a:prstGeom>
          <a:noFill/>
        </p:spPr>
        <p:txBody>
          <a:bodyPr wrap="square" rtlCol="0">
            <a:spAutoFit/>
          </a:bodyPr>
          <a:lstStyle/>
          <a:p>
            <a:r>
              <a:rPr lang="en-US" dirty="0" err="1" smtClean="0"/>
              <a:t>তারিখ</a:t>
            </a:r>
            <a:r>
              <a:rPr lang="en-US" dirty="0" smtClean="0"/>
              <a:t> </a:t>
            </a:r>
            <a:endParaRPr lang="en-US" dirty="0"/>
          </a:p>
        </p:txBody>
      </p:sp>
      <p:sp>
        <p:nvSpPr>
          <p:cNvPr id="13" name="TextBox 12"/>
          <p:cNvSpPr txBox="1"/>
          <p:nvPr/>
        </p:nvSpPr>
        <p:spPr>
          <a:xfrm>
            <a:off x="1066800" y="2514600"/>
            <a:ext cx="2590800" cy="369332"/>
          </a:xfrm>
          <a:prstGeom prst="rect">
            <a:avLst/>
          </a:prstGeom>
          <a:noFill/>
        </p:spPr>
        <p:txBody>
          <a:bodyPr wrap="square" rtlCol="0">
            <a:spAutoFit/>
          </a:bodyPr>
          <a:lstStyle/>
          <a:p>
            <a:r>
              <a:rPr lang="en-US" dirty="0" err="1" smtClean="0"/>
              <a:t>ক্রেডিট</a:t>
            </a:r>
            <a:r>
              <a:rPr lang="en-US" dirty="0" smtClean="0"/>
              <a:t> </a:t>
            </a:r>
            <a:r>
              <a:rPr lang="en-US" dirty="0" err="1" smtClean="0"/>
              <a:t>হিসাব</a:t>
            </a:r>
            <a:r>
              <a:rPr lang="en-US" dirty="0" smtClean="0"/>
              <a:t> </a:t>
            </a:r>
            <a:r>
              <a:rPr lang="en-US" dirty="0" err="1" smtClean="0"/>
              <a:t>খাত</a:t>
            </a:r>
            <a:r>
              <a:rPr lang="en-US" dirty="0" smtClean="0"/>
              <a:t> </a:t>
            </a:r>
            <a:endParaRPr lang="en-US" dirty="0"/>
          </a:p>
        </p:txBody>
      </p:sp>
      <p:sp>
        <p:nvSpPr>
          <p:cNvPr id="14" name="TextBox 13"/>
          <p:cNvSpPr txBox="1"/>
          <p:nvPr/>
        </p:nvSpPr>
        <p:spPr>
          <a:xfrm>
            <a:off x="3657600" y="2590800"/>
            <a:ext cx="1295400" cy="369332"/>
          </a:xfrm>
          <a:prstGeom prst="rect">
            <a:avLst/>
          </a:prstGeom>
          <a:noFill/>
        </p:spPr>
        <p:txBody>
          <a:bodyPr wrap="square" rtlCol="0">
            <a:spAutoFit/>
          </a:bodyPr>
          <a:lstStyle/>
          <a:p>
            <a:r>
              <a:rPr lang="en-US" dirty="0" smtClean="0"/>
              <a:t>শ</a:t>
            </a:r>
            <a:r>
              <a:rPr lang="bn-IN" dirty="0" smtClean="0"/>
              <a:t>র্ত</a:t>
            </a:r>
            <a:endParaRPr lang="en-US" dirty="0"/>
          </a:p>
        </p:txBody>
      </p:sp>
      <p:sp>
        <p:nvSpPr>
          <p:cNvPr id="15" name="TextBox 14"/>
          <p:cNvSpPr txBox="1"/>
          <p:nvPr/>
        </p:nvSpPr>
        <p:spPr>
          <a:xfrm>
            <a:off x="4876800" y="2438400"/>
            <a:ext cx="1447800" cy="369332"/>
          </a:xfrm>
          <a:prstGeom prst="rect">
            <a:avLst/>
          </a:prstGeom>
          <a:noFill/>
        </p:spPr>
        <p:txBody>
          <a:bodyPr wrap="square" rtlCol="0">
            <a:spAutoFit/>
          </a:bodyPr>
          <a:lstStyle/>
          <a:p>
            <a:r>
              <a:rPr lang="bn-IN" dirty="0" smtClean="0"/>
              <a:t>চালান নম্বর </a:t>
            </a:r>
            <a:endParaRPr lang="en-US" dirty="0"/>
          </a:p>
        </p:txBody>
      </p:sp>
      <p:sp>
        <p:nvSpPr>
          <p:cNvPr id="16" name="Rounded Rectangle 15"/>
          <p:cNvSpPr/>
          <p:nvPr/>
        </p:nvSpPr>
        <p:spPr>
          <a:xfrm>
            <a:off x="6553200" y="2362200"/>
            <a:ext cx="45719" cy="19812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TextBox 16"/>
          <p:cNvSpPr txBox="1"/>
          <p:nvPr/>
        </p:nvSpPr>
        <p:spPr>
          <a:xfrm>
            <a:off x="6096000" y="2514600"/>
            <a:ext cx="609600" cy="369332"/>
          </a:xfrm>
          <a:prstGeom prst="rect">
            <a:avLst/>
          </a:prstGeom>
          <a:noFill/>
        </p:spPr>
        <p:txBody>
          <a:bodyPr wrap="square" rtlCol="0">
            <a:spAutoFit/>
          </a:bodyPr>
          <a:lstStyle/>
          <a:p>
            <a:r>
              <a:rPr lang="bn-IN" dirty="0" smtClean="0"/>
              <a:t>সূত্র </a:t>
            </a:r>
            <a:endParaRPr lang="en-US" dirty="0"/>
          </a:p>
        </p:txBody>
      </p:sp>
      <p:sp>
        <p:nvSpPr>
          <p:cNvPr id="18" name="TextBox 17"/>
          <p:cNvSpPr txBox="1"/>
          <p:nvPr/>
        </p:nvSpPr>
        <p:spPr>
          <a:xfrm>
            <a:off x="6629400" y="2362200"/>
            <a:ext cx="2895600" cy="646331"/>
          </a:xfrm>
          <a:prstGeom prst="rect">
            <a:avLst/>
          </a:prstGeom>
          <a:noFill/>
        </p:spPr>
        <p:txBody>
          <a:bodyPr wrap="square" rtlCol="0">
            <a:spAutoFit/>
          </a:bodyPr>
          <a:lstStyle/>
          <a:p>
            <a:r>
              <a:rPr lang="bn-IN" dirty="0" smtClean="0"/>
              <a:t>ক্রয় হিসাব      ডেবিট </a:t>
            </a:r>
          </a:p>
          <a:p>
            <a:r>
              <a:rPr lang="bn-IN" dirty="0" smtClean="0"/>
              <a:t>পাওনাদার হিসাব ক্রেডিট  </a:t>
            </a:r>
            <a:endParaRPr lang="en-US" dirty="0"/>
          </a:p>
        </p:txBody>
      </p:sp>
      <p:sp>
        <p:nvSpPr>
          <p:cNvPr id="19" name="TextBox 18"/>
          <p:cNvSpPr txBox="1"/>
          <p:nvPr/>
        </p:nvSpPr>
        <p:spPr>
          <a:xfrm>
            <a:off x="0" y="2895600"/>
            <a:ext cx="1828800" cy="1477328"/>
          </a:xfrm>
          <a:prstGeom prst="rect">
            <a:avLst/>
          </a:prstGeom>
          <a:noFill/>
        </p:spPr>
        <p:txBody>
          <a:bodyPr wrap="square" rtlCol="0">
            <a:spAutoFit/>
          </a:bodyPr>
          <a:lstStyle/>
          <a:p>
            <a:r>
              <a:rPr lang="bn-IN" dirty="0" smtClean="0"/>
              <a:t>২০১৯</a:t>
            </a:r>
          </a:p>
          <a:p>
            <a:r>
              <a:rPr lang="bn-IN" dirty="0" smtClean="0"/>
              <a:t>মে ২</a:t>
            </a:r>
          </a:p>
          <a:p>
            <a:endParaRPr lang="bn-IN" dirty="0" smtClean="0"/>
          </a:p>
          <a:p>
            <a:r>
              <a:rPr lang="bn-IN" dirty="0" smtClean="0"/>
              <a:t>১০</a:t>
            </a:r>
          </a:p>
          <a:p>
            <a:r>
              <a:rPr lang="bn-IN" dirty="0" smtClean="0"/>
              <a:t> </a:t>
            </a:r>
            <a:endParaRPr lang="en-US" dirty="0"/>
          </a:p>
        </p:txBody>
      </p:sp>
      <p:sp>
        <p:nvSpPr>
          <p:cNvPr id="20" name="TextBox 19"/>
          <p:cNvSpPr txBox="1"/>
          <p:nvPr/>
        </p:nvSpPr>
        <p:spPr>
          <a:xfrm>
            <a:off x="1066800" y="3200400"/>
            <a:ext cx="2514600" cy="1200329"/>
          </a:xfrm>
          <a:prstGeom prst="rect">
            <a:avLst/>
          </a:prstGeom>
          <a:noFill/>
        </p:spPr>
        <p:txBody>
          <a:bodyPr wrap="square" rtlCol="0">
            <a:spAutoFit/>
          </a:bodyPr>
          <a:lstStyle/>
          <a:p>
            <a:r>
              <a:rPr lang="bn-IN" dirty="0" smtClean="0"/>
              <a:t>জামিল এজেন্সি</a:t>
            </a:r>
          </a:p>
          <a:p>
            <a:r>
              <a:rPr lang="bn-IN" dirty="0" smtClean="0"/>
              <a:t> </a:t>
            </a:r>
          </a:p>
          <a:p>
            <a:r>
              <a:rPr lang="bn-IN" dirty="0" smtClean="0"/>
              <a:t>সায়ন এজেন্সি </a:t>
            </a:r>
          </a:p>
          <a:p>
            <a:endParaRPr lang="en-US" dirty="0"/>
          </a:p>
        </p:txBody>
      </p:sp>
      <p:sp>
        <p:nvSpPr>
          <p:cNvPr id="21" name="TextBox 20"/>
          <p:cNvSpPr txBox="1"/>
          <p:nvPr/>
        </p:nvSpPr>
        <p:spPr>
          <a:xfrm>
            <a:off x="3581400" y="3048000"/>
            <a:ext cx="1600200" cy="1477328"/>
          </a:xfrm>
          <a:prstGeom prst="rect">
            <a:avLst/>
          </a:prstGeom>
          <a:noFill/>
        </p:spPr>
        <p:txBody>
          <a:bodyPr wrap="square" rtlCol="0">
            <a:spAutoFit/>
          </a:bodyPr>
          <a:lstStyle/>
          <a:p>
            <a:r>
              <a:rPr lang="bn-IN" dirty="0" smtClean="0"/>
              <a:t>২/১০,নিট৩০</a:t>
            </a:r>
          </a:p>
          <a:p>
            <a:r>
              <a:rPr lang="bn-IN" dirty="0" smtClean="0"/>
              <a:t> </a:t>
            </a:r>
          </a:p>
          <a:p>
            <a:r>
              <a:rPr lang="bn-IN" dirty="0" smtClean="0"/>
              <a:t>৩/৫,নিট ২০</a:t>
            </a:r>
          </a:p>
          <a:p>
            <a:endParaRPr lang="bn-IN" dirty="0" smtClean="0"/>
          </a:p>
          <a:p>
            <a:r>
              <a:rPr lang="bn-IN" dirty="0" smtClean="0"/>
              <a:t> </a:t>
            </a:r>
            <a:endParaRPr lang="en-US" dirty="0"/>
          </a:p>
        </p:txBody>
      </p:sp>
      <p:sp>
        <p:nvSpPr>
          <p:cNvPr id="22" name="TextBox 21"/>
          <p:cNvSpPr txBox="1"/>
          <p:nvPr/>
        </p:nvSpPr>
        <p:spPr>
          <a:xfrm>
            <a:off x="4953000" y="2971800"/>
            <a:ext cx="990600" cy="923330"/>
          </a:xfrm>
          <a:prstGeom prst="rect">
            <a:avLst/>
          </a:prstGeom>
          <a:noFill/>
        </p:spPr>
        <p:txBody>
          <a:bodyPr wrap="square" rtlCol="0">
            <a:spAutoFit/>
          </a:bodyPr>
          <a:lstStyle/>
          <a:p>
            <a:r>
              <a:rPr lang="bn-IN" dirty="0" smtClean="0"/>
              <a:t>১৭৫০</a:t>
            </a:r>
          </a:p>
          <a:p>
            <a:endParaRPr lang="bn-IN" dirty="0" smtClean="0"/>
          </a:p>
          <a:p>
            <a:r>
              <a:rPr lang="bn-IN" dirty="0" smtClean="0"/>
              <a:t>১২৩০ </a:t>
            </a:r>
            <a:endParaRPr lang="en-US" dirty="0"/>
          </a:p>
        </p:txBody>
      </p:sp>
      <p:sp>
        <p:nvSpPr>
          <p:cNvPr id="23" name="TextBox 22"/>
          <p:cNvSpPr txBox="1"/>
          <p:nvPr/>
        </p:nvSpPr>
        <p:spPr>
          <a:xfrm>
            <a:off x="6705600" y="2971800"/>
            <a:ext cx="2209800" cy="646331"/>
          </a:xfrm>
          <a:prstGeom prst="rect">
            <a:avLst/>
          </a:prstGeom>
          <a:noFill/>
        </p:spPr>
        <p:txBody>
          <a:bodyPr wrap="square" rtlCol="0">
            <a:spAutoFit/>
          </a:bodyPr>
          <a:lstStyle/>
          <a:p>
            <a:r>
              <a:rPr lang="bn-IN" dirty="0" smtClean="0"/>
              <a:t>৩৮,০০০</a:t>
            </a:r>
          </a:p>
          <a:p>
            <a:r>
              <a:rPr lang="bn-IN" dirty="0" smtClean="0"/>
              <a:t>২৩,০০০ </a:t>
            </a:r>
            <a:endParaRPr lang="en-US" dirty="0"/>
          </a:p>
        </p:txBody>
      </p:sp>
      <p:sp>
        <p:nvSpPr>
          <p:cNvPr id="27" name="Pie 26"/>
          <p:cNvSpPr/>
          <p:nvPr/>
        </p:nvSpPr>
        <p:spPr>
          <a:xfrm rot="19634625" flipV="1">
            <a:off x="6122641" y="3152146"/>
            <a:ext cx="403918" cy="64479"/>
          </a:xfrm>
          <a:prstGeom prst="pi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28" name="Pie 27"/>
          <p:cNvSpPr/>
          <p:nvPr/>
        </p:nvSpPr>
        <p:spPr>
          <a:xfrm rot="19965009">
            <a:off x="6083485" y="3725041"/>
            <a:ext cx="414171" cy="45719"/>
          </a:xfrm>
          <a:prstGeom prst="pi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29" name="Rectangle 28"/>
          <p:cNvSpPr/>
          <p:nvPr/>
        </p:nvSpPr>
        <p:spPr>
          <a:xfrm>
            <a:off x="6553200" y="3657600"/>
            <a:ext cx="2362200" cy="4572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TextBox 29"/>
          <p:cNvSpPr txBox="1"/>
          <p:nvPr/>
        </p:nvSpPr>
        <p:spPr>
          <a:xfrm>
            <a:off x="6629400" y="3581400"/>
            <a:ext cx="2514600" cy="369332"/>
          </a:xfrm>
          <a:prstGeom prst="rect">
            <a:avLst/>
          </a:prstGeom>
          <a:noFill/>
        </p:spPr>
        <p:txBody>
          <a:bodyPr wrap="square" rtlCol="0">
            <a:spAutoFit/>
          </a:bodyPr>
          <a:lstStyle/>
          <a:p>
            <a:r>
              <a:rPr lang="bn-IN" dirty="0" smtClean="0"/>
              <a:t>৬১,০০০ </a:t>
            </a:r>
            <a:endParaRPr lang="en-US" dirty="0"/>
          </a:p>
        </p:txBody>
      </p:sp>
      <p:sp>
        <p:nvSpPr>
          <p:cNvPr id="31" name="Rectangle 30"/>
          <p:cNvSpPr/>
          <p:nvPr/>
        </p:nvSpPr>
        <p:spPr>
          <a:xfrm>
            <a:off x="228600" y="4495800"/>
            <a:ext cx="8686800" cy="1447800"/>
          </a:xfrm>
          <a:prstGeom prst="rect">
            <a:avLst/>
          </a:prstGeom>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bn-IN" sz="2000" dirty="0" smtClean="0">
                <a:solidFill>
                  <a:srgbClr val="002060"/>
                </a:solidFill>
              </a:rPr>
              <a:t>বিক্রয় শর্তঃ বিক্রয় শর্ত যদি এই রুপ হয় -২/১০,নিট ৩০। এর দ্বারা বুঝায়,ক্রেতা পণ্যের মূল্য ১০ দিনে পরিশোধ সমর্থ হলে ২% নগদ বাট্রা পাবে। যদি অসমর্থ্য হয় তবে-অবশ্যই ৩০ দিনের মধ্যে পণ্যের সম্পূর্ণ মূল্য (চালানে উল্লেখিত) পরিশোধ করতে হবে। </a:t>
            </a:r>
            <a:endParaRPr lang="en-US" sz="2000" dirty="0">
              <a:solidFill>
                <a:srgbClr val="002060"/>
              </a:solidFill>
            </a:endParaRPr>
          </a:p>
        </p:txBody>
      </p:sp>
      <p:sp>
        <p:nvSpPr>
          <p:cNvPr id="32" name="Rounded Rectangle 31"/>
          <p:cNvSpPr/>
          <p:nvPr/>
        </p:nvSpPr>
        <p:spPr>
          <a:xfrm>
            <a:off x="6553200" y="4038600"/>
            <a:ext cx="2362200" cy="152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0" fill="hold"/>
                                        <p:tgtEl>
                                          <p:spTgt spid="31"/>
                                        </p:tgtEl>
                                        <p:attrNameLst>
                                          <p:attrName>ppt_x</p:attrName>
                                        </p:attrNameLst>
                                      </p:cBhvr>
                                      <p:tavLst>
                                        <p:tav tm="0">
                                          <p:val>
                                            <p:strVal val="#ppt_x"/>
                                          </p:val>
                                        </p:tav>
                                        <p:tav tm="100000">
                                          <p:val>
                                            <p:strVal val="#ppt_x"/>
                                          </p:val>
                                        </p:tav>
                                      </p:tavLst>
                                    </p:anim>
                                    <p:anim calcmode="lin" valueType="num">
                                      <p:cBhvr additive="base">
                                        <p:cTn id="19" dur="5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lstStyle/>
          <a:p>
            <a:endParaRPr lang="en-US" dirty="0"/>
          </a:p>
        </p:txBody>
      </p:sp>
      <p:sp>
        <p:nvSpPr>
          <p:cNvPr id="3" name="Content Placeholder 2"/>
          <p:cNvSpPr>
            <a:spLocks noGrp="1"/>
          </p:cNvSpPr>
          <p:nvPr>
            <p:ph idx="1"/>
          </p:nvPr>
        </p:nvSpPr>
        <p:spPr>
          <a:xfrm>
            <a:off x="0" y="1600200"/>
            <a:ext cx="9144000" cy="5257800"/>
          </a:xfrm>
          <a:blipFill>
            <a:blip r:embed="rId3"/>
            <a:tile tx="0" ty="0" sx="100000" sy="100000" flip="none" algn="tl"/>
          </a:blipFill>
          <a:ln>
            <a:solidFill>
              <a:srgbClr val="FF0000"/>
            </a:solidFill>
          </a:ln>
        </p:spPr>
        <p:txBody>
          <a:bodyPr/>
          <a:lstStyle/>
          <a:p>
            <a:endParaRPr lang="en-US" dirty="0"/>
          </a:p>
        </p:txBody>
      </p:sp>
      <p:sp>
        <p:nvSpPr>
          <p:cNvPr id="4" name="Rectangle 3"/>
          <p:cNvSpPr/>
          <p:nvPr/>
        </p:nvSpPr>
        <p:spPr>
          <a:xfrm>
            <a:off x="0" y="5943600"/>
            <a:ext cx="9144000" cy="914400"/>
          </a:xfrm>
          <a:prstGeom prst="rect">
            <a:avLst/>
          </a:prstGeom>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bn-IN" dirty="0" smtClean="0">
                <a:solidFill>
                  <a:srgbClr val="FFFF00"/>
                </a:solidFill>
              </a:rPr>
              <a:t>                                                       এম সাখাওয়াত হোসেন </a:t>
            </a:r>
          </a:p>
          <a:p>
            <a:r>
              <a:rPr lang="bn-IN" dirty="0" smtClean="0">
                <a:solidFill>
                  <a:srgbClr val="FFFF00"/>
                </a:solidFill>
              </a:rPr>
              <a:t>      </a:t>
            </a:r>
            <a:r>
              <a:rPr lang="en-US" dirty="0" smtClean="0">
                <a:solidFill>
                  <a:srgbClr val="FFFF00"/>
                </a:solidFill>
              </a:rPr>
              <a:t>                                                          </a:t>
            </a:r>
            <a:r>
              <a:rPr lang="bn-IN" dirty="0" smtClean="0">
                <a:solidFill>
                  <a:srgbClr val="FFFF00"/>
                </a:solidFill>
              </a:rPr>
              <a:t> সহকারি শিক্ষক  (ব্যবসায় শিক্ষা ) </a:t>
            </a:r>
          </a:p>
          <a:p>
            <a:r>
              <a:rPr lang="en-US" dirty="0" smtClean="0">
                <a:solidFill>
                  <a:srgbClr val="FFFF00"/>
                </a:solidFill>
              </a:rPr>
              <a:t>                                 </a:t>
            </a:r>
            <a:r>
              <a:rPr lang="bn-IN" dirty="0" smtClean="0">
                <a:solidFill>
                  <a:srgbClr val="FFFF00"/>
                </a:solidFill>
              </a:rPr>
              <a:t>মোক্তাল হোসেন উচ্চ বিদ্যালয়  সদর ,নেত্রকোনা   ০১৯১৭৬৩৬৪৮৬ </a:t>
            </a:r>
            <a:endParaRPr lang="en-US" dirty="0">
              <a:solidFill>
                <a:srgbClr val="FFFF00"/>
              </a:solidFill>
            </a:endParaRPr>
          </a:p>
        </p:txBody>
      </p:sp>
      <p:sp>
        <p:nvSpPr>
          <p:cNvPr id="5" name="Oval 4"/>
          <p:cNvSpPr/>
          <p:nvPr/>
        </p:nvSpPr>
        <p:spPr>
          <a:xfrm>
            <a:off x="1143000" y="381000"/>
            <a:ext cx="7162800" cy="9144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4000" dirty="0" smtClean="0"/>
              <a:t>বিক্রয় জাবেদা </a:t>
            </a:r>
            <a:endParaRPr lang="en-US" sz="4000" dirty="0"/>
          </a:p>
        </p:txBody>
      </p:sp>
      <p:sp>
        <p:nvSpPr>
          <p:cNvPr id="6" name="Oval 5"/>
          <p:cNvSpPr/>
          <p:nvPr/>
        </p:nvSpPr>
        <p:spPr>
          <a:xfrm>
            <a:off x="762000" y="1828800"/>
            <a:ext cx="8001000" cy="39624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4000" dirty="0" smtClean="0">
                <a:solidFill>
                  <a:schemeClr val="tx1">
                    <a:lumMod val="75000"/>
                    <a:lumOff val="25000"/>
                  </a:schemeClr>
                </a:solidFill>
              </a:rPr>
              <a:t>বাকিতে বিক্রয়কৃত পণ্য বিক্রয় জাবেদায় লিপিবদ্ধ করা হয়।বিক্রয় জাবেদাও চালানের উপর ভিত্তি করে প্রস্তুত করা হয়। </a:t>
            </a:r>
            <a:endParaRPr lang="en-US" sz="4000"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bn-IN" dirty="0" smtClean="0">
                <a:solidFill>
                  <a:srgbClr val="FFFF00"/>
                </a:solidFill>
              </a:rPr>
              <a:t>বিক্রয় জাবেদার নমুনা ছক </a:t>
            </a:r>
            <a:endParaRPr lang="en-US" dirty="0">
              <a:solidFill>
                <a:srgbClr val="FFFF00"/>
              </a:solidFill>
            </a:endParaRPr>
          </a:p>
        </p:txBody>
      </p:sp>
      <p:sp>
        <p:nvSpPr>
          <p:cNvPr id="3" name="Content Placeholder 2"/>
          <p:cNvSpPr>
            <a:spLocks noGrp="1"/>
          </p:cNvSpPr>
          <p:nvPr>
            <p:ph idx="1"/>
          </p:nvPr>
        </p:nvSpPr>
        <p:spPr>
          <a:xfrm>
            <a:off x="0" y="1600200"/>
            <a:ext cx="9144000" cy="5257800"/>
          </a:xfrm>
          <a:blipFill>
            <a:blip r:embed="rId3"/>
            <a:tile tx="0" ty="0" sx="100000" sy="100000" flip="none" algn="tl"/>
          </a:blipFill>
        </p:spPr>
        <p:txBody>
          <a:bodyPr/>
          <a:lstStyle/>
          <a:p>
            <a:endParaRPr lang="en-US" dirty="0"/>
          </a:p>
        </p:txBody>
      </p:sp>
      <p:sp>
        <p:nvSpPr>
          <p:cNvPr id="4" name="Rounded Rectangle 3"/>
          <p:cNvSpPr/>
          <p:nvPr/>
        </p:nvSpPr>
        <p:spPr>
          <a:xfrm>
            <a:off x="0" y="5867400"/>
            <a:ext cx="9144000" cy="990600"/>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bn-IN" dirty="0" smtClean="0">
                <a:solidFill>
                  <a:srgbClr val="002060"/>
                </a:solidFill>
              </a:rPr>
              <a:t>                                                                 এম সাখাওয়াত হোসেন </a:t>
            </a:r>
          </a:p>
          <a:p>
            <a:r>
              <a:rPr lang="bn-IN" dirty="0" smtClean="0">
                <a:solidFill>
                  <a:srgbClr val="002060"/>
                </a:solidFill>
              </a:rPr>
              <a:t>      </a:t>
            </a:r>
            <a:r>
              <a:rPr lang="en-US" dirty="0" smtClean="0">
                <a:solidFill>
                  <a:srgbClr val="002060"/>
                </a:solidFill>
              </a:rPr>
              <a:t>                                                          </a:t>
            </a:r>
            <a:r>
              <a:rPr lang="bn-IN" dirty="0" smtClean="0">
                <a:solidFill>
                  <a:srgbClr val="002060"/>
                </a:solidFill>
              </a:rPr>
              <a:t> সহকারি শিক্ষক  (ব্যবসায় শিক্ষা ) </a:t>
            </a:r>
          </a:p>
          <a:p>
            <a:r>
              <a:rPr lang="en-US" dirty="0" smtClean="0">
                <a:solidFill>
                  <a:srgbClr val="002060"/>
                </a:solidFill>
              </a:rPr>
              <a:t>                                 </a:t>
            </a:r>
            <a:r>
              <a:rPr lang="bn-IN" dirty="0" smtClean="0">
                <a:solidFill>
                  <a:srgbClr val="002060"/>
                </a:solidFill>
              </a:rPr>
              <a:t>মোক্তাল হোসেন উচ্চ বিদ্যালয়  সদর ,নেত্রকোনা   ০১৯১৭৬৩৬৪৮৬ </a:t>
            </a:r>
            <a:endParaRPr lang="en-US" dirty="0"/>
          </a:p>
        </p:txBody>
      </p:sp>
      <p:sp>
        <p:nvSpPr>
          <p:cNvPr id="5" name="Oval 4"/>
          <p:cNvSpPr/>
          <p:nvPr/>
        </p:nvSpPr>
        <p:spPr>
          <a:xfrm>
            <a:off x="2209800" y="1600200"/>
            <a:ext cx="53340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2000" dirty="0" smtClean="0">
                <a:solidFill>
                  <a:srgbClr val="FF0000"/>
                </a:solidFill>
              </a:rPr>
              <a:t>সাইফা এজেন্সির বিক্রয় জাবেদা </a:t>
            </a:r>
            <a:endParaRPr lang="en-US" sz="2000" dirty="0">
              <a:solidFill>
                <a:srgbClr val="FF0000"/>
              </a:solidFill>
            </a:endParaRPr>
          </a:p>
        </p:txBody>
      </p:sp>
      <p:sp>
        <p:nvSpPr>
          <p:cNvPr id="6" name="Rectangle 5"/>
          <p:cNvSpPr/>
          <p:nvPr/>
        </p:nvSpPr>
        <p:spPr>
          <a:xfrm>
            <a:off x="0" y="2286000"/>
            <a:ext cx="9144000" cy="190500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bn-IN" dirty="0" smtClean="0"/>
          </a:p>
          <a:p>
            <a:pPr algn="ctr"/>
            <a:r>
              <a:rPr lang="bn-IN" dirty="0" smtClean="0"/>
              <a:t> </a:t>
            </a:r>
          </a:p>
        </p:txBody>
      </p:sp>
      <p:sp>
        <p:nvSpPr>
          <p:cNvPr id="7" name="Rounded Rectangle 6"/>
          <p:cNvSpPr/>
          <p:nvPr/>
        </p:nvSpPr>
        <p:spPr>
          <a:xfrm>
            <a:off x="0" y="2895600"/>
            <a:ext cx="9144000" cy="45719"/>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1143000" y="2286000"/>
            <a:ext cx="45719" cy="1905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4038600" y="2286000"/>
            <a:ext cx="45719" cy="1905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flipH="1">
            <a:off x="5638800" y="2286000"/>
            <a:ext cx="45719" cy="1905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6324600" y="2286000"/>
            <a:ext cx="45719" cy="1905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Box 11"/>
          <p:cNvSpPr txBox="1"/>
          <p:nvPr/>
        </p:nvSpPr>
        <p:spPr>
          <a:xfrm>
            <a:off x="0" y="2362200"/>
            <a:ext cx="1143000" cy="400110"/>
          </a:xfrm>
          <a:prstGeom prst="rect">
            <a:avLst/>
          </a:prstGeom>
          <a:noFill/>
        </p:spPr>
        <p:txBody>
          <a:bodyPr wrap="square" rtlCol="0">
            <a:spAutoFit/>
          </a:bodyPr>
          <a:lstStyle/>
          <a:p>
            <a:r>
              <a:rPr lang="bn-IN" sz="2000" dirty="0" smtClean="0"/>
              <a:t>তারিখ </a:t>
            </a:r>
            <a:endParaRPr lang="en-US" sz="2000" dirty="0"/>
          </a:p>
        </p:txBody>
      </p:sp>
      <p:sp>
        <p:nvSpPr>
          <p:cNvPr id="13" name="TextBox 12"/>
          <p:cNvSpPr txBox="1"/>
          <p:nvPr/>
        </p:nvSpPr>
        <p:spPr>
          <a:xfrm flipH="1">
            <a:off x="1219199" y="2362200"/>
            <a:ext cx="2667000" cy="400110"/>
          </a:xfrm>
          <a:prstGeom prst="rect">
            <a:avLst/>
          </a:prstGeom>
          <a:noFill/>
        </p:spPr>
        <p:txBody>
          <a:bodyPr wrap="square" rtlCol="0">
            <a:spAutoFit/>
          </a:bodyPr>
          <a:lstStyle/>
          <a:p>
            <a:r>
              <a:rPr lang="bn-IN" sz="2000" dirty="0" smtClean="0"/>
              <a:t>ডেবিট হিসাব খাত </a:t>
            </a:r>
            <a:endParaRPr lang="en-US" sz="2000" dirty="0"/>
          </a:p>
        </p:txBody>
      </p:sp>
      <p:sp>
        <p:nvSpPr>
          <p:cNvPr id="14" name="TextBox 13"/>
          <p:cNvSpPr txBox="1"/>
          <p:nvPr/>
        </p:nvSpPr>
        <p:spPr>
          <a:xfrm>
            <a:off x="4038600" y="2438400"/>
            <a:ext cx="2057400" cy="400110"/>
          </a:xfrm>
          <a:prstGeom prst="rect">
            <a:avLst/>
          </a:prstGeom>
          <a:noFill/>
        </p:spPr>
        <p:txBody>
          <a:bodyPr wrap="square" rtlCol="0">
            <a:spAutoFit/>
          </a:bodyPr>
          <a:lstStyle/>
          <a:p>
            <a:r>
              <a:rPr lang="bn-IN" sz="2000" dirty="0" smtClean="0"/>
              <a:t>চালান নম্বর </a:t>
            </a:r>
            <a:endParaRPr lang="en-US" sz="2000" dirty="0"/>
          </a:p>
        </p:txBody>
      </p:sp>
      <p:sp>
        <p:nvSpPr>
          <p:cNvPr id="15" name="TextBox 14"/>
          <p:cNvSpPr txBox="1"/>
          <p:nvPr/>
        </p:nvSpPr>
        <p:spPr>
          <a:xfrm>
            <a:off x="5715000" y="2438400"/>
            <a:ext cx="990600" cy="400110"/>
          </a:xfrm>
          <a:prstGeom prst="rect">
            <a:avLst/>
          </a:prstGeom>
          <a:noFill/>
        </p:spPr>
        <p:txBody>
          <a:bodyPr wrap="square" rtlCol="0">
            <a:spAutoFit/>
          </a:bodyPr>
          <a:lstStyle/>
          <a:p>
            <a:r>
              <a:rPr lang="bn-IN" sz="2000" dirty="0" smtClean="0"/>
              <a:t>সূত্র </a:t>
            </a:r>
            <a:endParaRPr lang="en-US" sz="2000" dirty="0"/>
          </a:p>
        </p:txBody>
      </p:sp>
      <p:sp>
        <p:nvSpPr>
          <p:cNvPr id="16" name="TextBox 15"/>
          <p:cNvSpPr txBox="1"/>
          <p:nvPr/>
        </p:nvSpPr>
        <p:spPr>
          <a:xfrm>
            <a:off x="6324600" y="2362200"/>
            <a:ext cx="3200400" cy="646331"/>
          </a:xfrm>
          <a:prstGeom prst="rect">
            <a:avLst/>
          </a:prstGeom>
          <a:noFill/>
        </p:spPr>
        <p:txBody>
          <a:bodyPr wrap="square" rtlCol="0">
            <a:spAutoFit/>
          </a:bodyPr>
          <a:lstStyle/>
          <a:p>
            <a:r>
              <a:rPr lang="bn-IN" dirty="0" smtClean="0"/>
              <a:t>দেনাদার হিসাব   ডেবিট</a:t>
            </a:r>
          </a:p>
          <a:p>
            <a:r>
              <a:rPr lang="bn-IN" dirty="0" smtClean="0"/>
              <a:t>বিক্রয় হিসাব       ক্রেডিট </a:t>
            </a:r>
            <a:endParaRPr lang="en-US" dirty="0"/>
          </a:p>
        </p:txBody>
      </p:sp>
      <p:sp>
        <p:nvSpPr>
          <p:cNvPr id="17" name="TextBox 16"/>
          <p:cNvSpPr txBox="1"/>
          <p:nvPr/>
        </p:nvSpPr>
        <p:spPr>
          <a:xfrm>
            <a:off x="0" y="2971800"/>
            <a:ext cx="1143000" cy="1323439"/>
          </a:xfrm>
          <a:prstGeom prst="rect">
            <a:avLst/>
          </a:prstGeom>
          <a:noFill/>
        </p:spPr>
        <p:txBody>
          <a:bodyPr wrap="square" rtlCol="0">
            <a:spAutoFit/>
          </a:bodyPr>
          <a:lstStyle/>
          <a:p>
            <a:r>
              <a:rPr lang="bn-IN" sz="2000" dirty="0" smtClean="0"/>
              <a:t>২০১৯</a:t>
            </a:r>
          </a:p>
          <a:p>
            <a:r>
              <a:rPr lang="bn-IN" sz="2000" dirty="0" smtClean="0"/>
              <a:t>এপ্রিল</a:t>
            </a:r>
          </a:p>
          <a:p>
            <a:r>
              <a:rPr lang="bn-IN" sz="2000" dirty="0" smtClean="0"/>
              <a:t>২</a:t>
            </a:r>
          </a:p>
          <a:p>
            <a:r>
              <a:rPr lang="bn-IN" sz="2000" dirty="0" smtClean="0"/>
              <a:t>৪ </a:t>
            </a:r>
            <a:endParaRPr lang="en-US" sz="2000" dirty="0"/>
          </a:p>
        </p:txBody>
      </p:sp>
      <p:sp>
        <p:nvSpPr>
          <p:cNvPr id="18" name="TextBox 17"/>
          <p:cNvSpPr txBox="1"/>
          <p:nvPr/>
        </p:nvSpPr>
        <p:spPr>
          <a:xfrm>
            <a:off x="1219200" y="3200400"/>
            <a:ext cx="2819400" cy="1015663"/>
          </a:xfrm>
          <a:prstGeom prst="rect">
            <a:avLst/>
          </a:prstGeom>
          <a:noFill/>
        </p:spPr>
        <p:txBody>
          <a:bodyPr wrap="square" rtlCol="0">
            <a:spAutoFit/>
          </a:bodyPr>
          <a:lstStyle/>
          <a:p>
            <a:r>
              <a:rPr lang="bn-IN" sz="2000" dirty="0" smtClean="0">
                <a:solidFill>
                  <a:srgbClr val="FF0000"/>
                </a:solidFill>
              </a:rPr>
              <a:t>সাফা স্টোর</a:t>
            </a:r>
          </a:p>
          <a:p>
            <a:r>
              <a:rPr lang="bn-IN" sz="2000" dirty="0" smtClean="0">
                <a:solidFill>
                  <a:srgbClr val="FF0000"/>
                </a:solidFill>
              </a:rPr>
              <a:t> </a:t>
            </a:r>
          </a:p>
          <a:p>
            <a:r>
              <a:rPr lang="bn-IN" sz="2000" dirty="0" smtClean="0">
                <a:solidFill>
                  <a:srgbClr val="FF0000"/>
                </a:solidFill>
              </a:rPr>
              <a:t>আশা স্টোর </a:t>
            </a:r>
            <a:endParaRPr lang="en-US" sz="2000" dirty="0">
              <a:solidFill>
                <a:srgbClr val="FF0000"/>
              </a:solidFill>
            </a:endParaRPr>
          </a:p>
        </p:txBody>
      </p:sp>
      <p:sp>
        <p:nvSpPr>
          <p:cNvPr id="19" name="TextBox 18"/>
          <p:cNvSpPr txBox="1"/>
          <p:nvPr/>
        </p:nvSpPr>
        <p:spPr>
          <a:xfrm>
            <a:off x="6629400" y="3124200"/>
            <a:ext cx="2514600" cy="646331"/>
          </a:xfrm>
          <a:prstGeom prst="rect">
            <a:avLst/>
          </a:prstGeom>
          <a:noFill/>
        </p:spPr>
        <p:txBody>
          <a:bodyPr wrap="square" rtlCol="0">
            <a:spAutoFit/>
          </a:bodyPr>
          <a:lstStyle/>
          <a:p>
            <a:r>
              <a:rPr lang="bn-IN" dirty="0" smtClean="0"/>
              <a:t>৩৮,০০০</a:t>
            </a:r>
          </a:p>
          <a:p>
            <a:r>
              <a:rPr lang="bn-IN" dirty="0" smtClean="0"/>
              <a:t>৩২,০০০০ </a:t>
            </a:r>
            <a:endParaRPr lang="en-US" dirty="0"/>
          </a:p>
        </p:txBody>
      </p:sp>
      <p:sp>
        <p:nvSpPr>
          <p:cNvPr id="20" name="Rectangle 19"/>
          <p:cNvSpPr/>
          <p:nvPr/>
        </p:nvSpPr>
        <p:spPr>
          <a:xfrm flipV="1">
            <a:off x="6400800" y="3688080"/>
            <a:ext cx="2743200" cy="457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TextBox 20"/>
          <p:cNvSpPr txBox="1"/>
          <p:nvPr/>
        </p:nvSpPr>
        <p:spPr>
          <a:xfrm>
            <a:off x="6705600" y="3733800"/>
            <a:ext cx="1676400" cy="369332"/>
          </a:xfrm>
          <a:prstGeom prst="rect">
            <a:avLst/>
          </a:prstGeom>
          <a:noFill/>
        </p:spPr>
        <p:txBody>
          <a:bodyPr wrap="square" rtlCol="0">
            <a:spAutoFit/>
          </a:bodyPr>
          <a:lstStyle/>
          <a:p>
            <a:r>
              <a:rPr lang="bn-IN" dirty="0" smtClean="0"/>
              <a:t>৭০,০০০০ </a:t>
            </a:r>
            <a:endParaRPr lang="en-US" dirty="0"/>
          </a:p>
        </p:txBody>
      </p:sp>
      <p:sp>
        <p:nvSpPr>
          <p:cNvPr id="22" name="Rectangle 21"/>
          <p:cNvSpPr/>
          <p:nvPr/>
        </p:nvSpPr>
        <p:spPr>
          <a:xfrm>
            <a:off x="6400800" y="3992881"/>
            <a:ext cx="2743200" cy="457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TextBox 22"/>
          <p:cNvSpPr txBox="1"/>
          <p:nvPr/>
        </p:nvSpPr>
        <p:spPr>
          <a:xfrm>
            <a:off x="4114800" y="3200400"/>
            <a:ext cx="1676400" cy="707886"/>
          </a:xfrm>
          <a:prstGeom prst="rect">
            <a:avLst/>
          </a:prstGeom>
          <a:noFill/>
        </p:spPr>
        <p:txBody>
          <a:bodyPr wrap="square" rtlCol="0">
            <a:spAutoFit/>
          </a:bodyPr>
          <a:lstStyle/>
          <a:p>
            <a:r>
              <a:rPr lang="bn-IN" sz="2000" dirty="0" smtClean="0"/>
              <a:t>১৬৫০</a:t>
            </a:r>
          </a:p>
          <a:p>
            <a:r>
              <a:rPr lang="bn-IN" sz="2000" dirty="0" smtClean="0"/>
              <a:t>১৫৬১ </a:t>
            </a:r>
            <a:endParaRPr lang="en-US" sz="2000" dirty="0"/>
          </a:p>
        </p:txBody>
      </p:sp>
      <p:sp>
        <p:nvSpPr>
          <p:cNvPr id="24" name="Rounded Rectangle 23"/>
          <p:cNvSpPr/>
          <p:nvPr/>
        </p:nvSpPr>
        <p:spPr>
          <a:xfrm>
            <a:off x="0" y="4343400"/>
            <a:ext cx="9144000" cy="1600200"/>
          </a:xfrm>
          <a:prstGeom prst="roundRect">
            <a:avLst/>
          </a:prstGeom>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bn-IN" dirty="0" smtClean="0">
                <a:solidFill>
                  <a:srgbClr val="002060"/>
                </a:solidFill>
              </a:rPr>
              <a:t>বিক্রয় জাবেদাঃ বাকিতে বিক্রয়কৃত পণ্য বিক্রয় জাবেদায়  লিপিবদ্ধ করা হয় ।বিক্রয় জাবেদা চালানের উপর ভিত্তি করে প্রস্তুত করা হয়।  পণ্য ক্রয় বিক্রয়ের ক্ষেত্রে বহন খরচ,প্যাকিং খরচ, বিমা খরচ প্রভৃতি সম্পৃক্ত।ক্রেতা ও বিক্রেতার মাঝে এটা নির্ধারিত থাকে,কে বহন করবে। খরচসমূহে চালানের অন্তর্ভুক্ত থাকলেতা ক্রেতাকেই পণ্যের মূল্যের সাথে পরিশোধ করতে হয়। চালানের উল্লেখিত মোট মূল্যেই ক্রয় জাবেদা ও বিক্রয় জাবেদায় লিপিবদ্ধ  হয়।  </a:t>
            </a:r>
            <a:endParaRPr lang="en-US" dirty="0">
              <a:solidFill>
                <a:srgbClr val="002060"/>
              </a:solidFill>
            </a:endParaRPr>
          </a:p>
        </p:txBody>
      </p:sp>
      <p:sp>
        <p:nvSpPr>
          <p:cNvPr id="26" name="Pie 25"/>
          <p:cNvSpPr/>
          <p:nvPr/>
        </p:nvSpPr>
        <p:spPr>
          <a:xfrm rot="20591329">
            <a:off x="5253820" y="3210268"/>
            <a:ext cx="1143000" cy="141381"/>
          </a:xfrm>
          <a:prstGeom prst="pie">
            <a:avLst>
              <a:gd name="adj1" fmla="val 0"/>
              <a:gd name="adj2" fmla="val 669831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27" name="Pie 26"/>
          <p:cNvSpPr/>
          <p:nvPr/>
        </p:nvSpPr>
        <p:spPr>
          <a:xfrm rot="20072382">
            <a:off x="5712029" y="3558321"/>
            <a:ext cx="630720" cy="128665"/>
          </a:xfrm>
          <a:prstGeom prst="pi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dissolve">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TotalTime>
  <Words>1154</Words>
  <Application>Microsoft Office PowerPoint</Application>
  <PresentationFormat>On-screen Show (4:3)</PresentationFormat>
  <Paragraphs>221</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শুভেচ্ছা </vt:lpstr>
      <vt:lpstr>Slide 2</vt:lpstr>
      <vt:lpstr>Slide 3</vt:lpstr>
      <vt:lpstr>আজকের পাঠ </vt:lpstr>
      <vt:lpstr>শিখনফল </vt:lpstr>
      <vt:lpstr>ক্রয় জাবেদা </vt:lpstr>
      <vt:lpstr>ক্রয় জাবেদা নমুনা ছক </vt:lpstr>
      <vt:lpstr>Slide 8</vt:lpstr>
      <vt:lpstr>বিক্রয় জাবেদার নমুনা ছক </vt:lpstr>
      <vt:lpstr>একক কাজ </vt:lpstr>
      <vt:lpstr>Slide 11</vt:lpstr>
      <vt:lpstr>ক্রয় ফেরত জাবেদা </vt:lpstr>
      <vt:lpstr>ক্রয় ফেরত জাবেদার নমুনা ছক </vt:lpstr>
      <vt:lpstr>দলীয় কাজ </vt:lpstr>
      <vt:lpstr>Slide 15</vt:lpstr>
      <vt:lpstr>Slide 16</vt:lpstr>
      <vt:lpstr>বিক্রয় ফেরত জাবেদার নমুনা ছক </vt:lpstr>
      <vt:lpstr>Slide 18</vt:lpstr>
      <vt:lpstr>বাড়ির কাজ </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শুভেচ্ছা</dc:title>
  <dc:creator>sagor khan</dc:creator>
  <cp:lastModifiedBy>sagor khan</cp:lastModifiedBy>
  <cp:revision>67</cp:revision>
  <dcterms:created xsi:type="dcterms:W3CDTF">2020-06-18T04:12:30Z</dcterms:created>
  <dcterms:modified xsi:type="dcterms:W3CDTF">2020-08-16T03:33:05Z</dcterms:modified>
</cp:coreProperties>
</file>