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506" r:id="rId3"/>
    <p:sldId id="281" r:id="rId4"/>
    <p:sldId id="272" r:id="rId5"/>
    <p:sldId id="511" r:id="rId6"/>
    <p:sldId id="263" r:id="rId7"/>
    <p:sldId id="265" r:id="rId8"/>
    <p:sldId id="279" r:id="rId9"/>
    <p:sldId id="512" r:id="rId10"/>
    <p:sldId id="516" r:id="rId11"/>
    <p:sldId id="517" r:id="rId12"/>
    <p:sldId id="513" r:id="rId13"/>
    <p:sldId id="514" r:id="rId14"/>
    <p:sldId id="518" r:id="rId15"/>
    <p:sldId id="510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0D3861-98A1-4431-B2CA-3160938661AE}" type="doc">
      <dgm:prSet loTypeId="urn:microsoft.com/office/officeart/2005/8/layout/radial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E5FE281-AD3A-40D6-B099-4588876CDCEA}">
      <dgm:prSet phldrT="[Text]" custT="1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57150">
          <a:solidFill>
            <a:schemeClr val="tx1"/>
          </a:solidFill>
        </a:ln>
      </dgm:spPr>
      <dgm:t>
        <a:bodyPr/>
        <a:lstStyle/>
        <a:p>
          <a:endParaRPr lang="en-US" sz="2400" dirty="0">
            <a:solidFill>
              <a:schemeClr val="tx1"/>
            </a:solidFill>
          </a:endParaRPr>
        </a:p>
      </dgm:t>
    </dgm:pt>
    <dgm:pt modelId="{1A0618DE-FF7D-4252-8493-F13A755030E7}" type="parTrans" cxnId="{8069A489-9B04-4F52-8FD4-789136668927}">
      <dgm:prSet/>
      <dgm:spPr/>
      <dgm:t>
        <a:bodyPr/>
        <a:lstStyle/>
        <a:p>
          <a:endParaRPr lang="en-US"/>
        </a:p>
      </dgm:t>
    </dgm:pt>
    <dgm:pt modelId="{EA4EEA98-DC59-41F7-90EC-217AA04BE703}" type="sibTrans" cxnId="{8069A489-9B04-4F52-8FD4-789136668927}">
      <dgm:prSet/>
      <dgm:spPr/>
      <dgm:t>
        <a:bodyPr/>
        <a:lstStyle/>
        <a:p>
          <a:endParaRPr lang="en-US"/>
        </a:p>
      </dgm:t>
    </dgm:pt>
    <dgm:pt modelId="{D5D93F8F-F2F2-4041-9DCF-F27DB00A93C5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 : ১৯৩৯সালে পশ্চিমবঙ্গের হুগলি জেলার মৌড়া গ্রামে</a:t>
          </a:r>
          <a:r>
            <a: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846465-23DB-4121-B607-E0A8D6684F3D}" type="parTrans" cxnId="{AD71117A-7B87-4377-A841-DF95AC7A3473}">
      <dgm:prSet/>
      <dgm:spPr/>
      <dgm:t>
        <a:bodyPr/>
        <a:lstStyle/>
        <a:p>
          <a:endParaRPr lang="en-US"/>
        </a:p>
      </dgm:t>
    </dgm:pt>
    <dgm:pt modelId="{6F0AC29B-82E9-468A-AD2B-E3433D60A044}" type="sibTrans" cxnId="{AD71117A-7B87-4377-A841-DF95AC7A3473}">
      <dgm:prSet/>
      <dgm:spPr/>
      <dgm:t>
        <a:bodyPr/>
        <a:lstStyle/>
        <a:p>
          <a:endParaRPr lang="en-US"/>
        </a:p>
      </dgm:t>
    </dgm:pt>
    <dgm:pt modelId="{3A84489D-83FD-4271-9367-3CDB6F2AA2F1}">
      <dgm:prSet phldrT="[Text]" custT="1"/>
      <dgm:spPr/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শিক্ষাজীবন: ঢাকা হাইস্কুল, কায়েদে আজম কলেজ, কলকাতা যাদবপুর।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1A8F6E-42BE-455E-A87F-F8812958AE77}" type="parTrans" cxnId="{EE8EDFD8-7CEB-4386-891E-DD3EB0ED1F46}">
      <dgm:prSet/>
      <dgm:spPr/>
      <dgm:t>
        <a:bodyPr/>
        <a:lstStyle/>
        <a:p>
          <a:endParaRPr lang="en-US"/>
        </a:p>
      </dgm:t>
    </dgm:pt>
    <dgm:pt modelId="{F3C201D6-ADC8-463B-8928-C013FE329E62}" type="sibTrans" cxnId="{EE8EDFD8-7CEB-4386-891E-DD3EB0ED1F46}">
      <dgm:prSet/>
      <dgm:spPr/>
      <dgm:t>
        <a:bodyPr/>
        <a:lstStyle/>
        <a:p>
          <a:endParaRPr lang="en-US"/>
        </a:p>
      </dgm:t>
    </dgm:pt>
    <dgm:pt modelId="{E32CF8D7-458B-4ACB-A448-3AFA3FECC504}">
      <dgm:prSet phldrT="[Text]" custT="1"/>
      <dgm:spPr/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কর্মজীবন: অধ্যাপনা করেন চট্রগ্রাম বিশ্ববিদ্যালয় ও জাহাঙ্গীর নগর বিশ্ববিদ্যালয়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5A0761-9252-4DCB-9BF2-84B5402783DE}" type="parTrans" cxnId="{D9D3D21E-B2E1-46FB-91A5-EB3A81E17C07}">
      <dgm:prSet/>
      <dgm:spPr/>
      <dgm:t>
        <a:bodyPr/>
        <a:lstStyle/>
        <a:p>
          <a:endParaRPr lang="en-US"/>
        </a:p>
      </dgm:t>
    </dgm:pt>
    <dgm:pt modelId="{3FC3CF09-0439-4728-83B0-6122D0CE876C}" type="sibTrans" cxnId="{D9D3D21E-B2E1-46FB-91A5-EB3A81E17C07}">
      <dgm:prSet/>
      <dgm:spPr/>
      <dgm:t>
        <a:bodyPr/>
        <a:lstStyle/>
        <a:p>
          <a:endParaRPr lang="en-US"/>
        </a:p>
      </dgm:t>
    </dgm:pt>
    <dgm:pt modelId="{B752821B-DB0D-47EB-A787-F3E606A66F2C}">
      <dgm:prSet phldrT="[Text]" custT="1"/>
      <dgm:spPr/>
      <dgm:t>
        <a:bodyPr/>
        <a:lstStyle/>
        <a:p>
          <a:r>
            <a: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সাহিত্যকর্ম: কবিতা, গল্প। তবে প্রবন্ধে খ্যাতি লাভ করেন। অর্ধ শতাধিক গ্রন্থের রচয়িতা।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915FEB-E393-48A6-86BC-6D8083A9EF6E}" type="parTrans" cxnId="{669036A7-C7F5-4F0E-B09F-DE73EF54FB77}">
      <dgm:prSet/>
      <dgm:spPr/>
      <dgm:t>
        <a:bodyPr/>
        <a:lstStyle/>
        <a:p>
          <a:endParaRPr lang="en-US" dirty="0"/>
        </a:p>
      </dgm:t>
    </dgm:pt>
    <dgm:pt modelId="{40ED3F0F-EA30-42D2-AA52-29ADE11D4C41}" type="sibTrans" cxnId="{669036A7-C7F5-4F0E-B09F-DE73EF54FB77}">
      <dgm:prSet/>
      <dgm:spPr/>
      <dgm:t>
        <a:bodyPr/>
        <a:lstStyle/>
        <a:p>
          <a:endParaRPr lang="en-US"/>
        </a:p>
      </dgm:t>
    </dgm:pt>
    <dgm:pt modelId="{BDF57007-C4A2-49BC-A720-46AC28420385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পুরস্কার:  সাহিত্যে তাৎপর্যপুর্ণ অবদানের জন্য  বাংলা একাডেমি পুরুস্কার।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2D16AA-B9CE-4C92-8DDB-405C5FD6944B}" type="parTrans" cxnId="{16B616FD-6E51-498E-A7F5-245803783D6B}">
      <dgm:prSet/>
      <dgm:spPr/>
      <dgm:t>
        <a:bodyPr/>
        <a:lstStyle/>
        <a:p>
          <a:endParaRPr lang="en-US"/>
        </a:p>
      </dgm:t>
    </dgm:pt>
    <dgm:pt modelId="{843AE4FF-5EEA-4510-B0A4-34113B4E4287}" type="sibTrans" cxnId="{16B616FD-6E51-498E-A7F5-245803783D6B}">
      <dgm:prSet/>
      <dgm:spPr/>
      <dgm:t>
        <a:bodyPr/>
        <a:lstStyle/>
        <a:p>
          <a:endParaRPr lang="en-US"/>
        </a:p>
      </dgm:t>
    </dgm:pt>
    <dgm:pt modelId="{3FF0DE48-0A9A-4C76-8E29-52FAB839DADD}">
      <dgm:prSet custT="1"/>
      <dgm:spPr/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উল্লেখযোগ্য গ্রন্থ: স্বগত সংলাপ, রবীন্দ্রনাথ, কিশোর জীবনী নজরুল ইসলাম ইত্যাদি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B7362D-FF8C-4B7D-8EC9-92BE99006C25}" type="parTrans" cxnId="{9DCD68B9-6A67-4E43-95BF-6C3617A2E7B3}">
      <dgm:prSet/>
      <dgm:spPr/>
      <dgm:t>
        <a:bodyPr/>
        <a:lstStyle/>
        <a:p>
          <a:endParaRPr lang="en-US"/>
        </a:p>
      </dgm:t>
    </dgm:pt>
    <dgm:pt modelId="{0F7B6708-4BE3-4DC1-BA47-A756C01FB69E}" type="sibTrans" cxnId="{9DCD68B9-6A67-4E43-95BF-6C3617A2E7B3}">
      <dgm:prSet/>
      <dgm:spPr/>
      <dgm:t>
        <a:bodyPr/>
        <a:lstStyle/>
        <a:p>
          <a:endParaRPr lang="en-US"/>
        </a:p>
      </dgm:t>
    </dgm:pt>
    <dgm:pt modelId="{B75852D3-B95B-4EE1-A8EB-47C2FC0DE1F6}" type="pres">
      <dgm:prSet presAssocID="{1B0D3861-98A1-4431-B2CA-3160938661A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A046813-4DBE-4361-B01B-9EC3F0C04BB7}" type="pres">
      <dgm:prSet presAssocID="{9E5FE281-AD3A-40D6-B099-4588876CDCEA}" presName="centerShape" presStyleLbl="node0" presStyleIdx="0" presStyleCnt="1" custScaleX="130596" custScaleY="137282" custLinFactNeighborX="371" custLinFactNeighborY="0"/>
      <dgm:spPr/>
    </dgm:pt>
    <dgm:pt modelId="{6D378001-A362-4B9B-959D-64C873F91F4A}" type="pres">
      <dgm:prSet presAssocID="{B2846465-23DB-4121-B607-E0A8D6684F3D}" presName="Name9" presStyleLbl="parChTrans1D2" presStyleIdx="0" presStyleCnt="6"/>
      <dgm:spPr/>
    </dgm:pt>
    <dgm:pt modelId="{FA641CF8-7509-4A7B-AA3C-AFD159E3B073}" type="pres">
      <dgm:prSet presAssocID="{B2846465-23DB-4121-B607-E0A8D6684F3D}" presName="connTx" presStyleLbl="parChTrans1D2" presStyleIdx="0" presStyleCnt="6"/>
      <dgm:spPr/>
    </dgm:pt>
    <dgm:pt modelId="{A9878871-89B6-4A8E-8706-C66F46ABFC7A}" type="pres">
      <dgm:prSet presAssocID="{D5D93F8F-F2F2-4041-9DCF-F27DB00A93C5}" presName="node" presStyleLbl="node1" presStyleIdx="0" presStyleCnt="6" custScaleX="175397" custRadScaleRad="114160" custRadScaleInc="13682">
        <dgm:presLayoutVars>
          <dgm:bulletEnabled val="1"/>
        </dgm:presLayoutVars>
      </dgm:prSet>
      <dgm:spPr/>
    </dgm:pt>
    <dgm:pt modelId="{E1342693-5504-4DA0-82E8-0E8DC9E06A98}" type="pres">
      <dgm:prSet presAssocID="{741A8F6E-42BE-455E-A87F-F8812958AE77}" presName="Name9" presStyleLbl="parChTrans1D2" presStyleIdx="1" presStyleCnt="6"/>
      <dgm:spPr/>
    </dgm:pt>
    <dgm:pt modelId="{D5BBF190-6840-4269-B3D7-AA96C562A555}" type="pres">
      <dgm:prSet presAssocID="{741A8F6E-42BE-455E-A87F-F8812958AE77}" presName="connTx" presStyleLbl="parChTrans1D2" presStyleIdx="1" presStyleCnt="6"/>
      <dgm:spPr/>
    </dgm:pt>
    <dgm:pt modelId="{1D06C418-0FD5-4C18-BC75-1B8B5EB9FA40}" type="pres">
      <dgm:prSet presAssocID="{3A84489D-83FD-4271-9367-3CDB6F2AA2F1}" presName="node" presStyleLbl="node1" presStyleIdx="1" presStyleCnt="6" custScaleX="197158" custRadScaleRad="141828" custRadScaleInc="40010">
        <dgm:presLayoutVars>
          <dgm:bulletEnabled val="1"/>
        </dgm:presLayoutVars>
      </dgm:prSet>
      <dgm:spPr/>
    </dgm:pt>
    <dgm:pt modelId="{B4FE44C4-A588-4812-85E2-CD1450CC6FF4}" type="pres">
      <dgm:prSet presAssocID="{A85A0761-9252-4DCB-9BF2-84B5402783DE}" presName="Name9" presStyleLbl="parChTrans1D2" presStyleIdx="2" presStyleCnt="6"/>
      <dgm:spPr/>
    </dgm:pt>
    <dgm:pt modelId="{E9CC2BDF-C359-4898-A2F6-A5589444C6B4}" type="pres">
      <dgm:prSet presAssocID="{A85A0761-9252-4DCB-9BF2-84B5402783DE}" presName="connTx" presStyleLbl="parChTrans1D2" presStyleIdx="2" presStyleCnt="6"/>
      <dgm:spPr/>
    </dgm:pt>
    <dgm:pt modelId="{AB650795-47E6-42D7-8EE5-F0F3CE2312D4}" type="pres">
      <dgm:prSet presAssocID="{E32CF8D7-458B-4ACB-A448-3AFA3FECC504}" presName="node" presStyleLbl="node1" presStyleIdx="2" presStyleCnt="6" custScaleX="200374" custScaleY="108873" custRadScaleRad="137075" custRadScaleInc="-30908">
        <dgm:presLayoutVars>
          <dgm:bulletEnabled val="1"/>
        </dgm:presLayoutVars>
      </dgm:prSet>
      <dgm:spPr/>
    </dgm:pt>
    <dgm:pt modelId="{6AD51775-7B42-446E-8458-F5C0443A7EFA}" type="pres">
      <dgm:prSet presAssocID="{13915FEB-E393-48A6-86BC-6D8083A9EF6E}" presName="Name9" presStyleLbl="parChTrans1D2" presStyleIdx="3" presStyleCnt="6"/>
      <dgm:spPr/>
    </dgm:pt>
    <dgm:pt modelId="{7530A521-A335-4235-95E2-F9410FF8ED3B}" type="pres">
      <dgm:prSet presAssocID="{13915FEB-E393-48A6-86BC-6D8083A9EF6E}" presName="connTx" presStyleLbl="parChTrans1D2" presStyleIdx="3" presStyleCnt="6"/>
      <dgm:spPr/>
    </dgm:pt>
    <dgm:pt modelId="{9573E4E8-6DCA-4E42-8B1A-0194E2341130}" type="pres">
      <dgm:prSet presAssocID="{B752821B-DB0D-47EB-A787-F3E606A66F2C}" presName="node" presStyleLbl="node1" presStyleIdx="3" presStyleCnt="6" custScaleX="196335" custRadScaleRad="104457">
        <dgm:presLayoutVars>
          <dgm:bulletEnabled val="1"/>
        </dgm:presLayoutVars>
      </dgm:prSet>
      <dgm:spPr/>
    </dgm:pt>
    <dgm:pt modelId="{A5AC5ABA-10A1-4466-A308-3C97BDE50DC6}" type="pres">
      <dgm:prSet presAssocID="{74B7362D-FF8C-4B7D-8EC9-92BE99006C25}" presName="Name9" presStyleLbl="parChTrans1D2" presStyleIdx="4" presStyleCnt="6"/>
      <dgm:spPr/>
    </dgm:pt>
    <dgm:pt modelId="{1114619B-1CAE-4F9E-909F-95B92CCF43F2}" type="pres">
      <dgm:prSet presAssocID="{74B7362D-FF8C-4B7D-8EC9-92BE99006C25}" presName="connTx" presStyleLbl="parChTrans1D2" presStyleIdx="4" presStyleCnt="6"/>
      <dgm:spPr/>
    </dgm:pt>
    <dgm:pt modelId="{8F871064-F860-4F99-8402-3737D5D9A410}" type="pres">
      <dgm:prSet presAssocID="{3FF0DE48-0A9A-4C76-8E29-52FAB839DADD}" presName="node" presStyleLbl="node1" presStyleIdx="4" presStyleCnt="6" custScaleX="180489" custScaleY="108409" custRadScaleRad="133242" custRadScaleInc="21915">
        <dgm:presLayoutVars>
          <dgm:bulletEnabled val="1"/>
        </dgm:presLayoutVars>
      </dgm:prSet>
      <dgm:spPr/>
    </dgm:pt>
    <dgm:pt modelId="{5EF8CC4E-EC5E-411E-9AA9-A0E0A3043E0D}" type="pres">
      <dgm:prSet presAssocID="{AF2D16AA-B9CE-4C92-8DDB-405C5FD6944B}" presName="Name9" presStyleLbl="parChTrans1D2" presStyleIdx="5" presStyleCnt="6"/>
      <dgm:spPr/>
    </dgm:pt>
    <dgm:pt modelId="{D5ADD8D8-07E6-43D4-B3FA-F9A9662987E1}" type="pres">
      <dgm:prSet presAssocID="{AF2D16AA-B9CE-4C92-8DDB-405C5FD6944B}" presName="connTx" presStyleLbl="parChTrans1D2" presStyleIdx="5" presStyleCnt="6"/>
      <dgm:spPr/>
    </dgm:pt>
    <dgm:pt modelId="{437866C7-7E2D-426A-9A0F-487ABA8BF045}" type="pres">
      <dgm:prSet presAssocID="{BDF57007-C4A2-49BC-A720-46AC28420385}" presName="node" presStyleLbl="node1" presStyleIdx="5" presStyleCnt="6" custScaleX="187056" custRadScaleRad="126654" custRadScaleInc="-28176">
        <dgm:presLayoutVars>
          <dgm:bulletEnabled val="1"/>
        </dgm:presLayoutVars>
      </dgm:prSet>
      <dgm:spPr/>
    </dgm:pt>
  </dgm:ptLst>
  <dgm:cxnLst>
    <dgm:cxn modelId="{0FB13D00-DCB8-4450-B408-520E6E70E204}" type="presOf" srcId="{13915FEB-E393-48A6-86BC-6D8083A9EF6E}" destId="{6AD51775-7B42-446E-8458-F5C0443A7EFA}" srcOrd="0" destOrd="0" presId="urn:microsoft.com/office/officeart/2005/8/layout/radial1"/>
    <dgm:cxn modelId="{A0476400-F58E-437B-ABFE-F7368EF1FD11}" type="presOf" srcId="{B2846465-23DB-4121-B607-E0A8D6684F3D}" destId="{FA641CF8-7509-4A7B-AA3C-AFD159E3B073}" srcOrd="1" destOrd="0" presId="urn:microsoft.com/office/officeart/2005/8/layout/radial1"/>
    <dgm:cxn modelId="{1FA2F404-F4D8-4BEA-9501-24388E7438A7}" type="presOf" srcId="{74B7362D-FF8C-4B7D-8EC9-92BE99006C25}" destId="{A5AC5ABA-10A1-4466-A308-3C97BDE50DC6}" srcOrd="0" destOrd="0" presId="urn:microsoft.com/office/officeart/2005/8/layout/radial1"/>
    <dgm:cxn modelId="{7F2DD719-14B3-4D82-B4CE-0C6055C8D48E}" type="presOf" srcId="{3FF0DE48-0A9A-4C76-8E29-52FAB839DADD}" destId="{8F871064-F860-4F99-8402-3737D5D9A410}" srcOrd="0" destOrd="0" presId="urn:microsoft.com/office/officeart/2005/8/layout/radial1"/>
    <dgm:cxn modelId="{D9D3D21E-B2E1-46FB-91A5-EB3A81E17C07}" srcId="{9E5FE281-AD3A-40D6-B099-4588876CDCEA}" destId="{E32CF8D7-458B-4ACB-A448-3AFA3FECC504}" srcOrd="2" destOrd="0" parTransId="{A85A0761-9252-4DCB-9BF2-84B5402783DE}" sibTransId="{3FC3CF09-0439-4728-83B0-6122D0CE876C}"/>
    <dgm:cxn modelId="{F11D352A-EF41-4D2B-BFEB-BDE93C7698C4}" type="presOf" srcId="{BDF57007-C4A2-49BC-A720-46AC28420385}" destId="{437866C7-7E2D-426A-9A0F-487ABA8BF045}" srcOrd="0" destOrd="0" presId="urn:microsoft.com/office/officeart/2005/8/layout/radial1"/>
    <dgm:cxn modelId="{CD6D6746-7A56-4FA8-8BF2-FBB40599D091}" type="presOf" srcId="{AF2D16AA-B9CE-4C92-8DDB-405C5FD6944B}" destId="{5EF8CC4E-EC5E-411E-9AA9-A0E0A3043E0D}" srcOrd="0" destOrd="0" presId="urn:microsoft.com/office/officeart/2005/8/layout/radial1"/>
    <dgm:cxn modelId="{54AC8966-BFB3-4339-BADD-A18C92750061}" type="presOf" srcId="{A85A0761-9252-4DCB-9BF2-84B5402783DE}" destId="{B4FE44C4-A588-4812-85E2-CD1450CC6FF4}" srcOrd="0" destOrd="0" presId="urn:microsoft.com/office/officeart/2005/8/layout/radial1"/>
    <dgm:cxn modelId="{517C3F73-B140-4789-BFBA-11884A5883E5}" type="presOf" srcId="{B752821B-DB0D-47EB-A787-F3E606A66F2C}" destId="{9573E4E8-6DCA-4E42-8B1A-0194E2341130}" srcOrd="0" destOrd="0" presId="urn:microsoft.com/office/officeart/2005/8/layout/radial1"/>
    <dgm:cxn modelId="{89F1E055-CBBB-4500-B029-0C2368523324}" type="presOf" srcId="{A85A0761-9252-4DCB-9BF2-84B5402783DE}" destId="{E9CC2BDF-C359-4898-A2F6-A5589444C6B4}" srcOrd="1" destOrd="0" presId="urn:microsoft.com/office/officeart/2005/8/layout/radial1"/>
    <dgm:cxn modelId="{C97E6A57-94D3-48D5-8962-B676332D5C64}" type="presOf" srcId="{9E5FE281-AD3A-40D6-B099-4588876CDCEA}" destId="{0A046813-4DBE-4361-B01B-9EC3F0C04BB7}" srcOrd="0" destOrd="0" presId="urn:microsoft.com/office/officeart/2005/8/layout/radial1"/>
    <dgm:cxn modelId="{AD71117A-7B87-4377-A841-DF95AC7A3473}" srcId="{9E5FE281-AD3A-40D6-B099-4588876CDCEA}" destId="{D5D93F8F-F2F2-4041-9DCF-F27DB00A93C5}" srcOrd="0" destOrd="0" parTransId="{B2846465-23DB-4121-B607-E0A8D6684F3D}" sibTransId="{6F0AC29B-82E9-468A-AD2B-E3433D60A044}"/>
    <dgm:cxn modelId="{36AE365A-F958-457B-A1E1-698200CF451F}" type="presOf" srcId="{74B7362D-FF8C-4B7D-8EC9-92BE99006C25}" destId="{1114619B-1CAE-4F9E-909F-95B92CCF43F2}" srcOrd="1" destOrd="0" presId="urn:microsoft.com/office/officeart/2005/8/layout/radial1"/>
    <dgm:cxn modelId="{CCC1887F-6C14-446B-9680-B2567C5A57E5}" type="presOf" srcId="{E32CF8D7-458B-4ACB-A448-3AFA3FECC504}" destId="{AB650795-47E6-42D7-8EE5-F0F3CE2312D4}" srcOrd="0" destOrd="0" presId="urn:microsoft.com/office/officeart/2005/8/layout/radial1"/>
    <dgm:cxn modelId="{8069A489-9B04-4F52-8FD4-789136668927}" srcId="{1B0D3861-98A1-4431-B2CA-3160938661AE}" destId="{9E5FE281-AD3A-40D6-B099-4588876CDCEA}" srcOrd="0" destOrd="0" parTransId="{1A0618DE-FF7D-4252-8493-F13A755030E7}" sibTransId="{EA4EEA98-DC59-41F7-90EC-217AA04BE703}"/>
    <dgm:cxn modelId="{54B31E90-19E8-4059-9091-3E58DCB1B4DC}" type="presOf" srcId="{741A8F6E-42BE-455E-A87F-F8812958AE77}" destId="{E1342693-5504-4DA0-82E8-0E8DC9E06A98}" srcOrd="0" destOrd="0" presId="urn:microsoft.com/office/officeart/2005/8/layout/radial1"/>
    <dgm:cxn modelId="{044AC695-DDF7-4F07-A9E4-0F7DC72796BF}" type="presOf" srcId="{B2846465-23DB-4121-B607-E0A8D6684F3D}" destId="{6D378001-A362-4B9B-959D-64C873F91F4A}" srcOrd="0" destOrd="0" presId="urn:microsoft.com/office/officeart/2005/8/layout/radial1"/>
    <dgm:cxn modelId="{669036A7-C7F5-4F0E-B09F-DE73EF54FB77}" srcId="{9E5FE281-AD3A-40D6-B099-4588876CDCEA}" destId="{B752821B-DB0D-47EB-A787-F3E606A66F2C}" srcOrd="3" destOrd="0" parTransId="{13915FEB-E393-48A6-86BC-6D8083A9EF6E}" sibTransId="{40ED3F0F-EA30-42D2-AA52-29ADE11D4C41}"/>
    <dgm:cxn modelId="{6BD18AAC-FC98-4B89-9954-4D08BEB58D22}" type="presOf" srcId="{3A84489D-83FD-4271-9367-3CDB6F2AA2F1}" destId="{1D06C418-0FD5-4C18-BC75-1B8B5EB9FA40}" srcOrd="0" destOrd="0" presId="urn:microsoft.com/office/officeart/2005/8/layout/radial1"/>
    <dgm:cxn modelId="{CC0D66B5-22D9-46C3-AEA7-F6DE4D7C4713}" type="presOf" srcId="{13915FEB-E393-48A6-86BC-6D8083A9EF6E}" destId="{7530A521-A335-4235-95E2-F9410FF8ED3B}" srcOrd="1" destOrd="0" presId="urn:microsoft.com/office/officeart/2005/8/layout/radial1"/>
    <dgm:cxn modelId="{9DCD68B9-6A67-4E43-95BF-6C3617A2E7B3}" srcId="{9E5FE281-AD3A-40D6-B099-4588876CDCEA}" destId="{3FF0DE48-0A9A-4C76-8E29-52FAB839DADD}" srcOrd="4" destOrd="0" parTransId="{74B7362D-FF8C-4B7D-8EC9-92BE99006C25}" sibTransId="{0F7B6708-4BE3-4DC1-BA47-A756C01FB69E}"/>
    <dgm:cxn modelId="{C509A1C8-D30F-4955-9BCB-27844AD178B1}" type="presOf" srcId="{741A8F6E-42BE-455E-A87F-F8812958AE77}" destId="{D5BBF190-6840-4269-B3D7-AA96C562A555}" srcOrd="1" destOrd="0" presId="urn:microsoft.com/office/officeart/2005/8/layout/radial1"/>
    <dgm:cxn modelId="{EE8EDFD8-7CEB-4386-891E-DD3EB0ED1F46}" srcId="{9E5FE281-AD3A-40D6-B099-4588876CDCEA}" destId="{3A84489D-83FD-4271-9367-3CDB6F2AA2F1}" srcOrd="1" destOrd="0" parTransId="{741A8F6E-42BE-455E-A87F-F8812958AE77}" sibTransId="{F3C201D6-ADC8-463B-8928-C013FE329E62}"/>
    <dgm:cxn modelId="{5EFA03E6-3257-4690-A4B0-6E8CF52B100E}" type="presOf" srcId="{1B0D3861-98A1-4431-B2CA-3160938661AE}" destId="{B75852D3-B95B-4EE1-A8EB-47C2FC0DE1F6}" srcOrd="0" destOrd="0" presId="urn:microsoft.com/office/officeart/2005/8/layout/radial1"/>
    <dgm:cxn modelId="{6046B9E7-E4D7-4134-8BD1-6781049ED2A3}" type="presOf" srcId="{D5D93F8F-F2F2-4041-9DCF-F27DB00A93C5}" destId="{A9878871-89B6-4A8E-8706-C66F46ABFC7A}" srcOrd="0" destOrd="0" presId="urn:microsoft.com/office/officeart/2005/8/layout/radial1"/>
    <dgm:cxn modelId="{5F9F55F2-9A44-440E-A3FE-B0ECB1F5A4CC}" type="presOf" srcId="{AF2D16AA-B9CE-4C92-8DDB-405C5FD6944B}" destId="{D5ADD8D8-07E6-43D4-B3FA-F9A9662987E1}" srcOrd="1" destOrd="0" presId="urn:microsoft.com/office/officeart/2005/8/layout/radial1"/>
    <dgm:cxn modelId="{16B616FD-6E51-498E-A7F5-245803783D6B}" srcId="{9E5FE281-AD3A-40D6-B099-4588876CDCEA}" destId="{BDF57007-C4A2-49BC-A720-46AC28420385}" srcOrd="5" destOrd="0" parTransId="{AF2D16AA-B9CE-4C92-8DDB-405C5FD6944B}" sibTransId="{843AE4FF-5EEA-4510-B0A4-34113B4E4287}"/>
    <dgm:cxn modelId="{AC65DA90-944C-4D72-9A49-A2D40386F0CD}" type="presParOf" srcId="{B75852D3-B95B-4EE1-A8EB-47C2FC0DE1F6}" destId="{0A046813-4DBE-4361-B01B-9EC3F0C04BB7}" srcOrd="0" destOrd="0" presId="urn:microsoft.com/office/officeart/2005/8/layout/radial1"/>
    <dgm:cxn modelId="{42003977-DB9E-444D-9DC3-4EF5491C610C}" type="presParOf" srcId="{B75852D3-B95B-4EE1-A8EB-47C2FC0DE1F6}" destId="{6D378001-A362-4B9B-959D-64C873F91F4A}" srcOrd="1" destOrd="0" presId="urn:microsoft.com/office/officeart/2005/8/layout/radial1"/>
    <dgm:cxn modelId="{041E23E7-9AD4-43AD-9706-55E79DD5FD12}" type="presParOf" srcId="{6D378001-A362-4B9B-959D-64C873F91F4A}" destId="{FA641CF8-7509-4A7B-AA3C-AFD159E3B073}" srcOrd="0" destOrd="0" presId="urn:microsoft.com/office/officeart/2005/8/layout/radial1"/>
    <dgm:cxn modelId="{E99068DF-55F2-4079-8BBC-951FD99C0EB5}" type="presParOf" srcId="{B75852D3-B95B-4EE1-A8EB-47C2FC0DE1F6}" destId="{A9878871-89B6-4A8E-8706-C66F46ABFC7A}" srcOrd="2" destOrd="0" presId="urn:microsoft.com/office/officeart/2005/8/layout/radial1"/>
    <dgm:cxn modelId="{A549BFEE-8021-4955-8F6C-A903AFE5A4AB}" type="presParOf" srcId="{B75852D3-B95B-4EE1-A8EB-47C2FC0DE1F6}" destId="{E1342693-5504-4DA0-82E8-0E8DC9E06A98}" srcOrd="3" destOrd="0" presId="urn:microsoft.com/office/officeart/2005/8/layout/radial1"/>
    <dgm:cxn modelId="{1D2A2F89-D291-4385-8087-FB0E3DEAA519}" type="presParOf" srcId="{E1342693-5504-4DA0-82E8-0E8DC9E06A98}" destId="{D5BBF190-6840-4269-B3D7-AA96C562A555}" srcOrd="0" destOrd="0" presId="urn:microsoft.com/office/officeart/2005/8/layout/radial1"/>
    <dgm:cxn modelId="{161C5E83-BD57-4D6A-BFBD-A5C91D821F7D}" type="presParOf" srcId="{B75852D3-B95B-4EE1-A8EB-47C2FC0DE1F6}" destId="{1D06C418-0FD5-4C18-BC75-1B8B5EB9FA40}" srcOrd="4" destOrd="0" presId="urn:microsoft.com/office/officeart/2005/8/layout/radial1"/>
    <dgm:cxn modelId="{09DCE819-C4F1-4988-8233-9511630E8228}" type="presParOf" srcId="{B75852D3-B95B-4EE1-A8EB-47C2FC0DE1F6}" destId="{B4FE44C4-A588-4812-85E2-CD1450CC6FF4}" srcOrd="5" destOrd="0" presId="urn:microsoft.com/office/officeart/2005/8/layout/radial1"/>
    <dgm:cxn modelId="{6FE2253F-57E3-46B8-B257-8D6699D42B82}" type="presParOf" srcId="{B4FE44C4-A588-4812-85E2-CD1450CC6FF4}" destId="{E9CC2BDF-C359-4898-A2F6-A5589444C6B4}" srcOrd="0" destOrd="0" presId="urn:microsoft.com/office/officeart/2005/8/layout/radial1"/>
    <dgm:cxn modelId="{46947501-BBB7-4779-B88E-D85F0DA0E91C}" type="presParOf" srcId="{B75852D3-B95B-4EE1-A8EB-47C2FC0DE1F6}" destId="{AB650795-47E6-42D7-8EE5-F0F3CE2312D4}" srcOrd="6" destOrd="0" presId="urn:microsoft.com/office/officeart/2005/8/layout/radial1"/>
    <dgm:cxn modelId="{FA647D9C-8DB7-4736-89E6-45677A2E8F44}" type="presParOf" srcId="{B75852D3-B95B-4EE1-A8EB-47C2FC0DE1F6}" destId="{6AD51775-7B42-446E-8458-F5C0443A7EFA}" srcOrd="7" destOrd="0" presId="urn:microsoft.com/office/officeart/2005/8/layout/radial1"/>
    <dgm:cxn modelId="{019186C8-50A2-443F-8378-DAED2D7A6BFA}" type="presParOf" srcId="{6AD51775-7B42-446E-8458-F5C0443A7EFA}" destId="{7530A521-A335-4235-95E2-F9410FF8ED3B}" srcOrd="0" destOrd="0" presId="urn:microsoft.com/office/officeart/2005/8/layout/radial1"/>
    <dgm:cxn modelId="{F47209F0-C9A0-4821-995E-E908665976A6}" type="presParOf" srcId="{B75852D3-B95B-4EE1-A8EB-47C2FC0DE1F6}" destId="{9573E4E8-6DCA-4E42-8B1A-0194E2341130}" srcOrd="8" destOrd="0" presId="urn:microsoft.com/office/officeart/2005/8/layout/radial1"/>
    <dgm:cxn modelId="{EAAA4E36-FEE0-47B9-B4B3-39BBDDBD6497}" type="presParOf" srcId="{B75852D3-B95B-4EE1-A8EB-47C2FC0DE1F6}" destId="{A5AC5ABA-10A1-4466-A308-3C97BDE50DC6}" srcOrd="9" destOrd="0" presId="urn:microsoft.com/office/officeart/2005/8/layout/radial1"/>
    <dgm:cxn modelId="{14379C13-777B-43D7-AE99-089DCDB25F67}" type="presParOf" srcId="{A5AC5ABA-10A1-4466-A308-3C97BDE50DC6}" destId="{1114619B-1CAE-4F9E-909F-95B92CCF43F2}" srcOrd="0" destOrd="0" presId="urn:microsoft.com/office/officeart/2005/8/layout/radial1"/>
    <dgm:cxn modelId="{D762CCA0-3166-4C80-81A3-77B934DC997C}" type="presParOf" srcId="{B75852D3-B95B-4EE1-A8EB-47C2FC0DE1F6}" destId="{8F871064-F860-4F99-8402-3737D5D9A410}" srcOrd="10" destOrd="0" presId="urn:microsoft.com/office/officeart/2005/8/layout/radial1"/>
    <dgm:cxn modelId="{523975B5-140D-4775-916A-B7BC1CA4DD07}" type="presParOf" srcId="{B75852D3-B95B-4EE1-A8EB-47C2FC0DE1F6}" destId="{5EF8CC4E-EC5E-411E-9AA9-A0E0A3043E0D}" srcOrd="11" destOrd="0" presId="urn:microsoft.com/office/officeart/2005/8/layout/radial1"/>
    <dgm:cxn modelId="{7020D22C-0290-4A75-BAE4-C8782E0CCEA9}" type="presParOf" srcId="{5EF8CC4E-EC5E-411E-9AA9-A0E0A3043E0D}" destId="{D5ADD8D8-07E6-43D4-B3FA-F9A9662987E1}" srcOrd="0" destOrd="0" presId="urn:microsoft.com/office/officeart/2005/8/layout/radial1"/>
    <dgm:cxn modelId="{6E0CD85B-463D-4AF8-B799-0D2B81679824}" type="presParOf" srcId="{B75852D3-B95B-4EE1-A8EB-47C2FC0DE1F6}" destId="{437866C7-7E2D-426A-9A0F-487ABA8BF045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46813-4DBE-4361-B01B-9EC3F0C04BB7}">
      <dsp:nvSpPr>
        <dsp:cNvPr id="0" name=""/>
        <dsp:cNvSpPr/>
      </dsp:nvSpPr>
      <dsp:spPr>
        <a:xfrm>
          <a:off x="2573223" y="1743850"/>
          <a:ext cx="2016734" cy="2119983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/>
            </a:solidFill>
          </a:endParaRPr>
        </a:p>
      </dsp:txBody>
      <dsp:txXfrm>
        <a:off x="2868567" y="2054314"/>
        <a:ext cx="1426046" cy="1499055"/>
      </dsp:txXfrm>
    </dsp:sp>
    <dsp:sp modelId="{6D378001-A362-4B9B-959D-64C873F91F4A}">
      <dsp:nvSpPr>
        <dsp:cNvPr id="0" name=""/>
        <dsp:cNvSpPr/>
      </dsp:nvSpPr>
      <dsp:spPr>
        <a:xfrm rot="16452274">
          <a:off x="3564775" y="1626082"/>
          <a:ext cx="203973" cy="38413"/>
        </a:xfrm>
        <a:custGeom>
          <a:avLst/>
          <a:gdLst/>
          <a:ahLst/>
          <a:cxnLst/>
          <a:rect l="0" t="0" r="0" b="0"/>
          <a:pathLst>
            <a:path>
              <a:moveTo>
                <a:pt x="0" y="19206"/>
              </a:moveTo>
              <a:lnTo>
                <a:pt x="203973" y="1920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61663" y="1640190"/>
        <a:ext cx="10198" cy="10198"/>
      </dsp:txXfrm>
    </dsp:sp>
    <dsp:sp modelId="{A9878871-89B6-4A8E-8706-C66F46ABFC7A}">
      <dsp:nvSpPr>
        <dsp:cNvPr id="0" name=""/>
        <dsp:cNvSpPr/>
      </dsp:nvSpPr>
      <dsp:spPr>
        <a:xfrm>
          <a:off x="2376665" y="0"/>
          <a:ext cx="2708576" cy="1544254"/>
        </a:xfrm>
        <a:prstGeom prst="ellipse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 : ১৯৩৯সালে পশ্চিমবঙ্গের হুগলি জেলার মৌড়া গ্রামে</a:t>
          </a:r>
          <a:r>
            <a:rPr lang="bn-IN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73327" y="226151"/>
        <a:ext cx="1915252" cy="1091952"/>
      </dsp:txXfrm>
    </dsp:sp>
    <dsp:sp modelId="{E1342693-5504-4DA0-82E8-0E8DC9E06A98}">
      <dsp:nvSpPr>
        <dsp:cNvPr id="0" name=""/>
        <dsp:cNvSpPr/>
      </dsp:nvSpPr>
      <dsp:spPr>
        <a:xfrm rot="20253071">
          <a:off x="4519515" y="2394093"/>
          <a:ext cx="14628" cy="38413"/>
        </a:xfrm>
        <a:custGeom>
          <a:avLst/>
          <a:gdLst/>
          <a:ahLst/>
          <a:cxnLst/>
          <a:rect l="0" t="0" r="0" b="0"/>
          <a:pathLst>
            <a:path>
              <a:moveTo>
                <a:pt x="0" y="19206"/>
              </a:moveTo>
              <a:lnTo>
                <a:pt x="14628" y="1920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26464" y="2412934"/>
        <a:ext cx="731" cy="731"/>
      </dsp:txXfrm>
    </dsp:sp>
    <dsp:sp modelId="{1D06C418-0FD5-4C18-BC75-1B8B5EB9FA40}">
      <dsp:nvSpPr>
        <dsp:cNvPr id="0" name=""/>
        <dsp:cNvSpPr/>
      </dsp:nvSpPr>
      <dsp:spPr>
        <a:xfrm>
          <a:off x="4191556" y="1150728"/>
          <a:ext cx="3044621" cy="1544254"/>
        </a:xfrm>
        <a:prstGeom prst="ellipse">
          <a:avLst/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শিক্ষাজীবন: ঢাকা হাইস্কুল, কায়েদে আজম কলেজ, কলকাতা যাদবপুর।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37430" y="1376879"/>
        <a:ext cx="2152873" cy="1091952"/>
      </dsp:txXfrm>
    </dsp:sp>
    <dsp:sp modelId="{B4FE44C4-A588-4812-85E2-CD1450CC6FF4}">
      <dsp:nvSpPr>
        <dsp:cNvPr id="0" name=""/>
        <dsp:cNvSpPr/>
      </dsp:nvSpPr>
      <dsp:spPr>
        <a:xfrm rot="1490129">
          <a:off x="4504125" y="3213327"/>
          <a:ext cx="7464" cy="38413"/>
        </a:xfrm>
        <a:custGeom>
          <a:avLst/>
          <a:gdLst/>
          <a:ahLst/>
          <a:cxnLst/>
          <a:rect l="0" t="0" r="0" b="0"/>
          <a:pathLst>
            <a:path>
              <a:moveTo>
                <a:pt x="0" y="19206"/>
              </a:moveTo>
              <a:lnTo>
                <a:pt x="7464" y="1920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07671" y="3232347"/>
        <a:ext cx="373" cy="373"/>
      </dsp:txXfrm>
    </dsp:sp>
    <dsp:sp modelId="{AB650795-47E6-42D7-8EE5-F0F3CE2312D4}">
      <dsp:nvSpPr>
        <dsp:cNvPr id="0" name=""/>
        <dsp:cNvSpPr/>
      </dsp:nvSpPr>
      <dsp:spPr>
        <a:xfrm>
          <a:off x="4141892" y="2938564"/>
          <a:ext cx="3094285" cy="1681276"/>
        </a:xfrm>
        <a:prstGeom prst="ellipse">
          <a:avLst/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কর্মজীবন: অধ্যাপনা করেন চট্রগ্রাম বিশ্ববিদ্যালয় ও জাহাঙ্গীর নগর বিশ্ববিদ্যালয়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95040" y="3184781"/>
        <a:ext cx="2187989" cy="1188842"/>
      </dsp:txXfrm>
    </dsp:sp>
    <dsp:sp modelId="{6AD51775-7B42-446E-8458-F5C0443A7EFA}">
      <dsp:nvSpPr>
        <dsp:cNvPr id="0" name=""/>
        <dsp:cNvSpPr/>
      </dsp:nvSpPr>
      <dsp:spPr>
        <a:xfrm rot="5425241">
          <a:off x="3473256" y="3944412"/>
          <a:ext cx="199638" cy="38413"/>
        </a:xfrm>
        <a:custGeom>
          <a:avLst/>
          <a:gdLst/>
          <a:ahLst/>
          <a:cxnLst/>
          <a:rect l="0" t="0" r="0" b="0"/>
          <a:pathLst>
            <a:path>
              <a:moveTo>
                <a:pt x="0" y="19206"/>
              </a:moveTo>
              <a:lnTo>
                <a:pt x="199638" y="1920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 rot="10800000">
        <a:off x="3568084" y="3958628"/>
        <a:ext cx="9981" cy="9981"/>
      </dsp:txXfrm>
    </dsp:sp>
    <dsp:sp modelId="{9573E4E8-6DCA-4E42-8B1A-0194E2341130}">
      <dsp:nvSpPr>
        <dsp:cNvPr id="0" name=""/>
        <dsp:cNvSpPr/>
      </dsp:nvSpPr>
      <dsp:spPr>
        <a:xfrm>
          <a:off x="2050716" y="4063430"/>
          <a:ext cx="3031912" cy="1544254"/>
        </a:xfrm>
        <a:prstGeom prst="ellipse">
          <a:avLst/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সাহিত্যকর্ম: কবিতা, গল্প। তবে প্রবন্ধে খ্যাতি লাভ করেন। অর্ধ শতাধিক গ্রন্থের রচয়িতা।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94729" y="4289581"/>
        <a:ext cx="2143886" cy="1091952"/>
      </dsp:txXfrm>
    </dsp:sp>
    <dsp:sp modelId="{A5AC5ABA-10A1-4466-A308-3C97BDE50DC6}">
      <dsp:nvSpPr>
        <dsp:cNvPr id="0" name=""/>
        <dsp:cNvSpPr/>
      </dsp:nvSpPr>
      <dsp:spPr>
        <a:xfrm rot="9242779">
          <a:off x="2465668" y="3276306"/>
          <a:ext cx="211551" cy="38413"/>
        </a:xfrm>
        <a:custGeom>
          <a:avLst/>
          <a:gdLst/>
          <a:ahLst/>
          <a:cxnLst/>
          <a:rect l="0" t="0" r="0" b="0"/>
          <a:pathLst>
            <a:path>
              <a:moveTo>
                <a:pt x="0" y="19206"/>
              </a:moveTo>
              <a:lnTo>
                <a:pt x="211551" y="1920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566156" y="3290224"/>
        <a:ext cx="10577" cy="10577"/>
      </dsp:txXfrm>
    </dsp:sp>
    <dsp:sp modelId="{8F871064-F860-4F99-8402-3737D5D9A410}">
      <dsp:nvSpPr>
        <dsp:cNvPr id="0" name=""/>
        <dsp:cNvSpPr/>
      </dsp:nvSpPr>
      <dsp:spPr>
        <a:xfrm>
          <a:off x="0" y="3031750"/>
          <a:ext cx="2787210" cy="1674111"/>
        </a:xfrm>
        <a:prstGeom prst="ellipse">
          <a:avLst/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উল্লেখযোগ্য গ্রন্থ: স্বগত সংলাপ, রবীন্দ্রনাথ, কিশোর জীবনী নজরুল ইসলাম ইত্যাদি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8177" y="3276918"/>
        <a:ext cx="1970856" cy="1183775"/>
      </dsp:txXfrm>
    </dsp:sp>
    <dsp:sp modelId="{5EF8CC4E-EC5E-411E-9AA9-A0E0A3043E0D}">
      <dsp:nvSpPr>
        <dsp:cNvPr id="0" name=""/>
        <dsp:cNvSpPr/>
      </dsp:nvSpPr>
      <dsp:spPr>
        <a:xfrm rot="12217928">
          <a:off x="2557925" y="2357897"/>
          <a:ext cx="96784" cy="38413"/>
        </a:xfrm>
        <a:custGeom>
          <a:avLst/>
          <a:gdLst/>
          <a:ahLst/>
          <a:cxnLst/>
          <a:rect l="0" t="0" r="0" b="0"/>
          <a:pathLst>
            <a:path>
              <a:moveTo>
                <a:pt x="0" y="19206"/>
              </a:moveTo>
              <a:lnTo>
                <a:pt x="96784" y="1920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603897" y="2374684"/>
        <a:ext cx="4839" cy="4839"/>
      </dsp:txXfrm>
    </dsp:sp>
    <dsp:sp modelId="{437866C7-7E2D-426A-9A0F-487ABA8BF045}">
      <dsp:nvSpPr>
        <dsp:cNvPr id="0" name=""/>
        <dsp:cNvSpPr/>
      </dsp:nvSpPr>
      <dsp:spPr>
        <a:xfrm>
          <a:off x="0" y="1096532"/>
          <a:ext cx="2888621" cy="1544254"/>
        </a:xfrm>
        <a:prstGeom prst="ellipse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পুরস্কার:  সাহিত্যে তাৎপর্যপুর্ণ অবদানের জন্য  বাংলা একাডেমি পুরুস্কার।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3029" y="1322683"/>
        <a:ext cx="2042563" cy="1091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9812-EF3A-4727-9B09-84426456536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F472-860B-439A-B7DD-23E9D8FC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9812-EF3A-4727-9B09-84426456536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F472-860B-439A-B7DD-23E9D8FC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35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9812-EF3A-4727-9B09-84426456536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F472-860B-439A-B7DD-23E9D8FC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34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1F31-698D-4770-B37A-7B227922B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9812-EF3A-4727-9B09-84426456536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8E72F-934B-4DCD-A9A2-AF0249244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71062-5E33-4772-A8A2-0A144CC0F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F472-860B-439A-B7DD-23E9D8FC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15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E2B83-4353-4162-A740-4FC54AB8A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4593" y="6356351"/>
            <a:ext cx="3086100" cy="365125"/>
          </a:xfrm>
        </p:spPr>
        <p:txBody>
          <a:bodyPr/>
          <a:lstStyle/>
          <a:p>
            <a:r>
              <a:rPr lang="en-US" dirty="0" err="1"/>
              <a:t>রেহানা</a:t>
            </a:r>
            <a:r>
              <a:rPr lang="en-US" dirty="0"/>
              <a:t> </a:t>
            </a:r>
            <a:r>
              <a:rPr lang="en-US" dirty="0" err="1"/>
              <a:t>পারভীন</a:t>
            </a:r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909D2-B81B-4951-9147-653E53BE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05252" y="6356351"/>
            <a:ext cx="2057400" cy="365125"/>
          </a:xfrm>
        </p:spPr>
        <p:txBody>
          <a:bodyPr/>
          <a:lstStyle/>
          <a:p>
            <a:fld id="{F531F472-860B-439A-B7DD-23E9D8FC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16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B200A-82EF-468B-B4CC-09A0E2349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9812-EF3A-4727-9B09-84426456536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2F97F-FD7B-4BE2-BF51-9C800EC81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AB97E-D193-46C0-90DC-69B5D548C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F472-860B-439A-B7DD-23E9D8FC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9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1133C-5218-4DAF-9AFC-F9DC033CF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9812-EF3A-4727-9B09-84426456536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8E2BA-2DFF-4007-B702-CA9EF12D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291CE-11B7-422D-A767-7CF6B0251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F472-860B-439A-B7DD-23E9D8FC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97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5589D0-A031-4964-BE79-5252F3B03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9812-EF3A-4727-9B09-84426456536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ACBB0-DA51-47EC-9318-33BB318E8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9E5F7C-B20B-456B-8DD5-826DEEB26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F472-860B-439A-B7DD-23E9D8FC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53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C403E-89FF-458F-94D3-F5F069A44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9812-EF3A-4727-9B09-84426456536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7D70D5-FB00-4BAC-856F-286E0487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8D187B-87ED-43D2-9524-3EBE6E3F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F472-860B-439A-B7DD-23E9D8FC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0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BEC77-624C-498E-99EE-6ECC6A25F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9812-EF3A-4727-9B09-84426456536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AEB0B-FCF7-41E7-BB92-398C80431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C64A8-27A7-4C95-A4A1-5012217C3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F472-860B-439A-B7DD-23E9D8FC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08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18CC5-5B0F-4C7A-A444-345AE0427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9812-EF3A-4727-9B09-84426456536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FA9EE-4F02-4C78-9E90-16705174F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696CE-381F-45F6-9290-4F8F30393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F472-860B-439A-B7DD-23E9D8FC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7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9812-EF3A-4727-9B09-84426456536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F472-860B-439A-B7DD-23E9D8FC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10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C84D7-282F-4A5B-AC4D-78C8A198F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9812-EF3A-4727-9B09-84426456536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9FB02-E4F4-448E-8857-A0A36DAA4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A0798-18C6-4BBF-8C75-23BC95E8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F472-860B-439A-B7DD-23E9D8FC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73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83F4F-6D0D-4A19-BFCA-B492189A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9812-EF3A-4727-9B09-84426456536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DA74E-D4C5-4BD9-B0DC-E5C563B8A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03DD5-2C82-4FF5-ADDB-C1E465467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F472-860B-439A-B7DD-23E9D8FC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2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9812-EF3A-4727-9B09-84426456536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F472-860B-439A-B7DD-23E9D8FC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4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9812-EF3A-4727-9B09-84426456536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F472-860B-439A-B7DD-23E9D8FC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0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9812-EF3A-4727-9B09-84426456536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F472-860B-439A-B7DD-23E9D8FC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5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9812-EF3A-4727-9B09-84426456536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F472-860B-439A-B7DD-23E9D8FC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08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9812-EF3A-4727-9B09-84426456536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F472-860B-439A-B7DD-23E9D8FC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4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9812-EF3A-4727-9B09-84426456536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F472-860B-439A-B7DD-23E9D8FC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2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9812-EF3A-4727-9B09-84426456536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F472-860B-439A-B7DD-23E9D8FC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3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29812-EF3A-4727-9B09-84426456536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1F472-860B-439A-B7DD-23E9D8FCEA1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4A83ED-94C6-4B62-8628-53A26A2B33B6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86907BF7-A1D5-475D-A88B-016A7ACF6E6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292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F4EDDB6C-120C-4FC5-B0CC-9EBA399ED15C}"/>
                </a:ext>
              </a:extLst>
            </p:cNvPr>
            <p:cNvSpPr/>
            <p:nvPr/>
          </p:nvSpPr>
          <p:spPr>
            <a:xfrm>
              <a:off x="152400" y="157162"/>
              <a:ext cx="11887200" cy="6557963"/>
            </a:xfrm>
            <a:prstGeom prst="frame">
              <a:avLst>
                <a:gd name="adj1" fmla="val 3683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059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49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924A77-32F2-47B0-A669-E31C9A9F9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" y="359229"/>
            <a:ext cx="8455378" cy="6139543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537942" y="2505669"/>
            <a:ext cx="6546742" cy="923330"/>
          </a:xfrm>
          <a:prstGeom prst="rect">
            <a:avLst/>
          </a:prstGeom>
          <a:solidFill>
            <a:srgbClr val="00B05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সবাইকে শুভেচ্ছা </a:t>
            </a:r>
            <a:endParaRPr lang="en-US" sz="54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36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BBD6990-3D2E-41C2-ADF9-CDDE0A34292A}"/>
              </a:ext>
            </a:extLst>
          </p:cNvPr>
          <p:cNvGrpSpPr/>
          <p:nvPr/>
        </p:nvGrpSpPr>
        <p:grpSpPr>
          <a:xfrm>
            <a:off x="530577" y="471148"/>
            <a:ext cx="8060267" cy="5757654"/>
            <a:chOff x="220919" y="471148"/>
            <a:chExt cx="11121997" cy="575765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94C2CB4-AD0D-40A0-872B-0B6E9A5A3764}"/>
                </a:ext>
              </a:extLst>
            </p:cNvPr>
            <p:cNvSpPr txBox="1"/>
            <p:nvPr/>
          </p:nvSpPr>
          <p:spPr>
            <a:xfrm>
              <a:off x="220919" y="4782252"/>
              <a:ext cx="1062353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ছোটগল্প</a:t>
              </a:r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  রবীন্দ্রনাথ তাঁর একটি কবিতায় যা বলেছিলেন সে-কথাটি ছোটগল্পের প্রকৃতি সম্পর্কে এখনো প্রামাণ্য ব্যাখ্যা হিসেবে গণ্য হয়ে আসছে। তিনি বলেছিলেন:   ------  “শেষ হয়ে হইল না শেষ” কথাটি খুবই গুরুত্ত্বপূর্ণ। এ কথার ভিতরেই বলে দেওয়া হলো যে, ছোটগল্প কখনোই কাহিনীর ভিতরে ঘটনার শুরু থেকে শেষ পর্যন্ত বলে দেয় না – যেমন ঘটে উপন্যাসের ক্ষেত্রে।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D0E9A11-9709-44CB-9390-224F73365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385" y="618310"/>
              <a:ext cx="3343164" cy="3261360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3074" name="Picture 2" descr="ADHUNIK RABINDRANATHER EKUSHTI GOLPO">
              <a:extLst>
                <a:ext uri="{FF2B5EF4-FFF2-40B4-BE49-F238E27FC236}">
                  <a16:creationId xmlns:a16="http://schemas.microsoft.com/office/drawing/2014/main" id="{B72E9ACF-3DB7-4B42-B23E-AAF120A0D9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1572" y="618310"/>
              <a:ext cx="2085975" cy="326135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রবীন্দ্রনাথ ঠাকুরের ছোট গল্প für Android ...">
              <a:extLst>
                <a:ext uri="{FF2B5EF4-FFF2-40B4-BE49-F238E27FC236}">
                  <a16:creationId xmlns:a16="http://schemas.microsoft.com/office/drawing/2014/main" id="{88B6F155-77E3-4482-B04D-B2B7616A19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32" b="9301"/>
            <a:stretch/>
          </p:blipFill>
          <p:spPr bwMode="auto">
            <a:xfrm>
              <a:off x="8129453" y="471148"/>
              <a:ext cx="3213463" cy="3931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8865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1CC0911-72D2-41AA-957A-D4BFBBBDC115}"/>
              </a:ext>
            </a:extLst>
          </p:cNvPr>
          <p:cNvGrpSpPr/>
          <p:nvPr/>
        </p:nvGrpSpPr>
        <p:grpSpPr>
          <a:xfrm>
            <a:off x="507858" y="617398"/>
            <a:ext cx="8100652" cy="5769959"/>
            <a:chOff x="2031858" y="617397"/>
            <a:chExt cx="8100652" cy="576995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B2A791E-8DD4-4DCB-AB7E-1849CB907699}"/>
                </a:ext>
              </a:extLst>
            </p:cNvPr>
            <p:cNvSpPr txBox="1"/>
            <p:nvPr/>
          </p:nvSpPr>
          <p:spPr>
            <a:xfrm>
              <a:off x="2031858" y="2140039"/>
              <a:ext cx="6186453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‘</a:t>
              </a:r>
              <a:r>
                <a:rPr lang="en-US" u="sng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ছো</a:t>
              </a:r>
              <a:r>
                <a:rPr lang="en-US" sz="1400" u="sng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টগল্প</a:t>
              </a:r>
              <a:r>
                <a:rPr lang="en-US" sz="1400" u="sng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’ </a:t>
              </a:r>
              <a:r>
                <a:rPr lang="en-US" sz="1400" u="sng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সম্পর্কে</a:t>
              </a:r>
              <a:r>
                <a:rPr lang="en-US" sz="1400" u="sng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sz="1400" u="sng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রবীন্দ্রনাথ</a:t>
              </a:r>
              <a:r>
                <a:rPr lang="en-US" sz="1400" u="sng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sz="1400" u="sng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তাঁর</a:t>
              </a:r>
              <a:r>
                <a:rPr lang="en-US" sz="1400" u="sng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sz="1400" u="sng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একটি</a:t>
              </a:r>
              <a:r>
                <a:rPr lang="en-US" sz="1400" u="sng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sz="1400" u="sng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কবিতায়</a:t>
              </a:r>
              <a:r>
                <a:rPr lang="en-US" sz="1400" u="sng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sz="1400" u="sng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লিখেছিলেন</a:t>
              </a:r>
              <a:r>
                <a:rPr lang="en-US" sz="1400" u="sng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- </a:t>
              </a:r>
            </a:p>
            <a:p>
              <a:endPara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endParaRPr>
            </a:p>
            <a:p>
              <a:endPara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endParaRPr>
            </a:p>
            <a:p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‘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ছোট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প্রাণ,ছোট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ব্যথা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…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শেষ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হয়ে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হইল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না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শেষ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।’ </a:t>
              </a:r>
            </a:p>
            <a:p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‘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ছোটগল্প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’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শব্দটি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৪০-৫০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বছরের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অর্থ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ৎ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বয়সে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সর্বকনিষ্ঠ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</a:p>
            <a:p>
              <a:endPara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endParaRPr>
            </a:p>
            <a:p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ইংরেজি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ভাষায়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ছোটগল্পের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জনক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–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এডগার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এলান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পো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,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মার্কিন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</a:p>
            <a:p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ছোটগল্প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১০-৫০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মিনিটে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পাঠযোগ্য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– এইচ.জি.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ওয়েলস্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‌,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ইংরেজ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</a:p>
            <a:p>
              <a:endPara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endParaRPr>
            </a:p>
            <a:p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শ্রীশচন্দ্র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দাশ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– ‘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আকারে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ছোট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…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ছোটগল্প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লেখা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লাঞ্ছনা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বই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কিছুই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নহে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।’ </a:t>
              </a:r>
            </a:p>
            <a:p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ছোটগল্পের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অনন্য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দৃষ্টান্ত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–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রবীন্দ্রনাথ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</a:p>
            <a:p>
              <a:endPara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endParaRPr>
            </a:p>
            <a:p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ছোটগল্প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বহুপ্রকার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-</a:t>
              </a:r>
            </a:p>
            <a:p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১.প্রেমবিষয়ক             ২.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সামাজিক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         ৩.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প্রকৃতি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ও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মানুষ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সম্পর্কে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৪.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অতিপ্রাকৃত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           ৫.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হাস্যরসাত্মক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    ৬.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উদ্ভট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কল্পনাশ্রয়ী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          ৭.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সাংকেতিক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বা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প্রতীকধর্মী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                    ৮.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ঐতিহাসিক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                </a:t>
              </a:r>
            </a:p>
            <a:p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৯.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বিজ্ঞানভিত্তিক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     ১০.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গার্হস্থ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বিজ্ঞান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  ১১.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মনস্তাত্ত্বিক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                 ১২.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মনুষ্যেতর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প্রাণীজগ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ৎ                        ১৩.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বাস্তবনিষ্ঠ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                 ১৪.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গোয়েন্দাকাহিনী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বা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ডিটেকটিভ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         ১৫.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বিদেশি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পটুভূমি</a:t>
              </a: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 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AE641B5-C1F3-405B-B938-DA4896F034D9}"/>
                </a:ext>
              </a:extLst>
            </p:cNvPr>
            <p:cNvSpPr txBox="1"/>
            <p:nvPr/>
          </p:nvSpPr>
          <p:spPr>
            <a:xfrm>
              <a:off x="2937467" y="617397"/>
              <a:ext cx="2187617" cy="6463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ছোটগল্প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ED16261-1B46-4A31-B8A7-A003899FE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6839" y="617397"/>
              <a:ext cx="2284070" cy="239119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Picture 4" descr="সাহিত্যের বনফুল।। রানা চক্রবর্তী ...">
              <a:extLst>
                <a:ext uri="{FF2B5EF4-FFF2-40B4-BE49-F238E27FC236}">
                  <a16:creationId xmlns:a16="http://schemas.microsoft.com/office/drawing/2014/main" id="{92482122-22ED-4CB9-94CA-02A0D858B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6839" y="3428999"/>
              <a:ext cx="2585671" cy="163839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2635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D36A5D2-4944-43FF-AAE7-9FF300A52EC7}"/>
              </a:ext>
            </a:extLst>
          </p:cNvPr>
          <p:cNvGrpSpPr/>
          <p:nvPr/>
        </p:nvGrpSpPr>
        <p:grpSpPr>
          <a:xfrm>
            <a:off x="383822" y="422112"/>
            <a:ext cx="8365068" cy="5966811"/>
            <a:chOff x="399151" y="422112"/>
            <a:chExt cx="11266890" cy="5966811"/>
          </a:xfrm>
        </p:grpSpPr>
        <p:pic>
          <p:nvPicPr>
            <p:cNvPr id="2050" name="Picture 2" descr="কথাসাহিত্যিক, নাট্যকার ও কবি ...">
              <a:extLst>
                <a:ext uri="{FF2B5EF4-FFF2-40B4-BE49-F238E27FC236}">
                  <a16:creationId xmlns:a16="http://schemas.microsoft.com/office/drawing/2014/main" id="{A1DE8AB7-449E-4FAE-8755-24236B45E8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771" y="422112"/>
              <a:ext cx="2266678" cy="2717801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74169DD-A999-4E1E-9148-937C4B93373E}"/>
                </a:ext>
              </a:extLst>
            </p:cNvPr>
            <p:cNvSpPr/>
            <p:nvPr/>
          </p:nvSpPr>
          <p:spPr>
            <a:xfrm>
              <a:off x="399151" y="3343794"/>
              <a:ext cx="3323763" cy="1109109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bn-IN" sz="7200" b="1" dirty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নিমগাছ</a:t>
              </a:r>
              <a:r>
                <a:rPr lang="bn-IN" sz="8000" b="1" dirty="0">
                  <a:ln/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80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26AF3F-4D37-4A6B-8D6C-03A88E56DDED}"/>
                </a:ext>
              </a:extLst>
            </p:cNvPr>
            <p:cNvSpPr txBox="1"/>
            <p:nvPr/>
          </p:nvSpPr>
          <p:spPr>
            <a:xfrm>
              <a:off x="664832" y="4942373"/>
              <a:ext cx="1075073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ছোটগল্প</a:t>
              </a:r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বলতে কোন ধরনের কাহিনী বোঝাবে সে বিষয়ে বিখ্যাত মার্মিন ছোটগল্পকার এডগের অ্যালান পো (১৮০৯-১৮৪৯)মনে করতেন আধ ঘণ্টা থেকে দু-এক ঘণ্টার মধ্যে পড়ে উঠা যায় এমন কাহিনীই “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ছো</a:t>
              </a:r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টগল্প”। ইংরেজ লেখক এইচ জি ওয়েলস বলতেন যে ছোটগল্পের আয়তন এমন হওয়া সঙ্গত যেন ১০থেকে ৫০ মিনিটের মধ্যে পড়ে শেষ হয়।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E4F8064-D411-4B9E-95CD-7E77A3860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1485" y="692331"/>
              <a:ext cx="2889490" cy="2207623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CE9EE03-B9E8-40B7-8A9B-89A5838C3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2965" y="461825"/>
              <a:ext cx="2500614" cy="296717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A520B3F-FE34-4F6F-BB42-03D676B52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6160" y="544886"/>
              <a:ext cx="2648899" cy="288411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38C80E-0A17-4DC6-A02E-DF3699C05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4578" y="3126851"/>
              <a:ext cx="1981463" cy="181552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992213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4C5592-E3FA-45FB-93CC-D56531830BE5}"/>
              </a:ext>
            </a:extLst>
          </p:cNvPr>
          <p:cNvSpPr txBox="1"/>
          <p:nvPr/>
        </p:nvSpPr>
        <p:spPr>
          <a:xfrm>
            <a:off x="508000" y="2467419"/>
            <a:ext cx="628437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প্রশ্নঃ- সাহিত্যের প্রধান শাখা কয়টি এবং বয়সে সর্বকনিষ্ঠ শাখা কোনটি?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F0384658-1776-4D55-AE6E-6AB3DF197E98}"/>
              </a:ext>
            </a:extLst>
          </p:cNvPr>
          <p:cNvSpPr/>
          <p:nvPr/>
        </p:nvSpPr>
        <p:spPr>
          <a:xfrm>
            <a:off x="292034" y="4632445"/>
            <a:ext cx="8235583" cy="14465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উত্তরঃ-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সাহিত্যের প্রধান শাখা মুলত ৫টি যেমন-কবিতা,নাটক, উপন্যাস,ছোটগল্প এবং প্রবন্ধ বয়সে সর্বকনিষ্ঠ শাখা হলো ছোটগল্প।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CF476F-420A-4658-9636-01E84B5EE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660563"/>
            <a:ext cx="3005588" cy="10451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418849-F38E-466B-8136-70EC24A91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783" y="521219"/>
            <a:ext cx="2626138" cy="25962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61290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01A467-9117-44EF-929A-9D8684E76B62}"/>
              </a:ext>
            </a:extLst>
          </p:cNvPr>
          <p:cNvSpPr txBox="1"/>
          <p:nvPr/>
        </p:nvSpPr>
        <p:spPr>
          <a:xfrm>
            <a:off x="1150156" y="1248035"/>
            <a:ext cx="592160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‘শেষ হয়েও হইল না শেষ’ এর অর্থ কী?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003B7-B34A-4D76-BDD1-43721CB93A1D}"/>
              </a:ext>
            </a:extLst>
          </p:cNvPr>
          <p:cNvSpPr txBox="1"/>
          <p:nvPr/>
        </p:nvSpPr>
        <p:spPr>
          <a:xfrm>
            <a:off x="749446" y="2171900"/>
            <a:ext cx="757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অন্তরের বাসনা অতৃপ্ত থাকা 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(খ)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পরিসর অযাচিত বড় হওয়া </a:t>
            </a: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আকর্ষণীয় গুণাগুণ বিদ্যমান                       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 (ঘ)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সৃজনশীলতায় পরিপূর্ণ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A571ED5-3849-4DD5-8F7E-FA27A8346193}"/>
              </a:ext>
            </a:extLst>
          </p:cNvPr>
          <p:cNvSpPr/>
          <p:nvPr/>
        </p:nvSpPr>
        <p:spPr>
          <a:xfrm>
            <a:off x="749146" y="2098957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78E465-88F3-4582-A3F2-9592CE2248A7}"/>
              </a:ext>
            </a:extLst>
          </p:cNvPr>
          <p:cNvSpPr txBox="1"/>
          <p:nvPr/>
        </p:nvSpPr>
        <p:spPr>
          <a:xfrm>
            <a:off x="828168" y="3025334"/>
            <a:ext cx="601420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ছোট গল্পের আরম্ভ ও উপসংহার কেমন হওয়া চাই?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73D9E0-29B9-41E2-B109-9BC701C1B437}"/>
              </a:ext>
            </a:extLst>
          </p:cNvPr>
          <p:cNvSpPr txBox="1"/>
          <p:nvPr/>
        </p:nvSpPr>
        <p:spPr>
          <a:xfrm>
            <a:off x="977746" y="3734617"/>
            <a:ext cx="757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সরস             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 (খ)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মনস্তাত্ত্বিক          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 (গ)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গল্পবহুল             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 (ঘ)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নাটকীয়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E9A1300-918F-4603-9FCE-1F1B20811B33}"/>
              </a:ext>
            </a:extLst>
          </p:cNvPr>
          <p:cNvSpPr/>
          <p:nvPr/>
        </p:nvSpPr>
        <p:spPr>
          <a:xfrm>
            <a:off x="564145" y="5581498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554E40B-7118-4BDD-BC0F-2BAEDEECAE25}"/>
              </a:ext>
            </a:extLst>
          </p:cNvPr>
          <p:cNvSpPr/>
          <p:nvPr/>
        </p:nvSpPr>
        <p:spPr>
          <a:xfrm>
            <a:off x="6532038" y="3751597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CE8C48-7280-4064-9154-C103E54E92F0}"/>
              </a:ext>
            </a:extLst>
          </p:cNvPr>
          <p:cNvSpPr txBox="1"/>
          <p:nvPr/>
        </p:nvSpPr>
        <p:spPr>
          <a:xfrm>
            <a:off x="749146" y="4262863"/>
            <a:ext cx="590328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ছোটগল্পে জীবনের খন্ডাংশকে তুলে ধরার কারন-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F8B615-1080-4E73-BC3F-16AC6798CA7D}"/>
              </a:ext>
            </a:extLst>
          </p:cNvPr>
          <p:cNvSpPr txBox="1"/>
          <p:nvPr/>
        </p:nvSpPr>
        <p:spPr>
          <a:xfrm>
            <a:off x="237703" y="4907135"/>
            <a:ext cx="8316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i.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ছোটগল্পের পরিধি ছোট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ii.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ছোটগল্পের চরিত্র থাকে না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iii.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ছোটগল্প গদ্যের মত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53C165-24C8-4A37-A3C7-EF607CFAB40E}"/>
              </a:ext>
            </a:extLst>
          </p:cNvPr>
          <p:cNvSpPr txBox="1"/>
          <p:nvPr/>
        </p:nvSpPr>
        <p:spPr>
          <a:xfrm>
            <a:off x="564145" y="5468504"/>
            <a:ext cx="8579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iii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i,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iii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0530757-BD4D-40E0-B097-2C4451280FCA}"/>
              </a:ext>
            </a:extLst>
          </p:cNvPr>
          <p:cNvSpPr/>
          <p:nvPr/>
        </p:nvSpPr>
        <p:spPr>
          <a:xfrm>
            <a:off x="564145" y="5597713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9F7A34-8AD5-403D-B5F0-60165EB77B6B}"/>
              </a:ext>
            </a:extLst>
          </p:cNvPr>
          <p:cNvSpPr txBox="1"/>
          <p:nvPr/>
        </p:nvSpPr>
        <p:spPr>
          <a:xfrm>
            <a:off x="2688625" y="453347"/>
            <a:ext cx="2844671" cy="7694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455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/>
      <p:bldP spid="7" grpId="0" animBg="1"/>
      <p:bldP spid="8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D2B4E56-BB20-4CEB-A667-741AB1E2CEF8}"/>
              </a:ext>
            </a:extLst>
          </p:cNvPr>
          <p:cNvSpPr txBox="1"/>
          <p:nvPr/>
        </p:nvSpPr>
        <p:spPr>
          <a:xfrm>
            <a:off x="2746466" y="429289"/>
            <a:ext cx="3389812" cy="1107996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DD0181-0D6D-41C7-96F4-D929089BA1F4}"/>
              </a:ext>
            </a:extLst>
          </p:cNvPr>
          <p:cNvSpPr txBox="1"/>
          <p:nvPr/>
        </p:nvSpPr>
        <p:spPr>
          <a:xfrm>
            <a:off x="889364" y="5608097"/>
            <a:ext cx="7671162" cy="523220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/>
              <a:t>নিজের</a:t>
            </a:r>
            <a:r>
              <a:rPr lang="en-US" sz="2800" dirty="0"/>
              <a:t> </a:t>
            </a:r>
            <a:r>
              <a:rPr lang="en-US" sz="2800" dirty="0" err="1"/>
              <a:t>লেখায়</a:t>
            </a:r>
            <a:r>
              <a:rPr lang="en-US" sz="2800" dirty="0"/>
              <a:t> </a:t>
            </a:r>
            <a:r>
              <a:rPr lang="en-US" sz="2800" dirty="0" err="1"/>
              <a:t>সমৃদ্ধ</a:t>
            </a:r>
            <a:r>
              <a:rPr lang="en-US" sz="2800" dirty="0"/>
              <a:t> </a:t>
            </a:r>
            <a:r>
              <a:rPr lang="en-US" sz="2800" dirty="0" err="1"/>
              <a:t>একটি</a:t>
            </a:r>
            <a:r>
              <a:rPr lang="en-US" sz="2800" dirty="0"/>
              <a:t> ‘</a:t>
            </a:r>
            <a:r>
              <a:rPr lang="en-US" sz="2800" dirty="0" err="1"/>
              <a:t>দেয়ালিকা</a:t>
            </a:r>
            <a:r>
              <a:rPr lang="en-US" sz="2800" dirty="0"/>
              <a:t>’ </a:t>
            </a:r>
            <a:r>
              <a:rPr lang="en-US" sz="2800" dirty="0" err="1"/>
              <a:t>প্রকাশ</a:t>
            </a:r>
            <a:r>
              <a:rPr lang="en-US" sz="2800" dirty="0"/>
              <a:t> </a:t>
            </a:r>
            <a:r>
              <a:rPr lang="en-US" sz="2800" dirty="0" err="1"/>
              <a:t>কর</a:t>
            </a:r>
            <a:r>
              <a:rPr lang="en-US" sz="2800" dirty="0"/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4B3236-57DB-4523-AAF6-6A6FED7E3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89611"/>
            <a:ext cx="6400800" cy="35661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90006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AB04FA-0BED-4A4E-9A3A-C8A71DD5F7F2}"/>
              </a:ext>
            </a:extLst>
          </p:cNvPr>
          <p:cNvSpPr txBox="1"/>
          <p:nvPr/>
        </p:nvSpPr>
        <p:spPr>
          <a:xfrm>
            <a:off x="496711" y="587021"/>
            <a:ext cx="7823200" cy="762447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185"/>
              </a:avLst>
            </a:prstTxWarp>
            <a:spAutoFit/>
          </a:bodyPr>
          <a:lstStyle/>
          <a:p>
            <a:r>
              <a:rPr lang="bn-IN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 এতক্ষণ সাথে থাকার জন্য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6FF890-E471-40C7-A0FC-940DB24AF4BD}"/>
              </a:ext>
            </a:extLst>
          </p:cNvPr>
          <p:cNvSpPr txBox="1"/>
          <p:nvPr/>
        </p:nvSpPr>
        <p:spPr>
          <a:xfrm>
            <a:off x="496711" y="4648644"/>
            <a:ext cx="7823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AC7F2C-312A-4282-8F91-A64C68854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57" y="1952979"/>
            <a:ext cx="6265333" cy="30231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05194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466DE7-F6A6-4F63-835E-DBF4BA322C33}"/>
              </a:ext>
            </a:extLst>
          </p:cNvPr>
          <p:cNvGrpSpPr/>
          <p:nvPr/>
        </p:nvGrpSpPr>
        <p:grpSpPr>
          <a:xfrm>
            <a:off x="-1506717" y="1"/>
            <a:ext cx="12121661" cy="6886431"/>
            <a:chOff x="17283" y="0"/>
            <a:chExt cx="12121661" cy="68864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610869A-1376-41BE-9189-D56A26D2F503}"/>
                </a:ext>
              </a:extLst>
            </p:cNvPr>
            <p:cNvSpPr txBox="1"/>
            <p:nvPr/>
          </p:nvSpPr>
          <p:spPr>
            <a:xfrm>
              <a:off x="7388767" y="2560965"/>
              <a:ext cx="4169045" cy="286232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defTabSz="457200">
                <a:defRPr/>
              </a:pPr>
              <a:r>
                <a:rPr lang="bn-IN" sz="3600" b="1" dirty="0">
                  <a:ln/>
                  <a:solidFill>
                    <a:srgbClr val="C00000"/>
                  </a:solidFill>
                  <a:latin typeface="Corbel" panose="020B0503020204020204"/>
                  <a:cs typeface="Vrinda" panose="020B0502040204020203" pitchFamily="34" charset="0"/>
                </a:rPr>
                <a:t>রেহানা পারভীন।</a:t>
              </a:r>
            </a:p>
            <a:p>
              <a:pPr defTabSz="457200">
                <a:defRPr/>
              </a:pPr>
              <a:r>
                <a:rPr lang="bn-IN" sz="3600" b="1" dirty="0">
                  <a:ln/>
                  <a:solidFill>
                    <a:srgbClr val="C00000"/>
                  </a:solidFill>
                  <a:latin typeface="Corbel" panose="020B0503020204020204"/>
                  <a:cs typeface="Vrinda" panose="020B0502040204020203" pitchFamily="34" charset="0"/>
                </a:rPr>
                <a:t>সহকারী শিক্ষক।</a:t>
              </a:r>
            </a:p>
            <a:p>
              <a:pPr defTabSz="457200">
                <a:defRPr/>
              </a:pPr>
              <a:r>
                <a:rPr lang="bn-IN" sz="3600" b="1" dirty="0">
                  <a:ln/>
                  <a:solidFill>
                    <a:srgbClr val="C00000"/>
                  </a:solidFill>
                  <a:latin typeface="Corbel" panose="020B0503020204020204"/>
                  <a:cs typeface="Vrinda" panose="020B0502040204020203" pitchFamily="34" charset="0"/>
                </a:rPr>
                <a:t>জামতলা দাখিল মাদ্রাসা</a:t>
              </a:r>
              <a:r>
                <a:rPr lang="en-US" sz="3600" b="1" dirty="0">
                  <a:ln/>
                  <a:solidFill>
                    <a:srgbClr val="C00000"/>
                  </a:solidFill>
                  <a:latin typeface="Corbel" panose="020B0503020204020204"/>
                </a:rPr>
                <a:t>। </a:t>
              </a:r>
              <a:endParaRPr lang="bn-IN" sz="3600" b="1" dirty="0">
                <a:ln/>
                <a:solidFill>
                  <a:srgbClr val="C00000"/>
                </a:solidFill>
                <a:latin typeface="Corbel" panose="020B0503020204020204"/>
                <a:cs typeface="Vrinda" panose="020B0502040204020203" pitchFamily="34" charset="0"/>
              </a:endParaRPr>
            </a:p>
            <a:p>
              <a:pPr defTabSz="457200">
                <a:defRPr/>
              </a:pPr>
              <a:r>
                <a:rPr lang="bn-IN" sz="3600" b="1" dirty="0">
                  <a:ln/>
                  <a:solidFill>
                    <a:srgbClr val="C00000"/>
                  </a:solidFill>
                  <a:latin typeface="Corbel" panose="020B0503020204020204"/>
                  <a:cs typeface="Vrinda" panose="020B0502040204020203" pitchFamily="34" charset="0"/>
                </a:rPr>
                <a:t>গোয়ালন্দ,রাজবাড়ী। </a:t>
              </a:r>
              <a:endParaRPr lang="en-US" sz="3600" b="1" dirty="0">
                <a:ln/>
                <a:solidFill>
                  <a:srgbClr val="C00000"/>
                </a:solidFill>
                <a:latin typeface="Corbel" panose="020B050302020402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4B3C73-1A2D-416D-A827-ED5781AB188D}"/>
                </a:ext>
              </a:extLst>
            </p:cNvPr>
            <p:cNvSpPr txBox="1"/>
            <p:nvPr/>
          </p:nvSpPr>
          <p:spPr>
            <a:xfrm>
              <a:off x="3913077" y="359632"/>
              <a:ext cx="4169045" cy="2201333"/>
            </a:xfrm>
            <a:prstGeom prst="rect">
              <a:avLst/>
            </a:prstGeom>
            <a:no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prstTxWarp prst="textChevro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bn-BD" sz="8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উ</a:t>
              </a:r>
              <a:r>
                <a:rPr lang="bn-BD" sz="80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</a:t>
              </a:r>
              <a:r>
                <a:rPr lang="bn-BD" sz="8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স্থা</a:t>
              </a:r>
              <a:r>
                <a:rPr lang="bn-BD" sz="80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</a:t>
              </a:r>
              <a:r>
                <a:rPr lang="bn-BD" sz="8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bn-BD" sz="80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য়</a:t>
              </a:r>
              <a:endParaRPr lang="en-US" sz="8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06845E0-9B27-404B-99C8-D66E0630D0BB}"/>
                </a:ext>
              </a:extLst>
            </p:cNvPr>
            <p:cNvGrpSpPr/>
            <p:nvPr/>
          </p:nvGrpSpPr>
          <p:grpSpPr>
            <a:xfrm>
              <a:off x="17283" y="0"/>
              <a:ext cx="12121661" cy="6858000"/>
              <a:chOff x="0" y="0"/>
              <a:chExt cx="12121661" cy="678766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0BEBAE1-257E-41DD-B117-15D6775E5565}"/>
                  </a:ext>
                </a:extLst>
              </p:cNvPr>
              <p:cNvSpPr/>
              <p:nvPr/>
            </p:nvSpPr>
            <p:spPr>
              <a:xfrm>
                <a:off x="0" y="0"/>
                <a:ext cx="12121661" cy="6780629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2D6EE9B-E387-44B9-99D6-49C05BB296E9}"/>
                  </a:ext>
                </a:extLst>
              </p:cNvPr>
              <p:cNvSpPr/>
              <p:nvPr/>
            </p:nvSpPr>
            <p:spPr>
              <a:xfrm>
                <a:off x="131297" y="77371"/>
                <a:ext cx="11929403" cy="6710289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40EEA2F-4C3A-46BA-BE4C-5DD893565B8F}"/>
                  </a:ext>
                </a:extLst>
              </p:cNvPr>
              <p:cNvSpPr/>
              <p:nvPr/>
            </p:nvSpPr>
            <p:spPr>
              <a:xfrm>
                <a:off x="70338" y="0"/>
                <a:ext cx="12051323" cy="6710289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87F36C3-DFE4-42F3-94C5-CC29D794E5BE}"/>
                </a:ext>
              </a:extLst>
            </p:cNvPr>
            <p:cNvGrpSpPr/>
            <p:nvPr/>
          </p:nvGrpSpPr>
          <p:grpSpPr>
            <a:xfrm>
              <a:off x="17283" y="28431"/>
              <a:ext cx="12121661" cy="6858000"/>
              <a:chOff x="0" y="0"/>
              <a:chExt cx="12121661" cy="678766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5D2F522-D155-4E7A-8F8F-00F977B13BBD}"/>
                  </a:ext>
                </a:extLst>
              </p:cNvPr>
              <p:cNvSpPr/>
              <p:nvPr/>
            </p:nvSpPr>
            <p:spPr>
              <a:xfrm>
                <a:off x="0" y="0"/>
                <a:ext cx="12121661" cy="6780629"/>
              </a:xfrm>
              <a:prstGeom prst="rect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71D56FC-9B31-4D74-BA33-3E6C53C7C20A}"/>
                  </a:ext>
                </a:extLst>
              </p:cNvPr>
              <p:cNvSpPr/>
              <p:nvPr/>
            </p:nvSpPr>
            <p:spPr>
              <a:xfrm>
                <a:off x="131297" y="77371"/>
                <a:ext cx="11929403" cy="6710289"/>
              </a:xfrm>
              <a:prstGeom prst="rect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1AD6D4C-E2F0-4575-99C2-D2FF032237F1}"/>
                  </a:ext>
                </a:extLst>
              </p:cNvPr>
              <p:cNvSpPr/>
              <p:nvPr/>
            </p:nvSpPr>
            <p:spPr>
              <a:xfrm>
                <a:off x="70338" y="0"/>
                <a:ext cx="12051323" cy="6710289"/>
              </a:xfrm>
              <a:prstGeom prst="rect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1C63873-A731-4D23-AE37-360B0B798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3077" y="2118105"/>
              <a:ext cx="3195002" cy="35593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33F865E-1AD6-4FC0-9F53-17E9F78259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9347" y="1912733"/>
            <a:ext cx="2656631" cy="39701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33912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DE6B91-4002-4A9B-BE65-589B7033B7E2}"/>
              </a:ext>
            </a:extLst>
          </p:cNvPr>
          <p:cNvSpPr txBox="1"/>
          <p:nvPr/>
        </p:nvSpPr>
        <p:spPr>
          <a:xfrm>
            <a:off x="750605" y="689671"/>
            <a:ext cx="7394222" cy="588246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038020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3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13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13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13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13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3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১ম </a:t>
            </a:r>
            <a:r>
              <a:rPr lang="en-US" sz="13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13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138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9DA342-895E-4010-92BA-9AA5FC70B1FF}"/>
              </a:ext>
            </a:extLst>
          </p:cNvPr>
          <p:cNvGrpSpPr/>
          <p:nvPr/>
        </p:nvGrpSpPr>
        <p:grpSpPr>
          <a:xfrm>
            <a:off x="1269471" y="1215987"/>
            <a:ext cx="7372279" cy="4952342"/>
            <a:chOff x="2793471" y="1215987"/>
            <a:chExt cx="7372279" cy="4952342"/>
          </a:xfrm>
        </p:grpSpPr>
        <p:sp>
          <p:nvSpPr>
            <p:cNvPr id="4" name="TextBox 3"/>
            <p:cNvSpPr txBox="1"/>
            <p:nvPr/>
          </p:nvSpPr>
          <p:spPr>
            <a:xfrm>
              <a:off x="4450080" y="1215987"/>
              <a:ext cx="3215640" cy="92333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5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dirty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30070" y="3668349"/>
              <a:ext cx="3535680" cy="150810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শ্রেণিঃ দশম</a:t>
              </a:r>
            </a:p>
            <a:p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বিষয়ঃ বাংলা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সাহিত্য</a:t>
              </a:r>
            </a:p>
            <a:p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793471" y="3005799"/>
              <a:ext cx="2444151" cy="316253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8BFA5B9-8ACF-4C73-B56B-A286D63AD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355" y="2229376"/>
              <a:ext cx="1411533" cy="393895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528766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87473F8-4A3D-4B7B-911D-41F5B24D9CF0}"/>
              </a:ext>
            </a:extLst>
          </p:cNvPr>
          <p:cNvGrpSpPr/>
          <p:nvPr/>
        </p:nvGrpSpPr>
        <p:grpSpPr>
          <a:xfrm>
            <a:off x="846667" y="266388"/>
            <a:ext cx="7405512" cy="5874197"/>
            <a:chOff x="807720" y="266387"/>
            <a:chExt cx="10881360" cy="5874197"/>
          </a:xfrm>
        </p:grpSpPr>
        <p:sp>
          <p:nvSpPr>
            <p:cNvPr id="2" name="TextBox 1"/>
            <p:cNvSpPr txBox="1"/>
            <p:nvPr/>
          </p:nvSpPr>
          <p:spPr>
            <a:xfrm>
              <a:off x="807720" y="266387"/>
              <a:ext cx="5029200" cy="92333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bn-BD" sz="5400" b="1" dirty="0">
                  <a:ln/>
                  <a:latin typeface="NikoshBAN" pitchFamily="2" charset="0"/>
                  <a:cs typeface="NikoshBAN" pitchFamily="2" charset="0"/>
                </a:rPr>
                <a:t>পাঠ ঘোষণা </a:t>
              </a:r>
              <a:endParaRPr lang="en-US" sz="5400" b="1" dirty="0">
                <a:ln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880360" y="1599124"/>
              <a:ext cx="8808720" cy="187446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bn-IN" sz="9600" b="1" dirty="0">
                  <a:ln/>
                  <a:latin typeface="NikoshBAN" pitchFamily="2" charset="0"/>
                  <a:cs typeface="NikoshBAN" pitchFamily="2" charset="0"/>
                </a:rPr>
                <a:t>সাহিত্যের রূপ ও রীতি  </a:t>
              </a:r>
              <a:r>
                <a:rPr lang="bn-BD" sz="9600" b="1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endParaRPr lang="en-US" sz="9600" b="1" dirty="0">
                <a:ln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105400" y="4954136"/>
              <a:ext cx="6141720" cy="76313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perspectiveRight"/>
                <a:lightRig rig="flat" dir="tl">
                  <a:rot lat="0" lon="0" rev="6600000"/>
                </a:lightRig>
              </a:scene3d>
              <a:sp3d extrusionH="304800">
                <a:bevelT w="38100" h="31750"/>
                <a:extrusionClr>
                  <a:srgbClr val="B8E08C"/>
                </a:extrusionClr>
                <a:contourClr>
                  <a:srgbClr val="00B050"/>
                </a:contourClr>
              </a:sp3d>
            </a:bodyPr>
            <a:lstStyle/>
            <a:p>
              <a:r>
                <a:rPr lang="bn-IN" sz="5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হায়াৎ মামুদ  </a:t>
              </a:r>
              <a:endPara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535C3061-BB3C-4F26-8A87-53C12F5C79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095"/>
            <a:stretch/>
          </p:blipFill>
          <p:spPr bwMode="auto">
            <a:xfrm>
              <a:off x="944880" y="3473584"/>
              <a:ext cx="2956560" cy="2667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8502E8D-B808-4324-B84A-9E64393DA53D}"/>
                </a:ext>
              </a:extLst>
            </p:cNvPr>
            <p:cNvSpPr txBox="1"/>
            <p:nvPr/>
          </p:nvSpPr>
          <p:spPr>
            <a:xfrm>
              <a:off x="8290562" y="3427864"/>
              <a:ext cx="2499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( ৩য় </a:t>
              </a:r>
              <a:r>
                <a:rPr lang="en-US" sz="3600" dirty="0" err="1"/>
                <a:t>অংশ</a:t>
              </a:r>
              <a:r>
                <a:rPr lang="en-US" sz="3600" dirty="0"/>
                <a:t>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36863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84C9E49-45FE-472B-8A38-04845FCF47CE}"/>
              </a:ext>
            </a:extLst>
          </p:cNvPr>
          <p:cNvGrpSpPr/>
          <p:nvPr/>
        </p:nvGrpSpPr>
        <p:grpSpPr>
          <a:xfrm>
            <a:off x="699911" y="781876"/>
            <a:ext cx="7744178" cy="5177432"/>
            <a:chOff x="626651" y="781876"/>
            <a:chExt cx="11191418" cy="51774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B49B8C1-F9BF-4C39-AF35-9316EAB23970}"/>
                </a:ext>
              </a:extLst>
            </p:cNvPr>
            <p:cNvSpPr txBox="1"/>
            <p:nvPr/>
          </p:nvSpPr>
          <p:spPr>
            <a:xfrm>
              <a:off x="626651" y="781876"/>
              <a:ext cx="7700275" cy="175432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5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আজকের পাঠঃসাহিত্যের র</a:t>
              </a:r>
              <a:r>
                <a:rPr lang="en-US" sz="5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ূ</a:t>
              </a:r>
              <a:r>
                <a:rPr lang="bn-IN" sz="5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 ও রীতি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1551B69-F197-4B0A-AAB6-FF56105BC8BF}"/>
                </a:ext>
              </a:extLst>
            </p:cNvPr>
            <p:cNvSpPr/>
            <p:nvPr/>
          </p:nvSpPr>
          <p:spPr>
            <a:xfrm>
              <a:off x="6398353" y="4052192"/>
              <a:ext cx="5419716" cy="15696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7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ছোট গল্পের</a:t>
              </a:r>
              <a:endPara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228B6E5-40F7-460A-9DA0-488EFD664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51" y="2947136"/>
              <a:ext cx="3040090" cy="301217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52287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BBB959-7DFD-4DC9-9278-FB85D95B1EC0}"/>
              </a:ext>
            </a:extLst>
          </p:cNvPr>
          <p:cNvSpPr txBox="1"/>
          <p:nvPr/>
        </p:nvSpPr>
        <p:spPr>
          <a:xfrm>
            <a:off x="2238103" y="646765"/>
            <a:ext cx="3962400" cy="110799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6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A1418B-C4ED-4ED3-B86C-2156CE4DE6BF}"/>
              </a:ext>
            </a:extLst>
          </p:cNvPr>
          <p:cNvSpPr txBox="1"/>
          <p:nvPr/>
        </p:nvSpPr>
        <p:spPr>
          <a:xfrm>
            <a:off x="767645" y="2293071"/>
            <a:ext cx="7157155" cy="372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3"/>
            <a:r>
              <a:rPr lang="bn-IN" sz="4000" dirty="0">
                <a:latin typeface="NikoshBAN" pitchFamily="2" charset="0"/>
                <a:cs typeface="NikoshBAN" pitchFamily="2" charset="0"/>
              </a:rPr>
              <a:t>এ পাঠ শেষে শিক্ষার্থীরা-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lvl="3"/>
            <a:r>
              <a:rPr lang="en-US" sz="2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অংশটুকু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ছোটগল্প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lvl="3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গল্পে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lvl="3"/>
            <a:r>
              <a:rPr lang="en-US" sz="2800" dirty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বয়সে সাহিত্যের সর্বকনিষ্ঠ শাখা “ছোটগল্প”সে সম্পর্কে বলতে 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lvl="3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৪।ছোট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সেগুলোর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690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8BF661-6528-4CA1-8730-7503621F667D}"/>
              </a:ext>
            </a:extLst>
          </p:cNvPr>
          <p:cNvSpPr txBox="1"/>
          <p:nvPr/>
        </p:nvSpPr>
        <p:spPr>
          <a:xfrm>
            <a:off x="392028" y="487612"/>
            <a:ext cx="3200166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3D59D8-38C4-4A09-B0E0-3B79E67ED608}"/>
              </a:ext>
            </a:extLst>
          </p:cNvPr>
          <p:cNvSpPr txBox="1"/>
          <p:nvPr/>
        </p:nvSpPr>
        <p:spPr>
          <a:xfrm>
            <a:off x="392028" y="1223358"/>
            <a:ext cx="2373630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হায়াৎ মামুদ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7C19B7E-248E-447F-A426-5A9A68ADFC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354310"/>
              </p:ext>
            </p:extLst>
          </p:nvPr>
        </p:nvGraphicFramePr>
        <p:xfrm>
          <a:off x="1275644" y="903111"/>
          <a:ext cx="7236178" cy="5607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584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A046813-4DBE-4361-B01B-9EC3F0C04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graphicEl>
                                              <a:dgm id="{0A046813-4DBE-4361-B01B-9EC3F0C04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0A046813-4DBE-4361-B01B-9EC3F0C04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dgm id="{0A046813-4DBE-4361-B01B-9EC3F0C04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graphicEl>
                                              <a:dgm id="{0A046813-4DBE-4361-B01B-9EC3F0C04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D378001-A362-4B9B-959D-64C873F91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6D378001-A362-4B9B-959D-64C873F91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graphicEl>
                                              <a:dgm id="{6D378001-A362-4B9B-959D-64C873F91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graphicEl>
                                              <a:dgm id="{6D378001-A362-4B9B-959D-64C873F91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graphicEl>
                                              <a:dgm id="{6D378001-A362-4B9B-959D-64C873F91F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9878871-89B6-4A8E-8706-C66F46ABF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graphicEl>
                                              <a:dgm id="{A9878871-89B6-4A8E-8706-C66F46ABF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graphicEl>
                                              <a:dgm id="{A9878871-89B6-4A8E-8706-C66F46ABF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graphicEl>
                                              <a:dgm id="{A9878871-89B6-4A8E-8706-C66F46ABF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graphicEl>
                                              <a:dgm id="{A9878871-89B6-4A8E-8706-C66F46ABFC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1342693-5504-4DA0-82E8-0E8DC9E06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graphicEl>
                                              <a:dgm id="{E1342693-5504-4DA0-82E8-0E8DC9E06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graphicEl>
                                              <a:dgm id="{E1342693-5504-4DA0-82E8-0E8DC9E06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graphicEl>
                                              <a:dgm id="{E1342693-5504-4DA0-82E8-0E8DC9E06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graphicEl>
                                              <a:dgm id="{E1342693-5504-4DA0-82E8-0E8DC9E06A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D06C418-0FD5-4C18-BC75-1B8B5EB9F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graphicEl>
                                              <a:dgm id="{1D06C418-0FD5-4C18-BC75-1B8B5EB9F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graphicEl>
                                              <a:dgm id="{1D06C418-0FD5-4C18-BC75-1B8B5EB9F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graphicEl>
                                              <a:dgm id="{1D06C418-0FD5-4C18-BC75-1B8B5EB9F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graphicEl>
                                              <a:dgm id="{1D06C418-0FD5-4C18-BC75-1B8B5EB9FA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4FE44C4-A588-4812-85E2-CD1450CC6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graphicEl>
                                              <a:dgm id="{B4FE44C4-A588-4812-85E2-CD1450CC6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graphicEl>
                                              <a:dgm id="{B4FE44C4-A588-4812-85E2-CD1450CC6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graphicEl>
                                              <a:dgm id="{B4FE44C4-A588-4812-85E2-CD1450CC6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graphicEl>
                                              <a:dgm id="{B4FE44C4-A588-4812-85E2-CD1450CC6F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B650795-47E6-42D7-8EE5-F0F3CE231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graphicEl>
                                              <a:dgm id="{AB650795-47E6-42D7-8EE5-F0F3CE231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graphicEl>
                                              <a:dgm id="{AB650795-47E6-42D7-8EE5-F0F3CE231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graphicEl>
                                              <a:dgm id="{AB650795-47E6-42D7-8EE5-F0F3CE231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>
                                            <p:graphicEl>
                                              <a:dgm id="{AB650795-47E6-42D7-8EE5-F0F3CE2312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AD51775-7B42-446E-8458-F5C0443A7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graphicEl>
                                              <a:dgm id="{6AD51775-7B42-446E-8458-F5C0443A7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graphicEl>
                                              <a:dgm id="{6AD51775-7B42-446E-8458-F5C0443A7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graphicEl>
                                              <a:dgm id="{6AD51775-7B42-446E-8458-F5C0443A7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>
                                            <p:graphicEl>
                                              <a:dgm id="{6AD51775-7B42-446E-8458-F5C0443A7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573E4E8-6DCA-4E42-8B1A-0194E2341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graphicEl>
                                              <a:dgm id="{9573E4E8-6DCA-4E42-8B1A-0194E2341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graphicEl>
                                              <a:dgm id="{9573E4E8-6DCA-4E42-8B1A-0194E2341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graphicEl>
                                              <a:dgm id="{9573E4E8-6DCA-4E42-8B1A-0194E2341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>
                                            <p:graphicEl>
                                              <a:dgm id="{9573E4E8-6DCA-4E42-8B1A-0194E23411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5AC5ABA-10A1-4466-A308-3C97BDE50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graphicEl>
                                              <a:dgm id="{A5AC5ABA-10A1-4466-A308-3C97BDE50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graphicEl>
                                              <a:dgm id="{A5AC5ABA-10A1-4466-A308-3C97BDE50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graphicEl>
                                              <a:dgm id="{A5AC5ABA-10A1-4466-A308-3C97BDE50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>
                                            <p:graphicEl>
                                              <a:dgm id="{A5AC5ABA-10A1-4466-A308-3C97BDE50D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F871064-F860-4F99-8402-3737D5D9A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>
                                            <p:graphicEl>
                                              <a:dgm id="{8F871064-F860-4F99-8402-3737D5D9A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graphicEl>
                                              <a:dgm id="{8F871064-F860-4F99-8402-3737D5D9A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graphicEl>
                                              <a:dgm id="{8F871064-F860-4F99-8402-3737D5D9A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>
                                            <p:graphicEl>
                                              <a:dgm id="{8F871064-F860-4F99-8402-3737D5D9A4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EF8CC4E-EC5E-411E-9AA9-A0E0A3043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>
                                            <p:graphicEl>
                                              <a:dgm id="{5EF8CC4E-EC5E-411E-9AA9-A0E0A3043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>
                                            <p:graphicEl>
                                              <a:dgm id="{5EF8CC4E-EC5E-411E-9AA9-A0E0A3043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>
                                            <p:graphicEl>
                                              <a:dgm id="{5EF8CC4E-EC5E-411E-9AA9-A0E0A3043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">
                                            <p:graphicEl>
                                              <a:dgm id="{5EF8CC4E-EC5E-411E-9AA9-A0E0A3043E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37866C7-7E2D-426A-9A0F-487ABA8BF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>
                                            <p:graphicEl>
                                              <a:dgm id="{437866C7-7E2D-426A-9A0F-487ABA8BF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>
                                            <p:graphicEl>
                                              <a:dgm id="{437866C7-7E2D-426A-9A0F-487ABA8BF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>
                                            <p:graphicEl>
                                              <a:dgm id="{437866C7-7E2D-426A-9A0F-487ABA8BF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">
                                            <p:graphicEl>
                                              <a:dgm id="{437866C7-7E2D-426A-9A0F-487ABA8BF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B44C97-8840-4AD0-A9D3-80792E75B981}"/>
              </a:ext>
            </a:extLst>
          </p:cNvPr>
          <p:cNvGrpSpPr/>
          <p:nvPr/>
        </p:nvGrpSpPr>
        <p:grpSpPr>
          <a:xfrm>
            <a:off x="474133" y="479352"/>
            <a:ext cx="7890934" cy="6016586"/>
            <a:chOff x="447656" y="479352"/>
            <a:chExt cx="11221111" cy="601658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631B7D-D7C1-40A6-8A5A-15D0D33FAA88}"/>
                </a:ext>
              </a:extLst>
            </p:cNvPr>
            <p:cNvSpPr txBox="1"/>
            <p:nvPr/>
          </p:nvSpPr>
          <p:spPr>
            <a:xfrm>
              <a:off x="447656" y="479352"/>
              <a:ext cx="6082554" cy="76944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নিচের শব্দার্থ গুলো জেনে নিই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D2EE18E-4F8D-45AC-91D6-8132F504970B}"/>
                </a:ext>
              </a:extLst>
            </p:cNvPr>
            <p:cNvSpPr/>
            <p:nvPr/>
          </p:nvSpPr>
          <p:spPr>
            <a:xfrm>
              <a:off x="447656" y="2058969"/>
              <a:ext cx="3181913" cy="116983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বনফুল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62114A0-29E0-4173-8F0C-2A5B43F98DE8}"/>
                </a:ext>
              </a:extLst>
            </p:cNvPr>
            <p:cNvSpPr/>
            <p:nvPr/>
          </p:nvSpPr>
          <p:spPr>
            <a:xfrm>
              <a:off x="8486855" y="1550219"/>
              <a:ext cx="3181912" cy="137715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লেখক বালাইচাঁদ এর ছদ্ম নাম।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0F7666A-8A3A-4ED9-96EC-F11F8238FC5C}"/>
                </a:ext>
              </a:extLst>
            </p:cNvPr>
            <p:cNvSpPr/>
            <p:nvPr/>
          </p:nvSpPr>
          <p:spPr>
            <a:xfrm>
              <a:off x="523233" y="3498569"/>
              <a:ext cx="3106336" cy="138644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এইচ জি ওয়েলস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2CD932E-139E-4748-A548-54D2C0BEA7D0}"/>
                </a:ext>
              </a:extLst>
            </p:cNvPr>
            <p:cNvSpPr/>
            <p:nvPr/>
          </p:nvSpPr>
          <p:spPr>
            <a:xfrm>
              <a:off x="8533652" y="3228803"/>
              <a:ext cx="3135115" cy="137715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ইংরেজ ঔপন্যাসিক ও সাংবাদিক। 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2AA434-12D5-4C8B-82DC-458D4AE7A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1896" y="3222525"/>
              <a:ext cx="2887272" cy="168654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66EC340-3CE8-4F08-A867-B200745A627B}"/>
                </a:ext>
              </a:extLst>
            </p:cNvPr>
            <p:cNvSpPr/>
            <p:nvPr/>
          </p:nvSpPr>
          <p:spPr>
            <a:xfrm>
              <a:off x="695033" y="4992203"/>
              <a:ext cx="3181912" cy="138644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প্রহসন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F2056CD-7062-4236-B76D-C822C5A8A621}"/>
                </a:ext>
              </a:extLst>
            </p:cNvPr>
            <p:cNvSpPr/>
            <p:nvPr/>
          </p:nvSpPr>
          <p:spPr>
            <a:xfrm>
              <a:off x="8781495" y="4875631"/>
              <a:ext cx="2887272" cy="138644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হাস্যরসাত্নক রচনা।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26" name="Picture 2" descr="বুড় সালিকের ঘাড়ে রোঁ - মাইকেল ...">
              <a:extLst>
                <a:ext uri="{FF2B5EF4-FFF2-40B4-BE49-F238E27FC236}">
                  <a16:creationId xmlns:a16="http://schemas.microsoft.com/office/drawing/2014/main" id="{FCE4E848-7E04-4709-8220-9D2897B24C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4271" y="4992203"/>
              <a:ext cx="3045221" cy="150373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সাহিত্যের বনফুল।। রানা চক্রবর্তী ...">
              <a:extLst>
                <a:ext uri="{FF2B5EF4-FFF2-40B4-BE49-F238E27FC236}">
                  <a16:creationId xmlns:a16="http://schemas.microsoft.com/office/drawing/2014/main" id="{F8FAF411-1BDD-4FED-8D45-A280C565AB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4576" y="1365365"/>
              <a:ext cx="2887272" cy="177403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4583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9F7726A-26A1-46C7-94B0-A5E4A12353FB}"/>
              </a:ext>
            </a:extLst>
          </p:cNvPr>
          <p:cNvGrpSpPr/>
          <p:nvPr/>
        </p:nvGrpSpPr>
        <p:grpSpPr>
          <a:xfrm>
            <a:off x="677333" y="497678"/>
            <a:ext cx="7834490" cy="5797908"/>
            <a:chOff x="498858" y="497678"/>
            <a:chExt cx="11194284" cy="703650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C9D711-2496-4133-95ED-DF09755A9874}"/>
                </a:ext>
              </a:extLst>
            </p:cNvPr>
            <p:cNvSpPr txBox="1"/>
            <p:nvPr/>
          </p:nvSpPr>
          <p:spPr>
            <a:xfrm>
              <a:off x="3209616" y="3313334"/>
              <a:ext cx="5551713" cy="422084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ছোট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প্রাণ,ছোট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ব্যথা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ছোট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ছোট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দংখ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কথা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নিতান্তই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সহজ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সরল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সহস্র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বিস্মৃতি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রাশি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প্রত্যহ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যেতেছে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বাসি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তারি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দুচারিটি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অশ্রুজল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</a:p>
            <a:p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নাহি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বর্ণনার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ছটা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ঘটনার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ঘনঘটা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নাহি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তত্ত্ব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নাহি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উপদেশ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অন্তরে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অতৃপ্তি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রবে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সাঙ্গ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মনে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শেষ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হইল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শেষ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। 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95BAFF1-374F-4354-9836-E6E5CF59A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858" y="594361"/>
              <a:ext cx="2557851" cy="283463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D7EF5EC-4498-4CBD-BFA4-24C2EFC81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1328" y="497678"/>
              <a:ext cx="2931814" cy="272360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4743737-DB8C-4619-8E60-FD51686FB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4950" y="589730"/>
              <a:ext cx="2886075" cy="253943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116727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</TotalTime>
  <Words>665</Words>
  <Application>Microsoft Office PowerPoint</Application>
  <PresentationFormat>On-screen Show (4:3)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Corbel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parvin</dc:creator>
  <cp:lastModifiedBy>Rehana parvin</cp:lastModifiedBy>
  <cp:revision>37</cp:revision>
  <dcterms:created xsi:type="dcterms:W3CDTF">2020-08-11T02:54:40Z</dcterms:created>
  <dcterms:modified xsi:type="dcterms:W3CDTF">2020-08-15T04:06:28Z</dcterms:modified>
</cp:coreProperties>
</file>