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31" r:id="rId2"/>
    <p:sldMasterId id="2147483749" r:id="rId3"/>
    <p:sldMasterId id="2147483767" r:id="rId4"/>
    <p:sldMasterId id="2147483779" r:id="rId5"/>
  </p:sldMasterIdLst>
  <p:notesMasterIdLst>
    <p:notesMasterId r:id="rId29"/>
  </p:notesMasterIdLst>
  <p:sldIdLst>
    <p:sldId id="256" r:id="rId6"/>
    <p:sldId id="257" r:id="rId7"/>
    <p:sldId id="258" r:id="rId8"/>
    <p:sldId id="259" r:id="rId9"/>
    <p:sldId id="265" r:id="rId10"/>
    <p:sldId id="266" r:id="rId11"/>
    <p:sldId id="267" r:id="rId12"/>
    <p:sldId id="269" r:id="rId13"/>
    <p:sldId id="270" r:id="rId14"/>
    <p:sldId id="268" r:id="rId15"/>
    <p:sldId id="271" r:id="rId16"/>
    <p:sldId id="272" r:id="rId17"/>
    <p:sldId id="273" r:id="rId18"/>
    <p:sldId id="274" r:id="rId19"/>
    <p:sldId id="275" r:id="rId20"/>
    <p:sldId id="260" r:id="rId21"/>
    <p:sldId id="261" r:id="rId22"/>
    <p:sldId id="262" r:id="rId23"/>
    <p:sldId id="263" r:id="rId24"/>
    <p:sldId id="276" r:id="rId25"/>
    <p:sldId id="277" r:id="rId26"/>
    <p:sldId id="278" r:id="rId27"/>
    <p:sldId id="27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71AE4-ADB8-4F28-825D-8BE747FB01DE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501D5-4149-4DA7-93DB-C9B23DDAE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78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F501D5-4149-4DA7-93DB-C9B23DDAEBD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31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947E8-D1E2-4F30-8EDF-2F39BFC14F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CCE7F0-7540-4F3D-A71F-AEFD7EAB5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B354D-3130-459A-9BC1-CD6D1BA3A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70755-70F3-4646-8D6F-26E2381C4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B9453-CB70-4A70-A448-29817C6D4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66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189DD-AD10-4BDF-BDA8-AA49DA028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9359C3-1670-49CF-A0E9-2BB306A616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76CC8-2F0A-4A22-A8BD-DB0CE857D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7C3DC-6885-44AA-AE42-34855684D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CD07F-1068-4D9B-B16B-2A829CAE1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64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25C94F-F556-4241-98B9-593F0F766F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E38E38-A4AB-4276-9C78-BEB06043D5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253D6-F8BE-404A-BC4A-8AA4DB018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FEB73-B2A6-4220-A5F1-A327BAB19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78AD7-BF01-45FC-AA86-43B214985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81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10475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38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89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12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68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70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91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12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AB748-235A-48A1-AB59-8EBFA9181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9F15F-3CFB-4B44-9C18-EEA792172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94E95-BA64-44B4-B450-7A3554E20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4BA3A-AAE6-48EB-9237-4E434DE39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A872E-7466-4BAE-8608-304996A06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4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44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68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744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34610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630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899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17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536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75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8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56E1D-2BFD-47BB-AE66-90FF65AEA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CF680-46B9-45C1-B734-5F31E6FB4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F23CE-7BF2-4551-8793-E4035B084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B101B-D47F-4B02-834B-B62C96DE3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AA611-5183-4E61-801D-110923FA7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963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658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17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939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173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897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067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648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687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638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34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71FC9-5FCA-4A47-A7A8-B2AE4AF1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53241-95A7-47D3-ADD9-F738657EC1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557FEB-02AA-4289-B443-37D078343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63662D-3FA9-433E-A3E1-55751F96A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6ED934-1F3F-401F-B4AE-8EC1A14EA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73C5F-A07A-4B68-8A41-6AAD5526C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780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0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404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187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658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125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300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520185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384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881467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222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A88E7-1673-4B57-8E16-CDE1487A5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5021D-C0BD-47F8-8C06-97DDA7E35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80941-F70E-4009-875D-5BC0987ED3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8B3F4B-A7DD-4D4C-9093-E01142CDB9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0F9672-7DB9-4936-9B63-CA921CCEAB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F55BE2-4433-4D78-A11F-B13EA410D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7460ED-9698-4686-A191-314BB6575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B2C5C6-A6BB-47AF-A24F-51793EF30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13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015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166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749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61083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28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999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347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2217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936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70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563E2-C6E1-4210-A4AA-4FE711C26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E89416-1920-443B-AF64-4B6BE093D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FBB702-76EE-4E25-8120-705DB0D99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C38FAD-A4FC-4489-897B-CA637A715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652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715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2600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7041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238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3811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874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879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0626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7062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38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19490B-02AD-40D2-9751-1E61FFD93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CEBB97-0E2C-4260-AE5D-D4F21634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1BB8F-5A45-461E-98F3-F67FA0CC2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010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7458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1045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6141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46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7BA83-6E19-4FB2-B7B0-312E3EC12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DB977-EF58-43FE-9429-5F7126B62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FA74E1-0B24-4DA9-92AC-4FA730A43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B9E95F-E829-463F-90D0-CB56C9E62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4D7FE-15B1-4234-A6E1-F9A5E7F36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4C60A-F037-4AB6-BD82-BA2CE5E22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91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4D28C-C274-49D3-8E49-6F4F6679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F1F2B9-1901-4145-9E04-E97906A3FF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E9E902-0ECA-4CBE-A244-B0AAC7F7E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31B46E-A317-4788-9294-2F7563BF9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7D98A2-E310-45E5-AA4A-D0F290433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78F557-70F0-4E60-A50C-532A9AD07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5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40BC27-85F2-4BD7-8929-DBBB625A3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68B871-0220-4A33-B3E9-47B70A14D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23BEB-7B60-4A40-8BFD-222E0B1831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75E68-8157-4416-A1A4-78C196777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0F05E-834E-498B-8A66-3A09EB61A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6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5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0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7137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7D6F18-183D-44D4-87AC-6512EC7825D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8C5ADD-1FCD-493A-94F9-6DFFFE0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0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082C5C-9572-42AC-9219-6648E1E9FF46}"/>
              </a:ext>
            </a:extLst>
          </p:cNvPr>
          <p:cNvSpPr txBox="1"/>
          <p:nvPr/>
        </p:nvSpPr>
        <p:spPr>
          <a:xfrm>
            <a:off x="1630249" y="206864"/>
            <a:ext cx="8394491" cy="92333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আসসা</a:t>
            </a:r>
            <a:r>
              <a:rPr lang="bn-I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লামু আলাইকুম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রহমাতুল্লাহ</a:t>
            </a:r>
            <a:r>
              <a:rPr lang="bn-I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776AD4-0414-4DC7-90E6-DCFE28FB9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138" y="1267811"/>
            <a:ext cx="4924131" cy="538332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131078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DF9A81-730F-4A39-BA19-D7090F4FF5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6"/>
          <a:stretch/>
        </p:blipFill>
        <p:spPr>
          <a:xfrm>
            <a:off x="1368083" y="365759"/>
            <a:ext cx="9455834" cy="48313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4F0FDE-C463-4E80-8010-B83978D7C51F}"/>
              </a:ext>
            </a:extLst>
          </p:cNvPr>
          <p:cNvSpPr txBox="1"/>
          <p:nvPr/>
        </p:nvSpPr>
        <p:spPr>
          <a:xfrm>
            <a:off x="3569677" y="5514534"/>
            <a:ext cx="5052646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্থান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7046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E632DF4-D8C7-4132-A669-EFDC857687A4}"/>
              </a:ext>
            </a:extLst>
          </p:cNvPr>
          <p:cNvSpPr txBox="1"/>
          <p:nvPr/>
        </p:nvSpPr>
        <p:spPr>
          <a:xfrm>
            <a:off x="2881532" y="5500468"/>
            <a:ext cx="6428935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হাজিদের সাফা- মারওয়ায় অবস্থান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BFD721-3219-47B6-9B3A-A7E3BD91E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267" y="612727"/>
            <a:ext cx="8155052" cy="424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6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EFAB93-B693-4855-9CD9-B2F3DC5FD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645" y="647114"/>
            <a:ext cx="7980709" cy="41499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B393D3-AB6D-40C4-B9DD-A74FFD2DAD7C}"/>
              </a:ext>
            </a:extLst>
          </p:cNvPr>
          <p:cNvSpPr txBox="1"/>
          <p:nvPr/>
        </p:nvSpPr>
        <p:spPr>
          <a:xfrm>
            <a:off x="1284849" y="5345723"/>
            <a:ext cx="9622302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জিলহজ মাসের ১০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 তারিখের মধ্যে হাজিগণ কাবাঘরে তওয়াফে যিয়ারত করে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50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9ECE148-B765-4E31-ADF0-8DE2399ED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502" y="503069"/>
            <a:ext cx="3676505" cy="49083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1C8826-56CB-4121-958B-95F5957F0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4" y="503069"/>
            <a:ext cx="4902738" cy="49027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7B70C74-5CDC-4B1D-9002-A0A43961EB40}"/>
              </a:ext>
            </a:extLst>
          </p:cNvPr>
          <p:cNvSpPr txBox="1"/>
          <p:nvPr/>
        </p:nvSpPr>
        <p:spPr>
          <a:xfrm>
            <a:off x="3615396" y="5770156"/>
            <a:ext cx="4586067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হাজিদের কালো পাথরে চুম্বন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01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Curved and Tilted Down 1">
            <a:extLst>
              <a:ext uri="{FF2B5EF4-FFF2-40B4-BE49-F238E27FC236}">
                <a16:creationId xmlns:a16="http://schemas.microsoft.com/office/drawing/2014/main" id="{A1CF490A-5F35-4904-9F5E-C011B526EE1E}"/>
              </a:ext>
            </a:extLst>
          </p:cNvPr>
          <p:cNvSpPr/>
          <p:nvPr/>
        </p:nvSpPr>
        <p:spPr>
          <a:xfrm>
            <a:off x="1739704" y="414998"/>
            <a:ext cx="8677421" cy="1610750"/>
          </a:xfrm>
          <a:prstGeom prst="ellipseRibbon">
            <a:avLst>
              <a:gd name="adj1" fmla="val 26439"/>
              <a:gd name="adj2" fmla="val 61299"/>
              <a:gd name="adj3" fmla="val 16817"/>
            </a:avLst>
          </a:prstGeom>
          <a:solidFill>
            <a:srgbClr val="92D050"/>
          </a:solidFill>
          <a:ln>
            <a:prstDash val="dashDot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 সংযোগ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C545EC1-5FA2-46B2-B7B5-66E2C580FD99}"/>
              </a:ext>
            </a:extLst>
          </p:cNvPr>
          <p:cNvSpPr/>
          <p:nvPr/>
        </p:nvSpPr>
        <p:spPr>
          <a:xfrm>
            <a:off x="1774874" y="2760784"/>
            <a:ext cx="8642252" cy="2317653"/>
          </a:xfrm>
          <a:prstGeom prst="roundRect">
            <a:avLst>
              <a:gd name="adj" fmla="val 3126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 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৪৫, ৪৬, ৪৭ 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191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C4FCEF-BA49-4A67-A33F-99E213A491B0}"/>
              </a:ext>
            </a:extLst>
          </p:cNvPr>
          <p:cNvSpPr/>
          <p:nvPr/>
        </p:nvSpPr>
        <p:spPr>
          <a:xfrm>
            <a:off x="1228578" y="365760"/>
            <a:ext cx="9734844" cy="1420837"/>
          </a:xfrm>
          <a:prstGeom prst="roundRect">
            <a:avLst>
              <a:gd name="adj" fmla="val 3431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শিক্ষার্থীবৃন্দ তোমরা পাঠ্যাংশটুকু মনোযোগসহকারে পড়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EC2ABA-6B5D-4873-B9D4-817DF214D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795" y="2194560"/>
            <a:ext cx="7563436" cy="406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65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E0D503-A144-4380-A0F8-67ACEFAFF89A}"/>
              </a:ext>
            </a:extLst>
          </p:cNvPr>
          <p:cNvSpPr txBox="1"/>
          <p:nvPr/>
        </p:nvSpPr>
        <p:spPr>
          <a:xfrm>
            <a:off x="494675" y="197346"/>
            <a:ext cx="1149745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থ–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ইচ্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ংকল্প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র্শনের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সংকল্প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ৈকট্য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সন্তুষ্টি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্দিষ্ট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েষ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ির্দি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্দিষ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জিলহজ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জিলহজ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োঝায়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সাফা-মার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আশপাশের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আরাফাত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মুজদালিফা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ভৃতি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্দিষ্ট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ষ্ঠান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তওয়াফ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সাঈ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ওকুফ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কুরবানি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্ধারিত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্ঠা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োঝায়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280ECE-594E-48FE-9584-9FB97652B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970" y="3874863"/>
            <a:ext cx="3452305" cy="27171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0BA1A5-3BF9-4312-B253-72E971B874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225" y="3874862"/>
            <a:ext cx="4006654" cy="26711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453076-E7A6-4BF3-BD56-4022E44B98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69" y="3874862"/>
            <a:ext cx="4006654" cy="267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65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E4BE43-1E12-4FB2-AF52-3526D303CE78}"/>
              </a:ext>
            </a:extLst>
          </p:cNvPr>
          <p:cNvSpPr txBox="1"/>
          <p:nvPr/>
        </p:nvSpPr>
        <p:spPr>
          <a:xfrm>
            <a:off x="489676" y="269824"/>
            <a:ext cx="1121264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 ও তাৎপর্য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ইসলামের পাঁচটি স্তম্ভের একটি হলো হজ। হজ একটি গুরুত্বপূর্ণ ফরজ ইবাদত। প্রত্যেক সুস্থ, প্রাপ্ত বয়স্ক,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বুদ্ধিমান ও সামর্থ্যবান মুসলিম নর-নারীর ওপর জীবনে একবার হজ করা ফরজ। এরপর যতবার হজ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করবে, তা হবে নফল। নফল হজেও অনেক সওয়াব।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হজ সম্পর্কে আল্লাহ তায়ালা বলেন , </a:t>
            </a: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অর্থ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আল্লাহর উদ্দেশ্যে বায়তুল্লাহ শরিফের হজ পালন করা মানুষের ওপর অবশ্য কর্তব্য; যার সেখানে</a:t>
            </a:r>
          </a:p>
          <a:p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যাওয়ার সামর্থ্য আছে।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সূরা আলে ইমরান, আয়াত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৯৭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4A4B87-E38E-4620-AD92-3D68D40C7817}"/>
              </a:ext>
            </a:extLst>
          </p:cNvPr>
          <p:cNvSpPr txBox="1"/>
          <p:nvPr/>
        </p:nvSpPr>
        <p:spPr>
          <a:xfrm>
            <a:off x="357263" y="4363252"/>
            <a:ext cx="114774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যে সব লোক বায়তুল্লাহ পর্যন্ত যাতায়াতের দৈহিক ক্ষমতা রাখে এবং হজ থেকে ফিরে আসা পর্যন্ত পরিবারের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আবশ্যকীয়  ব্যয় বাদে  যাতায়াতের খরচ বহন  করতে  সক্ষম তাদের  ওপর হজ ফরজ । মহিলা হাজি হলে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একজন পুরুষ সফরসঙ্গী থাকতে হবে এবং সফরসঙ্গীর ব্যয় নির্বাহে সক্ষম হতে হবে । মহিলা  হাজির সফর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সঙ্গী হবেন স্বামী অথবা এমন আত্মীয় , যার সাথে বিবাহ সম্পর্ক হারাম । যেমন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পিতা , ছেলে, ভাই, চাচা,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মামা ইত্যাদি।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16130F-D942-4428-AEEA-C6693259F3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6" t="43015" r="12905" b="45587"/>
          <a:stretch/>
        </p:blipFill>
        <p:spPr>
          <a:xfrm>
            <a:off x="2098625" y="2649511"/>
            <a:ext cx="6625652" cy="65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18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A87678-FB61-46F1-B719-5DDE785AE443}"/>
              </a:ext>
            </a:extLst>
          </p:cNvPr>
          <p:cNvSpPr txBox="1"/>
          <p:nvPr/>
        </p:nvSpPr>
        <p:spPr>
          <a:xfrm>
            <a:off x="1034321" y="404737"/>
            <a:ext cx="11047751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কাবা আল্লাহর ঘর। পৃথিবীর প্রাচীনতম ইবাদতখানা । এটিই আমাদের কেবলা, বিশ্ব মুসলিমদের কেবলা এবং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মিলনকেন্দ্র । সুতরাং হজ হচ্ছে বিশ্ব মুসলিমের মহাসম্মেলন। বিশ্ব মুসলিম যে এক , অখণ্ড উম্মত , হজ তার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জ্বলন্ত প্রমাণ। গায়ের রং , মুখের ভাষা , আর জীবন পদ্ধতিতে যত পার্থক্যই  থাকুক না কেন , এই সম্মেলনে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তারা একাকার হয়ে যায়, তাদের সব পার্থক্য দূর হয়ে যায়। সকলের পরনে ইহরামের সাদা কাপড় । সকলের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ধর্ম এক ,  উদ্দেশ্য এক , অন্তরে এক  আল্লাহর ধ্যান , সকলেই  আল্লাহর বান্দা। সকলেই ভাই  ভাই । এ সবই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মুসলিমদের বিশ্বজনীন  ভ্রাতৃত্ব ও সাম্যের এক অপূর্ব  পুলক  শিহরণ জাগায় ।  তাদের মধ্যে ভালোবাসা গড়ে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ওঠে ।  সবার কণ্ঠে একই আওয়াজ  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লাব্বায়েক আল্লাহুম্মা লাব্বায়েক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হাজির  হে  আল্লাহ আমরা  তোমার </a:t>
            </a:r>
          </a:p>
          <a:p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দরবারে হাজির । 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হজ  প্রত্যেক হাজিকে  মুসলিম বিশ্বের লাখো  মুসলিমদের সাথে পরিচয়ের বিরাট সুযোগ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করে দেয় । একটি  সফরে বহু  সফরের  সুফল পাওয়া যায় । ইসলামের ঐক্য , সাম্য , ভ্রাতৃত্ব  ও  প্রাণচাঞ্চল্য 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বজায়  রাখার ব্যাপারে হজের  তাৎপর্য  অপরিসীম 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হজ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অতীত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গুনাগুলো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ধুয়ে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মাফ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রাসুল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(স)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ছেন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‘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ময়লা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ষ্কার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</a:t>
            </a:r>
            <a:r>
              <a:rPr lang="as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গুনাগুলোকে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ধুয়ে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as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’</a:t>
            </a:r>
            <a: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(বুখারি)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রাসুল  (স)  আরও  বলেছেন ,  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ব্যক্তি আল্লাহর উদ্দেশ্যে হজ করল , তারপর কোনো অশ্লীল কাজ করল না , </a:t>
            </a:r>
          </a:p>
          <a:p>
            <a:r>
              <a:rPr lang="bn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পাপ কাজ করল না , সে নবজাত শিশুর মতো নিষ্পাপ হয়ে ফিরল।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(বুখারি ও মুসলিম) 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হজের প্রধান কাজগুলো হলো ইহরাম বাঁধা, কাবাঘর তওয়াফ করা। সাফা- মারওয়ার মাঝে সাই করা। আরাফাত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ময়দানে ওকুফ বা অবস্থান করা । মুজদালিফায় রাত্রি যাপন করা। মিনায় কুরবানি করা ইত্যাদি। </a:t>
            </a:r>
          </a:p>
          <a:p>
            <a:endParaRPr lang="bn-IN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008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3545B4-0B2E-47B6-A9B2-8BA64B2C61A4}"/>
              </a:ext>
            </a:extLst>
          </p:cNvPr>
          <p:cNvSpPr txBox="1"/>
          <p:nvPr/>
        </p:nvSpPr>
        <p:spPr>
          <a:xfrm>
            <a:off x="512164" y="179882"/>
            <a:ext cx="1116767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হজের ফরজ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হজের ফরজ তিনটি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ইহরাম বাঁধা,  ২ 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আরাফাতে অবস্থান এবং ৩ 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তওয়াফে যিয়ারত।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কোনো ফরজ বাদ পড়লে হজ হ্য় না।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4881F8-0E6A-4AA2-AF66-0EB021B10523}"/>
              </a:ext>
            </a:extLst>
          </p:cNvPr>
          <p:cNvSpPr txBox="1"/>
          <p:nvPr/>
        </p:nvSpPr>
        <p:spPr>
          <a:xfrm>
            <a:off x="392243" y="1687987"/>
            <a:ext cx="111676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হজের প্রথম ফরজ হলো ইহরাম বাঁধা। হজ ও উমরার নিয়তে পবিত্রতা অর্জনের পরে সেলাইবিহীন কাপড় পরিধান 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করাকে  ইহরাম বলে। মৃতপ্রায় ফকিরের বেশে আল্লাহর দরবারে হাজির হতে হয়। এ সময় রঙিন কাপড় পরা যাবে 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না।    সুগন্ধি ব্যবহার করা যাবে না। চুল, নখ কাটা যাবে না। কোনো স্থলপ্রাণী শিকার করা যাবে না। এমনকি মশা, 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মাছি, উকুন ইত্যাদিও মারা যাবে না। সব ধরনের ঝগড়া, বিবাদ ও পাপকর্ম থেকে বিরত থাকতে হবে । ইহরামের 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সাথে সাথে 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লাব্বায়েক আল্লাহুম্মা লাব্বায়েক,  লা 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শারিকা লাকা লাব্বায়েক , ইন্নাল হামদা ওয়াননি মাতা</a:t>
            </a:r>
          </a:p>
          <a:p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লাকাওয়াল মুলক লা  শারিকা লাকা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দোয়াটি বারবার পড়তে হবে। একে বলে তালবিয়াহ। </a:t>
            </a:r>
          </a:p>
          <a:p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ওকুফ বা অবস্থান। হজের দ্বিতীয় ফরজ হলো ৯ই জিলহজ তারিখে আরাফাত ময়দানে অবস্থান করা। </a:t>
            </a:r>
          </a:p>
          <a:p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তওয়াফে  যিয়ারত । হজের  তৃতীয়  ফরজ হলো  তওয়াফে যিয়ারত করা । কুরবানির দিনগুলোতে  অর্থাৎ জিলহজ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মাসের ১০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১২  তারিখের  মধ্যে কাবাঘরে তওয়াফ বা প্রদক্ষিণ করাকে তওয়াফে যিয়ারত বলে । এই তিন দিনের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যে কোনো দিন এই তওয়াফ করা যায়। তবে প্রথম দিনে তওয়াফ করা উত্তম। এই তিন দিনের পরে তওয়াফ করলে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দণ্ডস্বরূপ (দম)  একটি কুরবানি করতে হবে।    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988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BC8E4CA1-E678-4EDB-B8BB-C7B12ECE8A8F}"/>
              </a:ext>
            </a:extLst>
          </p:cNvPr>
          <p:cNvSpPr/>
          <p:nvPr/>
        </p:nvSpPr>
        <p:spPr>
          <a:xfrm>
            <a:off x="872197" y="240738"/>
            <a:ext cx="9706018" cy="983151"/>
          </a:xfrm>
          <a:prstGeom prst="flowChartAlternateProcess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8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8C2A33-7524-406C-BFC0-B9ED6FC3C3ED}"/>
              </a:ext>
            </a:extLst>
          </p:cNvPr>
          <p:cNvSpPr txBox="1"/>
          <p:nvPr/>
        </p:nvSpPr>
        <p:spPr>
          <a:xfrm>
            <a:off x="1272164" y="2273384"/>
            <a:ext cx="5128636" cy="23112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শওকত আলী </a:t>
            </a:r>
          </a:p>
          <a:p>
            <a:pPr algn="ctr"/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বিষ্ণুপুর সরকারি প্রাথমিক বিদ্যালয়</a:t>
            </a:r>
          </a:p>
          <a:p>
            <a:pPr algn="ctr"/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তারাগঞ্জ, রংপুর।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16EA91-D91A-4CD8-B446-9D02BCEED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441" y="1720947"/>
            <a:ext cx="2691178" cy="33122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966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587649CE-E0A0-4096-87A4-FCB848D8771B}"/>
              </a:ext>
            </a:extLst>
          </p:cNvPr>
          <p:cNvSpPr/>
          <p:nvPr/>
        </p:nvSpPr>
        <p:spPr>
          <a:xfrm>
            <a:off x="1520482" y="900335"/>
            <a:ext cx="8805204" cy="1209821"/>
          </a:xfrm>
          <a:prstGeom prst="round2SameRect">
            <a:avLst>
              <a:gd name="adj1" fmla="val 27305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046A4D7-1EF6-49DE-ACF7-BD8A2BBA65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089956"/>
              </p:ext>
            </p:extLst>
          </p:nvPr>
        </p:nvGraphicFramePr>
        <p:xfrm>
          <a:off x="1520482" y="3193365"/>
          <a:ext cx="8978120" cy="19554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78120">
                  <a:extLst>
                    <a:ext uri="{9D8B030D-6E8A-4147-A177-3AD203B41FA5}">
                      <a16:colId xmlns:a16="http://schemas.microsoft.com/office/drawing/2014/main" val="1392348674"/>
                    </a:ext>
                  </a:extLst>
                </a:gridCol>
              </a:tblGrid>
              <a:tr h="1955409">
                <a:tc>
                  <a:txBody>
                    <a:bodyPr/>
                    <a:lstStyle/>
                    <a:p>
                      <a:endParaRPr lang="bn-IN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571500" indent="-571500">
                        <a:buFont typeface="Wingdings" panose="05000000000000000000" pitchFamily="2" charset="2"/>
                        <a:buChar char="v"/>
                      </a:pPr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হজে হাজিদের কী কী কাজ করতে হয় তার একটি </a:t>
                      </a:r>
                    </a:p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তালিকা তৈরি কর ।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544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54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Curved and Tilted Down 1">
            <a:extLst>
              <a:ext uri="{FF2B5EF4-FFF2-40B4-BE49-F238E27FC236}">
                <a16:creationId xmlns:a16="http://schemas.microsoft.com/office/drawing/2014/main" id="{6A06D72A-4491-4638-80FC-66DAC83F4807}"/>
              </a:ext>
            </a:extLst>
          </p:cNvPr>
          <p:cNvSpPr/>
          <p:nvPr/>
        </p:nvSpPr>
        <p:spPr>
          <a:xfrm>
            <a:off x="703385" y="196949"/>
            <a:ext cx="11141612" cy="1139482"/>
          </a:xfrm>
          <a:prstGeom prst="ellipseRibbon">
            <a:avLst>
              <a:gd name="adj1" fmla="val 25000"/>
              <a:gd name="adj2" fmla="val 50000"/>
              <a:gd name="adj3" fmla="val 2623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মৌখিক মূল্যায়ন 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5BAB7D1-B6F2-41BB-8273-362AF10186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705589"/>
              </p:ext>
            </p:extLst>
          </p:nvPr>
        </p:nvGraphicFramePr>
        <p:xfrm>
          <a:off x="703385" y="1692811"/>
          <a:ext cx="11141612" cy="496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94030">
                  <a:extLst>
                    <a:ext uri="{9D8B030D-6E8A-4147-A177-3AD203B41FA5}">
                      <a16:colId xmlns:a16="http://schemas.microsoft.com/office/drawing/2014/main" val="3407770810"/>
                    </a:ext>
                  </a:extLst>
                </a:gridCol>
                <a:gridCol w="6147582">
                  <a:extLst>
                    <a:ext uri="{9D8B030D-6E8A-4147-A177-3AD203B41FA5}">
                      <a16:colId xmlns:a16="http://schemas.microsoft.com/office/drawing/2014/main" val="295628951"/>
                    </a:ext>
                  </a:extLst>
                </a:gridCol>
              </a:tblGrid>
              <a:tr h="404680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(১)  হজ শব্দের অর্থ কী?  </a:t>
                      </a:r>
                    </a:p>
                    <a:p>
                      <a:pPr marL="0" indent="0">
                        <a:buNone/>
                      </a:pPr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(২)  হজ কাকে বলে? </a:t>
                      </a:r>
                    </a:p>
                    <a:p>
                      <a:pPr marL="0" indent="0">
                        <a:buNone/>
                      </a:pPr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(৩)  কাবাঘর কী?</a:t>
                      </a:r>
                    </a:p>
                    <a:p>
                      <a:pPr marL="0" indent="0">
                        <a:buNone/>
                      </a:pPr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(৪)  হজ কী ধরনের ইবাদত?</a:t>
                      </a:r>
                    </a:p>
                    <a:p>
                      <a:pPr marL="0" indent="0">
                        <a:buNone/>
                      </a:pPr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(৫)  হজ কাদের জন্য ফরজ?</a:t>
                      </a:r>
                    </a:p>
                    <a:p>
                      <a:pPr marL="0" indent="0">
                        <a:buNone/>
                      </a:pPr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(৬)  জীবনে কতবার হজ ফরজ?</a:t>
                      </a:r>
                    </a:p>
                    <a:p>
                      <a:pPr marL="0" indent="0">
                        <a:buNone/>
                      </a:pPr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(৭)  হজের ফরজ কয়টি এবং কী কী? </a:t>
                      </a:r>
                    </a:p>
                    <a:p>
                      <a:pPr marL="0" indent="0">
                        <a:buNone/>
                      </a:pPr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(৮)  হজের নির্দিষ্ট সময় কখন?</a:t>
                      </a:r>
                    </a:p>
                    <a:p>
                      <a:pPr marL="0" indent="0">
                        <a:buNone/>
                      </a:pPr>
                      <a:endParaRPr lang="bn-IN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514350" indent="-514350">
                        <a:buAutoNum type="arabicPlain"/>
                      </a:pP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(৯) বিশ্ব মুসলিমের মহা সম্মেলন ক? </a:t>
                      </a:r>
                    </a:p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(১০) হজের মাধ্যমে মুসলমানদের মধ্যে কী  </a:t>
                      </a:r>
                    </a:p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গড়ে ওঠে?          </a:t>
                      </a:r>
                    </a:p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(১১)  ইহরামের সাথে সাথে কোন দোয়াটি বার</a:t>
                      </a:r>
                    </a:p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বার পড়তে হয়?</a:t>
                      </a:r>
                    </a:p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(১২)  হজ সম্পর্কে আল্লাহ তায়ালা কী বলেন? </a:t>
                      </a:r>
                    </a:p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(১৩)  হজ সম্পর্কে রাসুল (স) কী বলেন? 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11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923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15BBA5A-6862-4F9F-98AF-5AA4CDB892DB}"/>
              </a:ext>
            </a:extLst>
          </p:cNvPr>
          <p:cNvSpPr/>
          <p:nvPr/>
        </p:nvSpPr>
        <p:spPr>
          <a:xfrm>
            <a:off x="1291883" y="239148"/>
            <a:ext cx="9608234" cy="112541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  <a:prstDash val="dash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B85F5-FC8D-41BB-8588-2ABDB081FFB1}"/>
              </a:ext>
            </a:extLst>
          </p:cNvPr>
          <p:cNvSpPr txBox="1"/>
          <p:nvPr/>
        </p:nvSpPr>
        <p:spPr>
          <a:xfrm>
            <a:off x="872196" y="1667022"/>
            <a:ext cx="9144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 দুটির উত্তর খাতায় লিখে নিয়ে আসবে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6C5230-0BD3-45F1-8841-CD6E4FD07367}"/>
              </a:ext>
            </a:extLst>
          </p:cNvPr>
          <p:cNvSpPr txBox="1"/>
          <p:nvPr/>
        </p:nvSpPr>
        <p:spPr>
          <a:xfrm>
            <a:off x="1448970" y="2528711"/>
            <a:ext cx="945114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১।  হজ কাকে বলে? হজের গুরুত্ব ও তাৎপর্য চারটি বাক্যে লেখ।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২। সঠিক শব্দ দিয়ে শূন্যস্থান পূরণ করে খাতায় লেখ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(ক)  হজ  একটি গুরুত্বপূর্ণ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–––––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ইবাদত।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(খ) কাবাঘর পৃথিবীর প্রাচীনতম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–––––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(গ)  মহিলা হাজির সফরসঙ্গী হবেন এমন আত্মীয়,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যার সাথে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–––––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সম্পর্ক হারাম।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(ঘ)  হজের তৃতীয় ফরজ হলো তওয়াফে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–––––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করা। 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(ঙ)  হজ হচ্ছে বিশ্ব মুসলিমের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–––––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54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ylinder 1">
            <a:extLst>
              <a:ext uri="{FF2B5EF4-FFF2-40B4-BE49-F238E27FC236}">
                <a16:creationId xmlns:a16="http://schemas.microsoft.com/office/drawing/2014/main" id="{424FB53F-8F7B-48E5-9090-6F9857153CFA}"/>
              </a:ext>
            </a:extLst>
          </p:cNvPr>
          <p:cNvSpPr/>
          <p:nvPr/>
        </p:nvSpPr>
        <p:spPr>
          <a:xfrm>
            <a:off x="1041009" y="288387"/>
            <a:ext cx="9491004" cy="1153551"/>
          </a:xfrm>
          <a:prstGeom prst="can">
            <a:avLst>
              <a:gd name="adj" fmla="val 18902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  <a:prstDash val="sys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143C82-1B1B-42EF-A294-7244C9CAF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084" y="1972993"/>
            <a:ext cx="6160853" cy="347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0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:a16="http://schemas.microsoft.com/office/drawing/2014/main" id="{8C99D798-5F98-4812-8A63-2D339D9E391E}"/>
              </a:ext>
            </a:extLst>
          </p:cNvPr>
          <p:cNvSpPr/>
          <p:nvPr/>
        </p:nvSpPr>
        <p:spPr>
          <a:xfrm>
            <a:off x="884420" y="179882"/>
            <a:ext cx="10298242" cy="1633928"/>
          </a:xfrm>
          <a:prstGeom prst="wave">
            <a:avLst>
              <a:gd name="adj1" fmla="val 12500"/>
              <a:gd name="adj2" fmla="val -66"/>
            </a:avLst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036B854D-F785-4655-BA51-076BF481057A}"/>
              </a:ext>
            </a:extLst>
          </p:cNvPr>
          <p:cNvSpPr/>
          <p:nvPr/>
        </p:nvSpPr>
        <p:spPr>
          <a:xfrm>
            <a:off x="884420" y="2085975"/>
            <a:ext cx="7135319" cy="3942412"/>
          </a:xfrm>
          <a:prstGeom prst="frame">
            <a:avLst>
              <a:gd name="adj1" fmla="val 0"/>
            </a:avLst>
          </a:prstGeom>
          <a:solidFill>
            <a:srgbClr val="00B0F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শ্রেণি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পঞ্চম</a:t>
            </a:r>
          </a:p>
          <a:p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বিষয়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ইসলাম ও নৈতিক শিক্ষা </a:t>
            </a:r>
          </a:p>
          <a:p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সাধারণ পাঠ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হজ </a:t>
            </a:r>
          </a:p>
          <a:p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বিশেষ পাঠ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হজ শব্দের অর্থ 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...........</a:t>
            </a:r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কুরবানি</a:t>
            </a:r>
          </a:p>
          <a:p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করতে হবে।   </a:t>
            </a:r>
          </a:p>
          <a:p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সময়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 মিনিট</a:t>
            </a:r>
          </a:p>
          <a:p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তারিখ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০১/০৭/২০২০ খ্রিঃ   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84B0AB-85FD-4292-B52B-258254811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118" y="2526578"/>
            <a:ext cx="2370544" cy="306120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03985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CAE9DC-E12E-41F0-8D93-114B8A9F7EA0}"/>
              </a:ext>
            </a:extLst>
          </p:cNvPr>
          <p:cNvSpPr txBox="1"/>
          <p:nvPr/>
        </p:nvSpPr>
        <p:spPr>
          <a:xfrm>
            <a:off x="1831297" y="2828835"/>
            <a:ext cx="8919150" cy="1200329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</a:p>
          <a:p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</a:t>
            </a:r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হজ শব্দের অর্থ, তাৎপর্য ও গুরুত্ব বলতে পারবে।  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BA42E11-CAD4-445B-B332-F242793B3BDF}"/>
              </a:ext>
            </a:extLst>
          </p:cNvPr>
          <p:cNvSpPr/>
          <p:nvPr/>
        </p:nvSpPr>
        <p:spPr>
          <a:xfrm>
            <a:off x="1831297" y="389748"/>
            <a:ext cx="8919150" cy="1200329"/>
          </a:xfrm>
          <a:prstGeom prst="ellips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4833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Down 1">
            <a:extLst>
              <a:ext uri="{FF2B5EF4-FFF2-40B4-BE49-F238E27FC236}">
                <a16:creationId xmlns:a16="http://schemas.microsoft.com/office/drawing/2014/main" id="{2051C15D-5B4C-4B32-8A7D-D2784610AFE8}"/>
              </a:ext>
            </a:extLst>
          </p:cNvPr>
          <p:cNvSpPr/>
          <p:nvPr/>
        </p:nvSpPr>
        <p:spPr>
          <a:xfrm>
            <a:off x="1276642" y="196948"/>
            <a:ext cx="9638715" cy="1378634"/>
          </a:xfrm>
          <a:prstGeom prst="ribbon">
            <a:avLst>
              <a:gd name="adj1" fmla="val 25703"/>
              <a:gd name="adj2" fmla="val 75000"/>
            </a:avLst>
          </a:prstGeom>
          <a:solidFill>
            <a:schemeClr val="accent4">
              <a:lumMod val="75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পূর্বজ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যাচাই   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264BC6-EAE9-414E-9F55-37324B4E9045}"/>
              </a:ext>
            </a:extLst>
          </p:cNvPr>
          <p:cNvSpPr txBox="1"/>
          <p:nvPr/>
        </p:nvSpPr>
        <p:spPr>
          <a:xfrm>
            <a:off x="3168159" y="2686929"/>
            <a:ext cx="5855679" cy="233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ইসলামের রুকন কয়টি 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হজ ইসলামের কত নম্বর রুকন ?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কাবাঘর কোন দিকে অবস্থিত ?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মুসলমানরা কাবাঘরে কেন যায় ? 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5509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7989BB2F-6F68-4FC7-AF73-D25389E85081}"/>
              </a:ext>
            </a:extLst>
          </p:cNvPr>
          <p:cNvSpPr/>
          <p:nvPr/>
        </p:nvSpPr>
        <p:spPr>
          <a:xfrm>
            <a:off x="939017" y="337626"/>
            <a:ext cx="10019715" cy="1350497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60000"/>
              <a:lumOff val="40000"/>
            </a:schemeClr>
          </a:solidFill>
          <a:ln>
            <a:prstDash val="sysDash"/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93CC68E-C9BC-4F33-87D1-6972083238ED}"/>
              </a:ext>
            </a:extLst>
          </p:cNvPr>
          <p:cNvSpPr/>
          <p:nvPr/>
        </p:nvSpPr>
        <p:spPr>
          <a:xfrm>
            <a:off x="3198055" y="2124222"/>
            <a:ext cx="5795890" cy="3629465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হজ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49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9EFB3B-5A03-4177-B883-0841A4C26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010" y="336012"/>
            <a:ext cx="7953446" cy="447513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FD524D8-5C46-43B6-A83B-32C60C9B786B}"/>
              </a:ext>
            </a:extLst>
          </p:cNvPr>
          <p:cNvSpPr txBox="1"/>
          <p:nvPr/>
        </p:nvSpPr>
        <p:spPr>
          <a:xfrm>
            <a:off x="1877010" y="5767755"/>
            <a:ext cx="7953446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নগণ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শরিফে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B6B5AC-75B5-4F47-A30A-3D4AE911A557}"/>
              </a:ext>
            </a:extLst>
          </p:cNvPr>
          <p:cNvSpPr txBox="1"/>
          <p:nvPr/>
        </p:nvSpPr>
        <p:spPr>
          <a:xfrm>
            <a:off x="4607566" y="4898591"/>
            <a:ext cx="2118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কাবা শরিফ 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544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DCEB41-CEAB-43D9-8213-6CF4A42BB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317" y="1282578"/>
            <a:ext cx="5681717" cy="35440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496813-0A2A-4985-A1DA-E3AF39592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66" y="1282578"/>
            <a:ext cx="4513972" cy="35324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E443E3-6E2A-40FC-B570-E7185A176EBB}"/>
              </a:ext>
            </a:extLst>
          </p:cNvPr>
          <p:cNvSpPr txBox="1"/>
          <p:nvPr/>
        </p:nvSpPr>
        <p:spPr>
          <a:xfrm>
            <a:off x="2419643" y="5252256"/>
            <a:ext cx="7160455" cy="67024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ইহরাম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্থায়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হাজি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</a:p>
        </p:txBody>
      </p:sp>
    </p:spTree>
    <p:extLst>
      <p:ext uri="{BB962C8B-B14F-4D97-AF65-F5344CB8AC3E}">
        <p14:creationId xmlns:p14="http://schemas.microsoft.com/office/powerpoint/2010/main" val="4070381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742D82-841B-4023-8EA8-05BCD1734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758" y="157202"/>
            <a:ext cx="7799073" cy="46680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4F4D09-1547-49C8-BA73-4F5578FF38E9}"/>
              </a:ext>
            </a:extLst>
          </p:cNvPr>
          <p:cNvSpPr txBox="1"/>
          <p:nvPr/>
        </p:nvSpPr>
        <p:spPr>
          <a:xfrm>
            <a:off x="717453" y="4825219"/>
            <a:ext cx="11268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ইহরামের সাথে সাথে 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লাব্বায়েক আল্লাহুম্মা লাব্বায়েক,  লা 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শারিকা লাকা লাব্বায়েক , ইন্নাল হামদা ওয়াননি মাতা</a:t>
            </a:r>
          </a:p>
          <a:p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লাকাওয়াল মুলক লা  শারিকা লাকা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দোয়াটি বারবার পড়তে হয় ।  </a:t>
            </a:r>
          </a:p>
        </p:txBody>
      </p:sp>
    </p:spTree>
    <p:extLst>
      <p:ext uri="{BB962C8B-B14F-4D97-AF65-F5344CB8AC3E}">
        <p14:creationId xmlns:p14="http://schemas.microsoft.com/office/powerpoint/2010/main" val="144807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3.xml><?xml version="1.0" encoding="utf-8"?>
<a:theme xmlns:a="http://schemas.openxmlformats.org/drawingml/2006/main" name="Parallax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4.xml><?xml version="1.0" encoding="utf-8"?>
<a:theme xmlns:a="http://schemas.openxmlformats.org/drawingml/2006/main" name="Badg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5.xml><?xml version="1.0" encoding="utf-8"?>
<a:theme xmlns:a="http://schemas.openxmlformats.org/drawingml/2006/main" name="Organic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</TotalTime>
  <Words>1436</Words>
  <Application>Microsoft Office PowerPoint</Application>
  <PresentationFormat>Widescreen</PresentationFormat>
  <Paragraphs>127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Arial</vt:lpstr>
      <vt:lpstr>Calibri</vt:lpstr>
      <vt:lpstr>Calibri Light</vt:lpstr>
      <vt:lpstr>Corbel</vt:lpstr>
      <vt:lpstr>Garamond</vt:lpstr>
      <vt:lpstr>Gill Sans MT</vt:lpstr>
      <vt:lpstr>Impact</vt:lpstr>
      <vt:lpstr>NikoshBAN</vt:lpstr>
      <vt:lpstr>Wingdings</vt:lpstr>
      <vt:lpstr>Office Theme</vt:lpstr>
      <vt:lpstr>Main Event</vt:lpstr>
      <vt:lpstr>Parallax</vt:lpstr>
      <vt:lpstr>Badge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SHOWKAT ALI</dc:creator>
  <cp:lastModifiedBy>BISHNUPUR GPS</cp:lastModifiedBy>
  <cp:revision>90</cp:revision>
  <dcterms:created xsi:type="dcterms:W3CDTF">2020-07-01T23:18:06Z</dcterms:created>
  <dcterms:modified xsi:type="dcterms:W3CDTF">2020-08-08T06:34:35Z</dcterms:modified>
</cp:coreProperties>
</file>