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61" r:id="rId2"/>
    <p:sldId id="263" r:id="rId3"/>
    <p:sldId id="265" r:id="rId4"/>
    <p:sldId id="256" r:id="rId5"/>
    <p:sldId id="257" r:id="rId6"/>
    <p:sldId id="258" r:id="rId7"/>
    <p:sldId id="259" r:id="rId8"/>
    <p:sldId id="260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78" y="2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89F868-1DAF-44B6-AEC5-0C4C5C55A477}" type="datetimeFigureOut">
              <a:rPr lang="en-US" smtClean="0"/>
              <a:t>8/15/2020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D23424-A580-403B-8A1B-B43CAB2FFB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2563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D23424-A580-403B-8A1B-B43CAB2FFB8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16896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131EA-2B06-4532-B616-3C18B52D7278}" type="datetimeFigureOut">
              <a:rPr lang="en-US" smtClean="0"/>
              <a:t>8/15/2020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A1FD8-950A-4E15-B23D-527447CE3B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6916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131EA-2B06-4532-B616-3C18B52D7278}" type="datetimeFigureOut">
              <a:rPr lang="en-US" smtClean="0"/>
              <a:t>8/15/2020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A1FD8-950A-4E15-B23D-527447CE3B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1779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131EA-2B06-4532-B616-3C18B52D7278}" type="datetimeFigureOut">
              <a:rPr lang="en-US" smtClean="0"/>
              <a:t>8/15/2020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A1FD8-950A-4E15-B23D-527447CE3B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7497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131EA-2B06-4532-B616-3C18B52D7278}" type="datetimeFigureOut">
              <a:rPr lang="en-US" smtClean="0"/>
              <a:t>8/15/2020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A1FD8-950A-4E15-B23D-527447CE3B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558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131EA-2B06-4532-B616-3C18B52D7278}" type="datetimeFigureOut">
              <a:rPr lang="en-US" smtClean="0"/>
              <a:t>8/15/2020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A1FD8-950A-4E15-B23D-527447CE3B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38933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131EA-2B06-4532-B616-3C18B52D7278}" type="datetimeFigureOut">
              <a:rPr lang="en-US" smtClean="0"/>
              <a:t>8/15/2020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A1FD8-950A-4E15-B23D-527447CE3B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5774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131EA-2B06-4532-B616-3C18B52D7278}" type="datetimeFigureOut">
              <a:rPr lang="en-US" smtClean="0"/>
              <a:t>8/15/2020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A1FD8-950A-4E15-B23D-527447CE3B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4961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131EA-2B06-4532-B616-3C18B52D7278}" type="datetimeFigureOut">
              <a:rPr lang="en-US" smtClean="0"/>
              <a:t>8/15/2020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A1FD8-950A-4E15-B23D-527447CE3B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4589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131EA-2B06-4532-B616-3C18B52D7278}" type="datetimeFigureOut">
              <a:rPr lang="en-US" smtClean="0"/>
              <a:t>8/15/2020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A1FD8-950A-4E15-B23D-527447CE3B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4024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131EA-2B06-4532-B616-3C18B52D7278}" type="datetimeFigureOut">
              <a:rPr lang="en-US" smtClean="0"/>
              <a:t>8/15/2020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A1FD8-950A-4E15-B23D-527447CE3B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399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131EA-2B06-4532-B616-3C18B52D7278}" type="datetimeFigureOut">
              <a:rPr lang="en-US" smtClean="0"/>
              <a:t>8/15/2020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A1FD8-950A-4E15-B23D-527447CE3B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81747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F131EA-2B06-4532-B616-3C18B52D7278}" type="datetimeFigureOut">
              <a:rPr lang="en-US" smtClean="0"/>
              <a:t>8/15/2020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7A1FD8-950A-4E15-B23D-527447CE3B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427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3609678" y="2644170"/>
            <a:ext cx="4972643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96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Welcome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4922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9315" y="537030"/>
            <a:ext cx="6705598" cy="586377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Md. Imran Hossain 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>
                <a:solidFill>
                  <a:srgbClr val="FF0000"/>
                </a:solidFill>
              </a:rPr>
              <a:t>Assistant Teacher, English</a:t>
            </a:r>
            <a:r>
              <a:rPr lang="en-US" sz="3200" dirty="0" smtClean="0">
                <a:solidFill>
                  <a:srgbClr val="FF0000"/>
                </a:solidFill>
              </a:rPr>
              <a:t/>
            </a:r>
            <a:br>
              <a:rPr lang="en-US" sz="3200" dirty="0" smtClean="0">
                <a:solidFill>
                  <a:srgbClr val="FF0000"/>
                </a:solidFill>
              </a:rPr>
            </a:br>
            <a:r>
              <a:rPr lang="en-US" sz="3200" b="1" dirty="0" err="1" smtClean="0">
                <a:solidFill>
                  <a:schemeClr val="bg2"/>
                </a:solidFill>
              </a:rPr>
              <a:t>Shankharigati</a:t>
            </a:r>
            <a:r>
              <a:rPr lang="en-US" sz="3200" b="1" dirty="0" smtClean="0">
                <a:solidFill>
                  <a:schemeClr val="bg2"/>
                </a:solidFill>
              </a:rPr>
              <a:t> </a:t>
            </a:r>
            <a:r>
              <a:rPr lang="en-US" sz="3200" b="1" dirty="0" err="1" smtClean="0">
                <a:solidFill>
                  <a:schemeClr val="bg2"/>
                </a:solidFill>
              </a:rPr>
              <a:t>Mohila</a:t>
            </a:r>
            <a:r>
              <a:rPr lang="en-US" sz="3200" b="1" dirty="0" smtClean="0">
                <a:solidFill>
                  <a:schemeClr val="bg2"/>
                </a:solidFill>
              </a:rPr>
              <a:t> </a:t>
            </a:r>
            <a:r>
              <a:rPr lang="en-US" sz="3200" b="1" dirty="0" err="1" smtClean="0">
                <a:solidFill>
                  <a:schemeClr val="bg2"/>
                </a:solidFill>
              </a:rPr>
              <a:t>Dakhil</a:t>
            </a:r>
            <a:r>
              <a:rPr lang="en-US" sz="3200" b="1" dirty="0" smtClean="0">
                <a:solidFill>
                  <a:schemeClr val="bg2"/>
                </a:solidFill>
              </a:rPr>
              <a:t> Madrasa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4000" dirty="0" err="1" smtClean="0">
                <a:solidFill>
                  <a:schemeClr val="accent1"/>
                </a:solidFill>
              </a:rPr>
              <a:t>Shankharigati,Sadar</a:t>
            </a:r>
            <a:r>
              <a:rPr lang="en-US" sz="4000" dirty="0" smtClean="0">
                <a:solidFill>
                  <a:schemeClr val="accent1"/>
                </a:solidFill>
              </a:rPr>
              <a:t>, </a:t>
            </a:r>
            <a:r>
              <a:rPr lang="en-US" sz="4000" dirty="0" err="1" smtClean="0">
                <a:solidFill>
                  <a:schemeClr val="accent1"/>
                </a:solidFill>
              </a:rPr>
              <a:t>Jashore</a:t>
            </a:r>
            <a:r>
              <a:rPr lang="en-US" sz="3200" dirty="0" smtClean="0">
                <a:solidFill>
                  <a:schemeClr val="accent1"/>
                </a:solidFill>
              </a:rPr>
              <a:t>.</a:t>
            </a:r>
            <a:endParaRPr lang="en-US" sz="3200" dirty="0">
              <a:solidFill>
                <a:schemeClr val="accent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24913" y="4339771"/>
            <a:ext cx="4833257" cy="2061029"/>
          </a:xfrm>
        </p:spPr>
        <p:txBody>
          <a:bodyPr>
            <a:normAutofit fontScale="92500" lnSpcReduction="20000"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Subject: English 2</a:t>
            </a:r>
            <a:r>
              <a:rPr lang="en-US" sz="3200" baseline="30000" dirty="0" smtClean="0">
                <a:solidFill>
                  <a:srgbClr val="FF0000"/>
                </a:solidFill>
              </a:rPr>
              <a:t>nd</a:t>
            </a:r>
            <a:r>
              <a:rPr lang="en-US" sz="3200" dirty="0" smtClean="0">
                <a:solidFill>
                  <a:srgbClr val="FF0000"/>
                </a:solidFill>
              </a:rPr>
              <a:t> Paper</a:t>
            </a:r>
          </a:p>
          <a:p>
            <a:r>
              <a:rPr lang="en-US" sz="3200" dirty="0" smtClean="0">
                <a:solidFill>
                  <a:srgbClr val="FF0000"/>
                </a:solidFill>
              </a:rPr>
              <a:t>Class : Eight</a:t>
            </a:r>
          </a:p>
          <a:p>
            <a:r>
              <a:rPr lang="en-US" sz="3200" dirty="0" smtClean="0">
                <a:solidFill>
                  <a:srgbClr val="FFC000"/>
                </a:solidFill>
              </a:rPr>
              <a:t>Topic: Grammar</a:t>
            </a:r>
          </a:p>
          <a:p>
            <a:r>
              <a:rPr lang="en-US" sz="2800" b="1" dirty="0" smtClean="0">
                <a:solidFill>
                  <a:srgbClr val="FFFF00"/>
                </a:solidFill>
              </a:rPr>
              <a:t>Lesson: Pronoun &amp; it’s Classification</a:t>
            </a:r>
            <a:endParaRPr lang="en-US" sz="2800" b="1" dirty="0">
              <a:solidFill>
                <a:srgbClr val="FFFF00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7484" y="537030"/>
            <a:ext cx="2467429" cy="2209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2623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734629"/>
          </a:xfrm>
        </p:spPr>
        <p:txBody>
          <a:bodyPr>
            <a:normAutofit/>
          </a:bodyPr>
          <a:lstStyle/>
          <a:p>
            <a:r>
              <a:rPr lang="en-US" sz="6000" dirty="0" smtClean="0">
                <a:solidFill>
                  <a:schemeClr val="bg2"/>
                </a:solidFill>
              </a:rPr>
              <a:t>Today’s Topic is ‘</a:t>
            </a:r>
            <a:r>
              <a:rPr lang="en-US" sz="6000" u="sng" dirty="0" smtClean="0">
                <a:solidFill>
                  <a:schemeClr val="bg2"/>
                </a:solidFill>
              </a:rPr>
              <a:t>Conditional Sentence</a:t>
            </a:r>
            <a:r>
              <a:rPr lang="en-US" sz="6000" dirty="0" smtClean="0">
                <a:solidFill>
                  <a:schemeClr val="bg2"/>
                </a:solidFill>
              </a:rPr>
              <a:t>’</a:t>
            </a:r>
            <a:endParaRPr lang="en-US" sz="60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1884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What is </a:t>
            </a:r>
            <a:r>
              <a:rPr lang="en-US" dirty="0" smtClean="0">
                <a:solidFill>
                  <a:srgbClr val="FF0000"/>
                </a:solidFill>
              </a:rPr>
              <a:t>Conditional Sentences</a:t>
            </a:r>
            <a:r>
              <a:rPr lang="en-US" dirty="0" smtClean="0"/>
              <a:t>?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602037"/>
            <a:ext cx="11887200" cy="3112661"/>
          </a:xfrm>
        </p:spPr>
        <p:txBody>
          <a:bodyPr>
            <a:normAutofit/>
          </a:bodyPr>
          <a:lstStyle/>
          <a:p>
            <a:r>
              <a:rPr lang="en-US" sz="6000" dirty="0" smtClean="0"/>
              <a:t>When </a:t>
            </a:r>
            <a:r>
              <a:rPr lang="en-US" sz="6000" dirty="0" smtClean="0">
                <a:solidFill>
                  <a:srgbClr val="FF0000"/>
                </a:solidFill>
              </a:rPr>
              <a:t>conditions are given in sentences</a:t>
            </a:r>
            <a:r>
              <a:rPr lang="en-US" sz="6000" dirty="0" smtClean="0"/>
              <a:t>, they are called Conditional Sentences.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1206357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9711" y="337829"/>
            <a:ext cx="10515600" cy="1325563"/>
          </a:xfrm>
        </p:spPr>
        <p:txBody>
          <a:bodyPr>
            <a:noAutofit/>
          </a:bodyPr>
          <a:lstStyle/>
          <a:p>
            <a:r>
              <a:rPr lang="en-US" sz="5400" dirty="0" smtClean="0"/>
              <a:t>Do you know how many Conditional Sentences there are?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711" y="1825625"/>
            <a:ext cx="11253715" cy="50323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There are basically </a:t>
            </a:r>
            <a:r>
              <a:rPr lang="en-US" sz="4000" dirty="0" smtClean="0">
                <a:solidFill>
                  <a:srgbClr val="FF0000"/>
                </a:solidFill>
              </a:rPr>
              <a:t>three kinds </a:t>
            </a:r>
            <a:r>
              <a:rPr lang="en-US" sz="4000" dirty="0" smtClean="0"/>
              <a:t>of </a:t>
            </a:r>
            <a:r>
              <a:rPr lang="en-US" sz="4000" dirty="0" smtClean="0">
                <a:solidFill>
                  <a:srgbClr val="FF0000"/>
                </a:solidFill>
              </a:rPr>
              <a:t>Conditional Sentences</a:t>
            </a:r>
            <a:r>
              <a:rPr lang="en-US" sz="4000" dirty="0" smtClean="0"/>
              <a:t>. But </a:t>
            </a:r>
            <a:r>
              <a:rPr lang="en-US" sz="4000" dirty="0" smtClean="0">
                <a:solidFill>
                  <a:srgbClr val="FF0000"/>
                </a:solidFill>
              </a:rPr>
              <a:t>each kind has different two names</a:t>
            </a:r>
            <a:r>
              <a:rPr lang="en-US" sz="4000" dirty="0" smtClean="0"/>
              <a:t>. Their names are given below:</a:t>
            </a:r>
            <a:endParaRPr lang="en-US" sz="40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6073446"/>
              </p:ext>
            </p:extLst>
          </p:nvPr>
        </p:nvGraphicFramePr>
        <p:xfrm>
          <a:off x="559558" y="3575712"/>
          <a:ext cx="11164528" cy="29651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45018"/>
                <a:gridCol w="2456368"/>
                <a:gridCol w="208280"/>
                <a:gridCol w="6754862"/>
              </a:tblGrid>
              <a:tr h="82296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Name of Conditional </a:t>
                      </a:r>
                      <a:endParaRPr lang="en-US" sz="2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Other Two Names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Example</a:t>
                      </a:r>
                      <a:endParaRPr lang="en-US" sz="2400" dirty="0"/>
                    </a:p>
                  </a:txBody>
                  <a:tcPr/>
                </a:tc>
              </a:tr>
              <a:tr h="82296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Present</a:t>
                      </a:r>
                      <a:endParaRPr lang="en-US" sz="2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First/ Probable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If you read attentively, you will pass in the examination.</a:t>
                      </a:r>
                      <a:endParaRPr lang="en-US" sz="2400" dirty="0"/>
                    </a:p>
                  </a:txBody>
                  <a:tcPr/>
                </a:tc>
              </a:tr>
              <a:tr h="496266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Past</a:t>
                      </a:r>
                      <a:endParaRPr lang="en-US" sz="2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Second/ Possible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If I</a:t>
                      </a:r>
                      <a:r>
                        <a:rPr lang="en-US" sz="2400" baseline="0" dirty="0" smtClean="0"/>
                        <a:t> went out, I could catch the thief.</a:t>
                      </a:r>
                      <a:endParaRPr lang="en-US" sz="2400" dirty="0"/>
                    </a:p>
                  </a:txBody>
                  <a:tcPr/>
                </a:tc>
              </a:tr>
              <a:tr h="82296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Perfect</a:t>
                      </a:r>
                      <a:endParaRPr lang="en-US" sz="2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Third/Impossible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If he had driven</a:t>
                      </a:r>
                      <a:r>
                        <a:rPr lang="en-US" sz="2400" baseline="0" dirty="0" smtClean="0"/>
                        <a:t> his car  carefully, the accident would not have occurred. 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80158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069" y="0"/>
            <a:ext cx="11900847" cy="2071688"/>
          </a:xfrm>
        </p:spPr>
        <p:txBody>
          <a:bodyPr>
            <a:normAutofit/>
          </a:bodyPr>
          <a:lstStyle/>
          <a:p>
            <a:r>
              <a:rPr lang="en-US" sz="4800" dirty="0"/>
              <a:t>What is </a:t>
            </a:r>
            <a:r>
              <a:rPr lang="en-US" sz="4800" dirty="0" smtClean="0">
                <a:solidFill>
                  <a:srgbClr val="FF0000"/>
                </a:solidFill>
              </a:rPr>
              <a:t>Present/</a:t>
            </a:r>
            <a:r>
              <a:rPr lang="en-US" sz="4800" dirty="0">
                <a:solidFill>
                  <a:srgbClr val="FF0000"/>
                </a:solidFill>
              </a:rPr>
              <a:t> First/ </a:t>
            </a:r>
            <a:r>
              <a:rPr lang="en-US" sz="4800" dirty="0" smtClean="0">
                <a:solidFill>
                  <a:srgbClr val="FFC000"/>
                </a:solidFill>
              </a:rPr>
              <a:t>Probable</a:t>
            </a:r>
            <a:r>
              <a:rPr lang="en-US" sz="4800" dirty="0" smtClean="0">
                <a:solidFill>
                  <a:srgbClr val="FF0000"/>
                </a:solidFill>
              </a:rPr>
              <a:t> </a:t>
            </a:r>
            <a:r>
              <a:rPr lang="en-US" sz="4800" dirty="0" smtClean="0"/>
              <a:t>Conditional? </a:t>
            </a:r>
            <a:r>
              <a:rPr lang="en-US" sz="4800" dirty="0"/>
              <a:t/>
            </a:r>
            <a:br>
              <a:rPr lang="en-US" sz="4800" dirty="0"/>
            </a:br>
            <a:r>
              <a:rPr lang="en-US" sz="4800" dirty="0"/>
              <a:t/>
            </a:r>
            <a:br>
              <a:rPr lang="en-US" sz="4800" dirty="0"/>
            </a:b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21544"/>
            <a:ext cx="12192000" cy="60610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>
                <a:solidFill>
                  <a:srgbClr val="FF0000"/>
                </a:solidFill>
              </a:rPr>
              <a:t>Present/ First/ </a:t>
            </a:r>
            <a:r>
              <a:rPr lang="en-US" sz="3200" dirty="0">
                <a:solidFill>
                  <a:srgbClr val="FFC000"/>
                </a:solidFill>
              </a:rPr>
              <a:t>Probable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smtClean="0"/>
              <a:t>Conditional is </a:t>
            </a:r>
            <a:r>
              <a:rPr lang="en-US" sz="3200" dirty="0"/>
              <a:t>the Conditional where there </a:t>
            </a:r>
            <a:r>
              <a:rPr lang="en-US" sz="3200" dirty="0" smtClean="0"/>
              <a:t>is a probability to </a:t>
            </a:r>
            <a:r>
              <a:rPr lang="en-US" sz="3200" dirty="0"/>
              <a:t>fill up the condition</a:t>
            </a:r>
            <a:r>
              <a:rPr lang="en-US" sz="3200" dirty="0" smtClean="0"/>
              <a:t>.</a:t>
            </a:r>
          </a:p>
          <a:p>
            <a:pPr marL="0" indent="0" algn="ctr">
              <a:buNone/>
            </a:pPr>
            <a:r>
              <a:rPr lang="en-US" u="sng" dirty="0">
                <a:solidFill>
                  <a:schemeClr val="bg1">
                    <a:lumMod val="85000"/>
                  </a:schemeClr>
                </a:solidFill>
              </a:rPr>
              <a:t>Examples</a:t>
            </a:r>
            <a:r>
              <a:rPr lang="en-US" u="sng" dirty="0" smtClean="0">
                <a:solidFill>
                  <a:schemeClr val="bg1">
                    <a:lumMod val="85000"/>
                  </a:schemeClr>
                </a:solidFill>
              </a:rPr>
              <a:t>:</a:t>
            </a:r>
            <a:endParaRPr lang="en-US" dirty="0" smtClean="0"/>
          </a:p>
          <a:p>
            <a:pPr marL="0" indent="0">
              <a:buNone/>
            </a:pPr>
            <a:r>
              <a:rPr lang="en-US" sz="3200" dirty="0"/>
              <a:t>If you </a:t>
            </a:r>
            <a:r>
              <a:rPr lang="en-US" sz="3200" dirty="0">
                <a:solidFill>
                  <a:srgbClr val="FF0000"/>
                </a:solidFill>
              </a:rPr>
              <a:t>read</a:t>
            </a:r>
            <a:r>
              <a:rPr lang="en-US" sz="3200" dirty="0"/>
              <a:t> attentively, you </a:t>
            </a:r>
            <a:r>
              <a:rPr lang="en-US" sz="3200" dirty="0">
                <a:solidFill>
                  <a:srgbClr val="FF0000"/>
                </a:solidFill>
              </a:rPr>
              <a:t>will pass </a:t>
            </a:r>
            <a:r>
              <a:rPr lang="en-US" sz="3200" dirty="0"/>
              <a:t>in the examination.</a:t>
            </a:r>
          </a:p>
          <a:p>
            <a:pPr marL="0" indent="0">
              <a:buNone/>
            </a:pPr>
            <a:r>
              <a:rPr lang="en-US" sz="3200" dirty="0" smtClean="0"/>
              <a:t>If he c</a:t>
            </a:r>
            <a:r>
              <a:rPr lang="en-US" sz="3200" dirty="0" smtClean="0">
                <a:solidFill>
                  <a:srgbClr val="FF0000"/>
                </a:solidFill>
              </a:rPr>
              <a:t>omes</a:t>
            </a:r>
            <a:r>
              <a:rPr lang="en-US" sz="3200" dirty="0" smtClean="0"/>
              <a:t> here, I </a:t>
            </a:r>
            <a:r>
              <a:rPr lang="en-US" sz="3200" dirty="0" smtClean="0">
                <a:solidFill>
                  <a:srgbClr val="FF0000"/>
                </a:solidFill>
              </a:rPr>
              <a:t>shall go</a:t>
            </a:r>
            <a:r>
              <a:rPr lang="en-US" sz="3200" dirty="0" smtClean="0"/>
              <a:t>.</a:t>
            </a:r>
          </a:p>
          <a:p>
            <a:pPr marL="0" indent="0">
              <a:buNone/>
            </a:pPr>
            <a:r>
              <a:rPr lang="en-US" sz="3200" dirty="0"/>
              <a:t>If </a:t>
            </a:r>
            <a:r>
              <a:rPr lang="en-US" sz="3200" dirty="0" smtClean="0"/>
              <a:t>you </a:t>
            </a:r>
            <a:r>
              <a:rPr lang="en-US" sz="3200" dirty="0" smtClean="0">
                <a:solidFill>
                  <a:srgbClr val="FFC000"/>
                </a:solidFill>
              </a:rPr>
              <a:t>boil</a:t>
            </a:r>
            <a:r>
              <a:rPr lang="en-US" sz="3200" dirty="0" smtClean="0"/>
              <a:t> water, it </a:t>
            </a:r>
            <a:r>
              <a:rPr lang="en-US" sz="3200" dirty="0" smtClean="0">
                <a:solidFill>
                  <a:srgbClr val="FFC000"/>
                </a:solidFill>
              </a:rPr>
              <a:t>turns</a:t>
            </a:r>
            <a:r>
              <a:rPr lang="en-US" sz="3200" dirty="0" smtClean="0"/>
              <a:t> into vapor. </a:t>
            </a:r>
          </a:p>
          <a:p>
            <a:pPr marL="0" indent="0">
              <a:buNone/>
            </a:pPr>
            <a:r>
              <a:rPr lang="en-US" sz="3200" dirty="0"/>
              <a:t>If </a:t>
            </a:r>
            <a:r>
              <a:rPr lang="en-US" sz="3200" dirty="0" smtClean="0"/>
              <a:t>you </a:t>
            </a:r>
            <a:r>
              <a:rPr lang="en-US" sz="3200" dirty="0" smtClean="0">
                <a:solidFill>
                  <a:srgbClr val="FFC000"/>
                </a:solidFill>
              </a:rPr>
              <a:t>add</a:t>
            </a:r>
            <a:r>
              <a:rPr lang="en-US" sz="3200" dirty="0" smtClean="0"/>
              <a:t> two with two, it </a:t>
            </a:r>
            <a:r>
              <a:rPr lang="en-US" sz="3200" dirty="0" smtClean="0">
                <a:solidFill>
                  <a:srgbClr val="FFC000"/>
                </a:solidFill>
              </a:rPr>
              <a:t>makes</a:t>
            </a:r>
            <a:r>
              <a:rPr lang="en-US" sz="3200" dirty="0" smtClean="0"/>
              <a:t> four.</a:t>
            </a:r>
            <a:endParaRPr lang="en-US" sz="3200" dirty="0"/>
          </a:p>
          <a:p>
            <a:pPr marL="0" indent="0" algn="ctr">
              <a:buNone/>
            </a:pPr>
            <a:r>
              <a:rPr lang="en-US" u="sng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Achievement: </a:t>
            </a:r>
          </a:p>
          <a:p>
            <a:pPr marL="0" indent="0">
              <a:buNone/>
            </a:pPr>
            <a:r>
              <a:rPr lang="en-US" sz="3200" dirty="0" smtClean="0"/>
              <a:t>If + </a:t>
            </a:r>
            <a:r>
              <a:rPr lang="en-US" sz="3200" dirty="0" smtClean="0">
                <a:solidFill>
                  <a:srgbClr val="FF0000"/>
                </a:solidFill>
              </a:rPr>
              <a:t>present</a:t>
            </a:r>
            <a:r>
              <a:rPr lang="en-US" sz="3200" dirty="0" smtClean="0"/>
              <a:t>+,+</a:t>
            </a:r>
            <a:r>
              <a:rPr lang="en-US" sz="3200" dirty="0" smtClean="0">
                <a:solidFill>
                  <a:srgbClr val="FF0000"/>
                </a:solidFill>
              </a:rPr>
              <a:t>Future</a:t>
            </a:r>
            <a:r>
              <a:rPr lang="en-US" sz="3200" dirty="0" smtClean="0"/>
              <a:t>.</a:t>
            </a:r>
            <a:endParaRPr lang="en-US" sz="3200" dirty="0"/>
          </a:p>
          <a:p>
            <a:pPr marL="0" indent="0">
              <a:buNone/>
            </a:pPr>
            <a:r>
              <a:rPr lang="en-US" sz="3200" dirty="0" smtClean="0"/>
              <a:t>If + </a:t>
            </a:r>
            <a:r>
              <a:rPr lang="en-US" sz="3200" dirty="0">
                <a:solidFill>
                  <a:srgbClr val="FFFF00"/>
                </a:solidFill>
              </a:rPr>
              <a:t>present</a:t>
            </a:r>
            <a:r>
              <a:rPr lang="en-US" sz="3200" dirty="0" smtClean="0"/>
              <a:t>+,+</a:t>
            </a:r>
            <a:r>
              <a:rPr lang="en-US" sz="3200" dirty="0"/>
              <a:t> </a:t>
            </a:r>
            <a:r>
              <a:rPr lang="en-US" sz="3200" dirty="0">
                <a:solidFill>
                  <a:srgbClr val="FFFF00"/>
                </a:solidFill>
              </a:rPr>
              <a:t>present</a:t>
            </a:r>
            <a:r>
              <a:rPr lang="en-US" sz="3200" dirty="0" smtClean="0"/>
              <a:t>.(For </a:t>
            </a:r>
            <a:r>
              <a:rPr lang="en-US" sz="3200" dirty="0" smtClean="0">
                <a:solidFill>
                  <a:srgbClr val="00B050"/>
                </a:solidFill>
              </a:rPr>
              <a:t>scientific</a:t>
            </a:r>
            <a:r>
              <a:rPr lang="en-US" sz="3200" dirty="0" smtClean="0"/>
              <a:t> &amp; </a:t>
            </a:r>
            <a:r>
              <a:rPr lang="en-US" sz="3200" dirty="0" smtClean="0">
                <a:solidFill>
                  <a:srgbClr val="00B050"/>
                </a:solidFill>
              </a:rPr>
              <a:t>mathematical</a:t>
            </a:r>
            <a:r>
              <a:rPr lang="en-US" sz="3200" dirty="0" smtClean="0"/>
              <a:t> truth)</a:t>
            </a:r>
            <a:endParaRPr lang="en-US" sz="32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8747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057275"/>
          </a:xfrm>
        </p:spPr>
        <p:txBody>
          <a:bodyPr>
            <a:normAutofit fontScale="90000"/>
          </a:bodyPr>
          <a:lstStyle/>
          <a:p>
            <a:r>
              <a:rPr lang="en-US" dirty="0"/>
              <a:t>What is </a:t>
            </a:r>
            <a:r>
              <a:rPr lang="en-US" dirty="0" smtClean="0">
                <a:solidFill>
                  <a:srgbClr val="FF0000"/>
                </a:solidFill>
              </a:rPr>
              <a:t>Past/Second/</a:t>
            </a:r>
            <a:r>
              <a:rPr lang="en-US" dirty="0" smtClean="0">
                <a:solidFill>
                  <a:srgbClr val="FFC000"/>
                </a:solidFill>
              </a:rPr>
              <a:t>Possible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Conditional</a:t>
            </a:r>
            <a:r>
              <a:rPr lang="en-US" dirty="0"/>
              <a:t>?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71500"/>
            <a:ext cx="12192000" cy="6286499"/>
          </a:xfrm>
        </p:spPr>
        <p:txBody>
          <a:bodyPr/>
          <a:lstStyle/>
          <a:p>
            <a:pPr marL="0" indent="0">
              <a:buNone/>
            </a:pPr>
            <a:r>
              <a:rPr lang="en-US" sz="3600" dirty="0">
                <a:solidFill>
                  <a:srgbClr val="FF0000"/>
                </a:solidFill>
              </a:rPr>
              <a:t>Past/Second/</a:t>
            </a:r>
            <a:r>
              <a:rPr lang="en-US" sz="3600" dirty="0">
                <a:solidFill>
                  <a:srgbClr val="FFC000"/>
                </a:solidFill>
              </a:rPr>
              <a:t>Possible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smtClean="0"/>
              <a:t>Conditional is the </a:t>
            </a:r>
            <a:r>
              <a:rPr lang="en-US" sz="3600" dirty="0"/>
              <a:t>Conditional </a:t>
            </a:r>
            <a:r>
              <a:rPr lang="en-US" sz="3600" dirty="0" smtClean="0"/>
              <a:t>where there is a possibility to </a:t>
            </a:r>
            <a:r>
              <a:rPr lang="en-US" sz="3600" dirty="0"/>
              <a:t>fill up the condition</a:t>
            </a:r>
            <a:r>
              <a:rPr lang="en-US" sz="3600" dirty="0" smtClean="0"/>
              <a:t>.</a:t>
            </a:r>
          </a:p>
          <a:p>
            <a:pPr marL="0" indent="0" algn="ctr">
              <a:buNone/>
            </a:pPr>
            <a:r>
              <a:rPr lang="en-US" sz="4000" u="sng" dirty="0">
                <a:solidFill>
                  <a:schemeClr val="bg1">
                    <a:lumMod val="85000"/>
                  </a:schemeClr>
                </a:solidFill>
              </a:rPr>
              <a:t>Examples</a:t>
            </a:r>
            <a:r>
              <a:rPr lang="en-US" sz="4000" u="sng" dirty="0" smtClean="0">
                <a:solidFill>
                  <a:schemeClr val="bg1">
                    <a:lumMod val="85000"/>
                  </a:schemeClr>
                </a:solidFill>
              </a:rPr>
              <a:t>:</a:t>
            </a:r>
            <a:endParaRPr lang="en-US" sz="4000" dirty="0" smtClean="0"/>
          </a:p>
          <a:p>
            <a:pPr marL="0" indent="0">
              <a:buNone/>
            </a:pPr>
            <a:r>
              <a:rPr lang="en-US" sz="4000" dirty="0"/>
              <a:t>If I </a:t>
            </a:r>
            <a:r>
              <a:rPr lang="en-US" sz="4000" dirty="0">
                <a:solidFill>
                  <a:srgbClr val="FF0000"/>
                </a:solidFill>
              </a:rPr>
              <a:t>went</a:t>
            </a:r>
            <a:r>
              <a:rPr lang="en-US" sz="4000" dirty="0"/>
              <a:t> out, I </a:t>
            </a:r>
            <a:r>
              <a:rPr lang="en-US" sz="4000" dirty="0">
                <a:solidFill>
                  <a:srgbClr val="FF0000"/>
                </a:solidFill>
              </a:rPr>
              <a:t>could catch</a:t>
            </a:r>
            <a:r>
              <a:rPr lang="en-US" sz="4000" dirty="0"/>
              <a:t> the thief.</a:t>
            </a:r>
          </a:p>
          <a:p>
            <a:pPr marL="0" indent="0">
              <a:buNone/>
            </a:pPr>
            <a:r>
              <a:rPr lang="en-US" sz="4000" dirty="0" smtClean="0"/>
              <a:t>If I </a:t>
            </a:r>
            <a:r>
              <a:rPr lang="en-US" sz="4000" dirty="0" smtClean="0">
                <a:solidFill>
                  <a:srgbClr val="FF0000"/>
                </a:solidFill>
              </a:rPr>
              <a:t>had</a:t>
            </a:r>
            <a:r>
              <a:rPr lang="en-US" sz="4000" dirty="0" smtClean="0"/>
              <a:t> the wings of birds, I </a:t>
            </a:r>
            <a:r>
              <a:rPr lang="en-US" sz="4000" dirty="0" smtClean="0">
                <a:solidFill>
                  <a:srgbClr val="FF0000"/>
                </a:solidFill>
              </a:rPr>
              <a:t>would fly </a:t>
            </a:r>
            <a:r>
              <a:rPr lang="en-US" sz="4000" dirty="0" smtClean="0"/>
              <a:t>in the sky.</a:t>
            </a:r>
            <a:endParaRPr lang="en-US" sz="4000" dirty="0"/>
          </a:p>
          <a:p>
            <a:pPr marL="0" indent="0">
              <a:buNone/>
            </a:pPr>
            <a:r>
              <a:rPr lang="en-US" sz="4000" dirty="0"/>
              <a:t>If </a:t>
            </a:r>
            <a:r>
              <a:rPr lang="en-US" sz="4000" dirty="0" smtClean="0"/>
              <a:t>he </a:t>
            </a:r>
            <a:r>
              <a:rPr lang="en-US" sz="4000" dirty="0">
                <a:solidFill>
                  <a:srgbClr val="FF0000"/>
                </a:solidFill>
              </a:rPr>
              <a:t>went </a:t>
            </a:r>
            <a:r>
              <a:rPr lang="en-US" sz="4000" dirty="0" smtClean="0"/>
              <a:t>out in darkness, snake </a:t>
            </a:r>
            <a:r>
              <a:rPr lang="en-US" sz="4000" dirty="0" smtClean="0">
                <a:solidFill>
                  <a:srgbClr val="FF0000"/>
                </a:solidFill>
              </a:rPr>
              <a:t>might bite </a:t>
            </a:r>
            <a:r>
              <a:rPr lang="en-US" sz="4000" dirty="0" smtClean="0"/>
              <a:t>him.</a:t>
            </a:r>
          </a:p>
          <a:p>
            <a:pPr marL="0" indent="0" algn="ctr">
              <a:buNone/>
            </a:pPr>
            <a:r>
              <a:rPr lang="en-US" sz="4000" u="sng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Achievement: </a:t>
            </a:r>
          </a:p>
          <a:p>
            <a:pPr marL="0" indent="0" algn="ctr">
              <a:buNone/>
            </a:pPr>
            <a:r>
              <a:rPr lang="en-US" sz="4000" dirty="0" smtClean="0"/>
              <a:t>If+ past indefinite +,+ Subject + </a:t>
            </a:r>
            <a:r>
              <a:rPr lang="en-US" sz="4000" dirty="0" smtClean="0">
                <a:solidFill>
                  <a:srgbClr val="FF0000"/>
                </a:solidFill>
              </a:rPr>
              <a:t>would/could/might + base form of verb </a:t>
            </a:r>
            <a:r>
              <a:rPr lang="en-US" sz="4000" dirty="0" smtClean="0"/>
              <a:t>+ extension.</a:t>
            </a:r>
            <a:endParaRPr lang="en-US" sz="4000" u="sng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1904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 fontScale="90000"/>
          </a:bodyPr>
          <a:lstStyle/>
          <a:p>
            <a:r>
              <a:rPr lang="en-US" sz="5300" dirty="0"/>
              <a:t>What is </a:t>
            </a:r>
            <a:r>
              <a:rPr lang="en-US" sz="5300" dirty="0" smtClean="0">
                <a:solidFill>
                  <a:srgbClr val="FF0000"/>
                </a:solidFill>
              </a:rPr>
              <a:t>Perfect/Third/</a:t>
            </a:r>
            <a:r>
              <a:rPr lang="en-US" sz="5300" dirty="0" smtClean="0">
                <a:solidFill>
                  <a:srgbClr val="FFC000"/>
                </a:solidFill>
              </a:rPr>
              <a:t>Impossible</a:t>
            </a:r>
            <a:r>
              <a:rPr lang="en-US" sz="5300" dirty="0" smtClean="0"/>
              <a:t> Conditional</a:t>
            </a:r>
            <a:r>
              <a:rPr lang="en-US" sz="5300" dirty="0"/>
              <a:t>?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78174"/>
            <a:ext cx="12192000" cy="5779826"/>
          </a:xfrm>
        </p:spPr>
        <p:txBody>
          <a:bodyPr/>
          <a:lstStyle/>
          <a:p>
            <a:pPr marL="0" indent="0">
              <a:buNone/>
            </a:pPr>
            <a:r>
              <a:rPr lang="en-US" sz="3600" dirty="0" smtClean="0">
                <a:solidFill>
                  <a:srgbClr val="FF0000"/>
                </a:solidFill>
              </a:rPr>
              <a:t>Perfect/Third/</a:t>
            </a:r>
            <a:r>
              <a:rPr lang="en-US" sz="3600" dirty="0" smtClean="0">
                <a:solidFill>
                  <a:srgbClr val="FFC000"/>
                </a:solidFill>
              </a:rPr>
              <a:t>Impossible </a:t>
            </a:r>
            <a:r>
              <a:rPr lang="en-US" sz="3600" dirty="0" smtClean="0"/>
              <a:t>Conditional </a:t>
            </a:r>
            <a:r>
              <a:rPr lang="en-US" sz="3600" dirty="0"/>
              <a:t>is the Conditional where there </a:t>
            </a:r>
            <a:r>
              <a:rPr lang="en-US" sz="3600" dirty="0" smtClean="0"/>
              <a:t>is no possibility to fill up the condition.</a:t>
            </a:r>
          </a:p>
          <a:p>
            <a:pPr marL="0" indent="0" algn="ctr">
              <a:buNone/>
            </a:pPr>
            <a:r>
              <a:rPr lang="en-US" sz="3600" u="sng" dirty="0" smtClean="0">
                <a:solidFill>
                  <a:schemeClr val="bg1">
                    <a:lumMod val="85000"/>
                  </a:schemeClr>
                </a:solidFill>
              </a:rPr>
              <a:t>Examples:</a:t>
            </a:r>
          </a:p>
          <a:p>
            <a:pPr marL="0" indent="0">
              <a:buNone/>
            </a:pPr>
            <a:r>
              <a:rPr lang="en-US" sz="3600" dirty="0"/>
              <a:t>If he </a:t>
            </a:r>
            <a:r>
              <a:rPr lang="en-US" sz="3600" dirty="0">
                <a:solidFill>
                  <a:srgbClr val="FF0000"/>
                </a:solidFill>
              </a:rPr>
              <a:t>had driven </a:t>
            </a:r>
            <a:r>
              <a:rPr lang="en-US" sz="3600" dirty="0"/>
              <a:t>his car </a:t>
            </a:r>
            <a:r>
              <a:rPr lang="en-US" sz="3600" dirty="0" smtClean="0"/>
              <a:t>carefully</a:t>
            </a:r>
            <a:r>
              <a:rPr lang="en-US" sz="3600" dirty="0"/>
              <a:t>, the accident </a:t>
            </a:r>
            <a:r>
              <a:rPr lang="en-US" sz="3600" dirty="0">
                <a:solidFill>
                  <a:srgbClr val="FF0000"/>
                </a:solidFill>
              </a:rPr>
              <a:t>would not have occurred</a:t>
            </a:r>
            <a:r>
              <a:rPr lang="en-US" sz="3600" dirty="0"/>
              <a:t>. </a:t>
            </a:r>
          </a:p>
          <a:p>
            <a:pPr marL="0" indent="0">
              <a:buNone/>
            </a:pPr>
            <a:r>
              <a:rPr lang="en-US" sz="3600" dirty="0"/>
              <a:t>If </a:t>
            </a:r>
            <a:r>
              <a:rPr lang="en-US" sz="3600" dirty="0" smtClean="0"/>
              <a:t>I </a:t>
            </a:r>
            <a:r>
              <a:rPr lang="en-US" sz="3600" dirty="0" smtClean="0">
                <a:solidFill>
                  <a:srgbClr val="FF0000"/>
                </a:solidFill>
              </a:rPr>
              <a:t>had gone </a:t>
            </a:r>
            <a:r>
              <a:rPr lang="en-US" sz="3600" dirty="0" smtClean="0"/>
              <a:t>to the sea voyage, I </a:t>
            </a:r>
            <a:r>
              <a:rPr lang="en-US" sz="3600" dirty="0">
                <a:solidFill>
                  <a:srgbClr val="FF0000"/>
                </a:solidFill>
              </a:rPr>
              <a:t>would </a:t>
            </a:r>
            <a:r>
              <a:rPr lang="en-US" sz="3600" dirty="0" smtClean="0">
                <a:solidFill>
                  <a:srgbClr val="FF0000"/>
                </a:solidFill>
              </a:rPr>
              <a:t>have sunk</a:t>
            </a:r>
            <a:r>
              <a:rPr lang="en-US" sz="3600" dirty="0" smtClean="0"/>
              <a:t> in the sea.</a:t>
            </a:r>
          </a:p>
          <a:p>
            <a:pPr marL="0" indent="0" algn="ctr">
              <a:buNone/>
            </a:pPr>
            <a:r>
              <a:rPr lang="en-US" sz="3600" u="sng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Achievement: </a:t>
            </a:r>
            <a:endParaRPr lang="en-US" sz="3600" u="sng" dirty="0" smtClean="0">
              <a:solidFill>
                <a:schemeClr val="accent4">
                  <a:lumMod val="20000"/>
                  <a:lumOff val="80000"/>
                </a:schemeClr>
              </a:solidFill>
            </a:endParaRPr>
          </a:p>
          <a:p>
            <a:pPr marL="0" indent="0" algn="ctr">
              <a:buNone/>
            </a:pPr>
            <a:r>
              <a:rPr lang="en-US" sz="3600" dirty="0" smtClean="0"/>
              <a:t>If + Past perfect +,+ Subject+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smtClean="0">
                <a:solidFill>
                  <a:srgbClr val="FF0000"/>
                </a:solidFill>
              </a:rPr>
              <a:t>would</a:t>
            </a:r>
            <a:r>
              <a:rPr lang="en-US" sz="3600" dirty="0">
                <a:solidFill>
                  <a:srgbClr val="FF0000"/>
                </a:solidFill>
              </a:rPr>
              <a:t>/</a:t>
            </a:r>
            <a:r>
              <a:rPr lang="en-US" sz="3600" dirty="0"/>
              <a:t>could/might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smtClean="0"/>
              <a:t>(not) + </a:t>
            </a:r>
            <a:r>
              <a:rPr lang="en-US" sz="3600" dirty="0" smtClean="0">
                <a:solidFill>
                  <a:srgbClr val="FF0000"/>
                </a:solidFill>
              </a:rPr>
              <a:t>have + past participle of verb + extension.</a:t>
            </a:r>
            <a:endParaRPr lang="en-US" sz="3600" u="sng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121598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6858000"/>
          </a:xfrm>
        </p:spPr>
        <p:txBody>
          <a:bodyPr/>
          <a:lstStyle/>
          <a:p>
            <a:endParaRPr lang="en-US" dirty="0">
              <a:solidFill>
                <a:srgbClr val="0070C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2000" cy="68580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886899" y="2967335"/>
            <a:ext cx="8418202" cy="240065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5000" b="1" cap="none" spc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Thank You</a:t>
            </a:r>
            <a:endParaRPr lang="en-US" sz="150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45227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</TotalTime>
  <Words>388</Words>
  <Application>Microsoft Office PowerPoint</Application>
  <PresentationFormat>Widescreen</PresentationFormat>
  <Paragraphs>50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PowerPoint Presentation</vt:lpstr>
      <vt:lpstr>Md. Imran Hossain  Assistant Teacher, English Shankharigati Mohila Dakhil Madrasa Shankharigati,Sadar, Jashore.</vt:lpstr>
      <vt:lpstr>Today’s Topic is ‘Conditional Sentence’</vt:lpstr>
      <vt:lpstr>What is Conditional Sentences? </vt:lpstr>
      <vt:lpstr>Do you know how many Conditional Sentences there are?</vt:lpstr>
      <vt:lpstr>What is Present/ First/ Probable Conditional?   </vt:lpstr>
      <vt:lpstr>What is Past/Second/Possible Conditional?  </vt:lpstr>
      <vt:lpstr>What is Perfect/Third/Impossible Conditional?  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Conditional Sentences? </dc:title>
  <dc:creator>pc</dc:creator>
  <cp:lastModifiedBy>ASUS</cp:lastModifiedBy>
  <cp:revision>31</cp:revision>
  <dcterms:created xsi:type="dcterms:W3CDTF">2020-08-06T08:20:17Z</dcterms:created>
  <dcterms:modified xsi:type="dcterms:W3CDTF">2020-08-15T05:31:29Z</dcterms:modified>
</cp:coreProperties>
</file>