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97" r:id="rId4"/>
    <p:sldId id="296" r:id="rId5"/>
    <p:sldId id="261" r:id="rId6"/>
    <p:sldId id="308" r:id="rId7"/>
    <p:sldId id="309" r:id="rId8"/>
    <p:sldId id="315" r:id="rId9"/>
    <p:sldId id="300" r:id="rId10"/>
    <p:sldId id="311" r:id="rId11"/>
    <p:sldId id="317" r:id="rId12"/>
    <p:sldId id="312" r:id="rId13"/>
    <p:sldId id="310" r:id="rId14"/>
    <p:sldId id="313" r:id="rId15"/>
    <p:sldId id="290" r:id="rId16"/>
    <p:sldId id="314" r:id="rId17"/>
    <p:sldId id="268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7" d="100"/>
          <a:sy n="67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4B6AE56-977E-4C0B-9719-4B09124A63BC}" type="presOf" srcId="{4B6F1A85-2DE2-4F10-B9D6-7DDB5F6E2E1D}" destId="{16DD4B3F-16AD-47AC-A966-6C3788D85FF7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chemspider.com/Molecular-Formula/C3H7O7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wsarahmed19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n-BD" sz="19900" b="1" spc="5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914400"/>
            <a:ext cx="57912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3429000" cy="381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735781"/>
            <a:ext cx="830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পর্যায়ে এদের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সহায়তায় 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 কার্বোহাইড্রেট উৎপন্ন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370" y="946479"/>
            <a:ext cx="5181600" cy="4191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উৎপন্ন হয়েছিল?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64554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3418505"/>
            <a:ext cx="18097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012" y="3418505"/>
            <a:ext cx="18573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300" y="3418506"/>
            <a:ext cx="17145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এসিড বিপাক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195" y="2432187"/>
            <a:ext cx="57650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সবুজ উদ্ভিদে 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গতিপথ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38435" y="2940018"/>
            <a:ext cx="614365" cy="45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31504" y="2933844"/>
            <a:ext cx="2383" cy="375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7343" y="2940018"/>
            <a:ext cx="776287" cy="47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133600"/>
            <a:ext cx="7315200" cy="2057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উৎপন্ন হয়েছিল?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381000"/>
            <a:ext cx="4191000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5" y="356252"/>
            <a:ext cx="3024919" cy="382901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139" y="236278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887872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 দিয়ে 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79" y="2796730"/>
            <a:ext cx="518937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সাথে সাথে ভেঙ্গে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৩-কার্বন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দুই অনু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৩-ফসফোগ্লিসারিক এসিড হয় </a:t>
            </a:r>
            <a:r>
              <a:rPr lang="en-US" sz="2400" dirty="0"/>
              <a:t> (3PGA): </a:t>
            </a:r>
            <a:r>
              <a:rPr lang="en-US" sz="2400" dirty="0">
                <a:hlinkClick r:id="rId4" tooltip="Search on ChemSpider"/>
              </a:rPr>
              <a:t>C</a:t>
            </a:r>
            <a:r>
              <a:rPr lang="en-US" sz="2400" baseline="-25000" dirty="0">
                <a:hlinkClick r:id="rId4" tooltip="Search on ChemSpider"/>
              </a:rPr>
              <a:t>3</a:t>
            </a:r>
            <a:r>
              <a:rPr lang="en-US" sz="2400" dirty="0">
                <a:hlinkClick r:id="rId4" tooltip="Search on ChemSpider"/>
              </a:rPr>
              <a:t>H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O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P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494" y="1725298"/>
            <a:ext cx="685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মিলিত হয়ে,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৬-কার্বন বিশিষ্ট অস্থায়ী কিটো এসিড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3894924"/>
            <a:ext cx="2286000" cy="580678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3" y="4655082"/>
            <a:ext cx="75580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উৎপন্ন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r>
              <a:rPr lang="en-US" sz="2400" b="1" dirty="0"/>
              <a:t>3PGA</a:t>
            </a:r>
            <a:r>
              <a:rPr lang="bn-IN" sz="2400" b="1" dirty="0"/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৩- ফসফোগ্লিসারালডিহাইড ও ডাইহাইড্রো এসিটোন ফসফেট তৈরি করে।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5854465" y="2813663"/>
            <a:ext cx="2886717" cy="13716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59148" y="5863871"/>
            <a:ext cx="5821878" cy="7244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 দিকে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রাইবুলোজ-১,৫-ডাইফসফেট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হতে থাকে।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97922" y="1981200"/>
            <a:ext cx="244992" cy="3886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5816012">
            <a:off x="4090671" y="3466254"/>
            <a:ext cx="4786925" cy="108993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76231" y="3780908"/>
            <a:ext cx="6324600" cy="71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 এক অনু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চক্রে প্রবেশ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94730" y="2315010"/>
            <a:ext cx="7696199" cy="1419160"/>
            <a:chOff x="1246161" y="3415658"/>
            <a:chExt cx="7149075" cy="1081657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246161" y="3606360"/>
              <a:ext cx="7149075" cy="8909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  <a:r>
                <a:rPr lang="bn-IN" b="1" baseline="-25000" dirty="0"/>
                <a:t>        </a:t>
              </a:r>
              <a:r>
                <a:rPr lang="bn-IN" sz="3600" baseline="-25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3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5426765" y="968188"/>
            <a:ext cx="3488635" cy="3146612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0999"/>
            <a:ext cx="4002558" cy="6096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838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আত্মীকরণের এ গতিপথ আবিষ্কারের জন্য ১৯৬১ সালে তিনি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নোবেল পুরষ্কার পান।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28600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3684" y="972307"/>
            <a:ext cx="5795744" cy="5048051"/>
            <a:chOff x="224056" y="776500"/>
            <a:chExt cx="6038632" cy="52629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6" y="776500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4799" y="5558135"/>
              <a:ext cx="1157838" cy="4813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গ্লুকোজ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বা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28390"/>
            <a:ext cx="662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 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গতিপথে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স্থায়ী পদার্থ কত কার্বন বিশিষ্ট?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9314" r="18751" b="20417"/>
          <a:stretch/>
        </p:blipFill>
        <p:spPr>
          <a:xfrm>
            <a:off x="304800" y="1468391"/>
            <a:ext cx="3891129" cy="529281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331286" y="5050314"/>
            <a:ext cx="5524500" cy="580678"/>
          </a:xfrm>
          <a:prstGeom prst="wedgeRectCallout">
            <a:avLst>
              <a:gd name="adj1" fmla="val 4682"/>
              <a:gd name="adj2" fmla="val -230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কার্বন বিশিষ্ট ,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এটি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3639"/>
            <a:ext cx="3166533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1" y="3594329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অক্সালো এসিটিক এসিড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corn%20la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170" y="1468391"/>
            <a:ext cx="3728892" cy="3239295"/>
          </a:xfrm>
          <a:prstGeom prst="rect">
            <a:avLst/>
          </a:prstGeom>
          <a:noFill/>
        </p:spPr>
      </p:pic>
      <p:pic>
        <p:nvPicPr>
          <p:cNvPr id="11" name="Picture 16" descr="sugarcane_stal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7" y="1433934"/>
            <a:ext cx="2828924" cy="36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1561" y="56225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উদ্ভিদ, এদের সালোকসংশ্লেষণের হার বেশি কেন?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438" y="61760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এদের পাতার উভয় পৃষ্ঠে সূর্যের আলো পরে তাই।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70" y="5870077"/>
            <a:ext cx="327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M.D Hatch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0092" y="4866953"/>
            <a:ext cx="250397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9" grpId="0" animBg="1"/>
      <p:bldP spid="9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462915"/>
            <a:ext cx="7010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 ক্লোরোফিলের পরিমান কেমন লক্ষ কর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/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06" y="1851331"/>
            <a:ext cx="4141694" cy="3177869"/>
          </a:xfrm>
          <a:prstGeom prst="rect">
            <a:avLst/>
          </a:prstGeom>
          <a:noFill/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37258" cy="3200400"/>
          </a:xfrm>
          <a:prstGeom prst="rect">
            <a:avLst/>
          </a:prstGeom>
          <a:noFill/>
        </p:spPr>
      </p:pic>
      <p:pic>
        <p:nvPicPr>
          <p:cNvPr id="3" name="Picture 2" descr="C:\Users\PB\Desktop\Bioenergetics\Chloroplast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6096000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34474" y="1066800"/>
            <a:ext cx="567815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 কেমন হবে, -কেন?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6200" y="533400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 মি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70807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 ক্লোরোফিল ও আলোর ভূমিকা লিখ।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28600"/>
            <a:ext cx="48782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আলোকবর্ণালিতে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আলো দেখ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590344" cy="5200015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4572000" y="2265404"/>
            <a:ext cx="4428500" cy="28959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33400"/>
            <a:ext cx="52052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আলোতে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 ভাল হয়?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050236" y="33505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396" y="4097164"/>
            <a:ext cx="706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উদ্ভিদ কী?</a:t>
            </a:r>
            <a:r>
              <a:rPr lang="bn-IN" sz="28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335922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ফটোফসফোরাইলেশন 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269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ফটোলাইসিস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3131827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বিয়োজিত হয়ে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উৎপন্ন হয়?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486849" y="286519"/>
            <a:ext cx="3733800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ড়ি</a:t>
              </a:r>
              <a:r>
                <a:rPr lang="en-U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র   </a:t>
              </a:r>
              <a:r>
                <a:rPr lang="en-US" sz="48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</a:t>
              </a:r>
              <a:r>
                <a:rPr lang="en-U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4" y="2771721"/>
            <a:ext cx="4451951" cy="30337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76600" y="53258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67165" y="528221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89751" y="6095034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এর ভূমিকা ব্যাখ্যা কর।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37" y="971358"/>
            <a:ext cx="3632963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23468954"/>
              </p:ext>
            </p:extLst>
          </p:nvPr>
        </p:nvGraphicFramePr>
        <p:xfrm>
          <a:off x="4433887" y="2590800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204788"/>
            <a:ext cx="8839200" cy="66294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219076"/>
            <a:ext cx="8382000" cy="12192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438400"/>
            <a:ext cx="6967538" cy="27432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19400" y="549833"/>
            <a:ext cx="4369594" cy="12316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396" y="2862224"/>
            <a:ext cx="3352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ঃ চতুর্থ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পাঠঃ সালোকসংশ্লেষণ </a:t>
            </a: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সময়ঃ ৫০মিনিট । </a:t>
            </a:r>
          </a:p>
          <a:p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তারিখঃ ০০/০০/০০০০ ইং 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6825" y="4168116"/>
            <a:ext cx="4881225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kowsarahmed1980@gmail.com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595046" y="723900"/>
            <a:ext cx="1919554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338" y="1238184"/>
            <a:ext cx="6477000" cy="3886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10139" y="3148899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5139" y="3519719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8238" y="3900719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7238" y="4662719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5433389"/>
            <a:ext cx="8039100" cy="951207"/>
            <a:chOff x="762000" y="5433389"/>
            <a:chExt cx="7467599" cy="951207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62000" y="5633444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7377" y="5433389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86440" y="598448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</a:t>
              </a:r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14625" y="878080"/>
            <a:ext cx="42957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প্রক্রিয়ার নাম বলতে পার?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8824" y="319855"/>
            <a:ext cx="62492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88201" y="1591608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="1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6" grpId="1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219200"/>
            <a:ext cx="8385809" cy="4495800"/>
            <a:chOff x="381000" y="990600"/>
            <a:chExt cx="8385809" cy="4495800"/>
          </a:xfrm>
        </p:grpSpPr>
        <p:pic>
          <p:nvPicPr>
            <p:cNvPr id="102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6901"/>
            <a:stretch>
              <a:fillRect/>
            </a:stretch>
          </p:blipFill>
          <p:spPr bwMode="auto">
            <a:xfrm>
              <a:off x="381000" y="990600"/>
              <a:ext cx="8385809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82227" y="4313041"/>
              <a:ext cx="381000" cy="10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6888727" y="1772180"/>
              <a:ext cx="790298" cy="1213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08281" y="4672648"/>
              <a:ext cx="381000" cy="732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8900" y="458568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সালোকসংশ্লেষণ প্রক্রিয়া 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সালোকসংশ্লেষণের পর্যায়</a:t>
            </a:r>
            <a:r>
              <a:rPr lang="bn-IN" sz="28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পর্যায় দুটি ব্যাখ্যা করতে পারবে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সালোকসংশ্লেষণ প্রক্রিয়ার শর্করা প্রস্তুতি ব্যাখ্যা করতে পারবে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বিজারণের গতিপথ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3812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792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একটি দীর্ঘ প্রক্রিয়া, ১৯০৫ সালে ইংরেজ শারীরত্বত্তবিদ ব্ল্যাকম্যান এই প্রক্রিয়াকে দুটি পর্যায়ে ভাগ করেন।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1592997"/>
            <a:ext cx="243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8324" y="1592997"/>
            <a:ext cx="3038475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228600"/>
            <a:ext cx="193040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2952750"/>
            <a:ext cx="63245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প্রক্রিয়ায়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 এবং রুপান্তরিত শক্তি এই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-র মধ্যে সঞ্চিত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3999" y="4243000"/>
            <a:ext cx="66294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 কার ভূমিকা রয়েছে?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8575" y="4871114"/>
            <a:ext cx="401002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রোপ্লাস্টের ক্লোরোফিল অণু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1143000"/>
            <a:ext cx="1600200" cy="914400"/>
            <a:chOff x="3581400" y="1143000"/>
            <a:chExt cx="1600200" cy="914400"/>
          </a:xfrm>
        </p:grpSpPr>
        <p:sp>
          <p:nvSpPr>
            <p:cNvPr id="11" name="Left-Right Arrow 10"/>
            <p:cNvSpPr/>
            <p:nvPr/>
          </p:nvSpPr>
          <p:spPr>
            <a:xfrm>
              <a:off x="3581400" y="1752600"/>
              <a:ext cx="1600200" cy="3048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43400" y="11430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3107 -0.1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468 -1.48148E-6 L 0.19063 -0.17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1842859" y="310212"/>
            <a:ext cx="7148741" cy="452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1666" y="921579"/>
            <a:ext cx="1659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032" y="2687717"/>
            <a:ext cx="345615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6826242" y="3542421"/>
            <a:ext cx="390525" cy="614035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762"/>
            <a:ext cx="1681316" cy="20574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1602226" y="335043"/>
            <a:ext cx="441653" cy="138468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3942260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00799" y="420387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3058" y="4665137"/>
            <a:ext cx="75797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7180" y="5423399"/>
            <a:ext cx="29266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407064"/>
            <a:ext cx="518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য়াকে কী বলে?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981200"/>
            <a:ext cx="6248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7421" y="304800"/>
            <a:ext cx="4191000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50000"/>
              </a:spcBef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য়াকে ফটোফসফোরাইলেশন বলে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835" y="334905"/>
            <a:ext cx="21730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00557" y="1063173"/>
            <a:ext cx="7920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ও ক্লোরোফিলের সহায়তায়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বিয়োজিত হয়ে কী হয়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712" y="3891953"/>
            <a:ext cx="503664" cy="769441"/>
            <a:chOff x="6249906" y="816935"/>
            <a:chExt cx="503664" cy="769441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366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02" y="4050152"/>
            <a:ext cx="554960" cy="549800"/>
            <a:chOff x="6292052" y="1799087"/>
            <a:chExt cx="554960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5496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678524" y="227737"/>
            <a:ext cx="29696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কী বলে?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420300"/>
            <a:ext cx="49710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 প্র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য়ায়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48200" y="3982835"/>
            <a:ext cx="1051878" cy="34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2649566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960" y="4070933"/>
            <a:ext cx="708306" cy="549800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3891953"/>
            <a:ext cx="10235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661394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9812" y="1826792"/>
            <a:ext cx="4167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প্রক্রিয়ার পরে কী ঘটে?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9962" y="5786122"/>
            <a:ext cx="438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পর শুরু হয় আলোক নিরপেক্ষ পর্যায়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3889 -0.2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701</Words>
  <Application>Microsoft Office PowerPoint</Application>
  <PresentationFormat>On-screen Show (4:3)</PresentationFormat>
  <Paragraphs>135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MD.SAIFUL ISLAM; B.Sc.B.Ed-SBHS</dc:title>
  <dc:creator>user; MD.SAIFUL ISLAM</dc:creator>
  <cp:lastModifiedBy>Mohammad Kowsar Miah</cp:lastModifiedBy>
  <cp:revision>1123</cp:revision>
  <dcterms:created xsi:type="dcterms:W3CDTF">2006-08-16T00:00:00Z</dcterms:created>
  <dcterms:modified xsi:type="dcterms:W3CDTF">2020-08-16T11:04:02Z</dcterms:modified>
  <cp:contentStatus>Model Contan</cp:contentStatus>
</cp:coreProperties>
</file>