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68" r:id="rId8"/>
    <p:sldId id="269" r:id="rId9"/>
    <p:sldId id="266" r:id="rId10"/>
    <p:sldId id="271" r:id="rId11"/>
    <p:sldId id="270" r:id="rId12"/>
    <p:sldId id="272" r:id="rId13"/>
    <p:sldId id="273" r:id="rId14"/>
    <p:sldId id="267" r:id="rId15"/>
    <p:sldId id="274" r:id="rId16"/>
    <p:sldId id="260" r:id="rId17"/>
    <p:sldId id="276" r:id="rId18"/>
    <p:sldId id="277" r:id="rId19"/>
    <p:sldId id="258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9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Image result for স্বাগত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8077200" cy="640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73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244" y="381000"/>
            <a:ext cx="7238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রেডক্স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বিক্রিয়ার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লিমেরিক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1752600"/>
            <a:ext cx="54194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সংযোজনে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বিয়োজনে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ভাঙ্গনের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গল্প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প্রতিস্থাপন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প্রদর্শন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দহনে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সদা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69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80132" y="297557"/>
            <a:ext cx="5715000" cy="1344590"/>
            <a:chOff x="1905000" y="838200"/>
            <a:chExt cx="5715000" cy="1484531"/>
          </a:xfrm>
        </p:grpSpPr>
        <p:sp>
          <p:nvSpPr>
            <p:cNvPr id="4" name="Rectangle 3"/>
            <p:cNvSpPr/>
            <p:nvPr/>
          </p:nvSpPr>
          <p:spPr>
            <a:xfrm>
              <a:off x="1905000" y="838200"/>
              <a:ext cx="5715000" cy="14845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650549" y="921330"/>
              <a:ext cx="4452502" cy="1341220"/>
              <a:chOff x="2592533" y="922047"/>
              <a:chExt cx="4452502" cy="134122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616035" y="1616936"/>
                <a:ext cx="3429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A + B </a:t>
                </a:r>
                <a:r>
                  <a:rPr lang="en-US" sz="2800" b="1" dirty="0" smtClean="0">
                    <a:latin typeface="Times New Roman"/>
                    <a:cs typeface="Times New Roman"/>
                  </a:rPr>
                  <a:t>→ AB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2592533" y="922047"/>
                <a:ext cx="4123456" cy="681035"/>
                <a:chOff x="914400" y="622011"/>
                <a:chExt cx="4123456" cy="681035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914400" y="685800"/>
                  <a:ext cx="609600" cy="609601"/>
                </a:xfrm>
                <a:prstGeom prst="ellipse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en-US" sz="28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2156121" y="677431"/>
                  <a:ext cx="654627" cy="6096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1640025" y="718271"/>
                  <a:ext cx="47279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 dirty="0" smtClean="0">
                      <a:latin typeface="Times New Roman" pitchFamily="18" charset="0"/>
                      <a:cs typeface="Times New Roman" pitchFamily="18" charset="0"/>
                    </a:rPr>
                    <a:t>+</a:t>
                  </a:r>
                  <a:endParaRPr lang="en-US" sz="32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978725" y="662133"/>
                  <a:ext cx="6477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 dirty="0">
                      <a:latin typeface="Times New Roman" pitchFamily="18" charset="0"/>
                      <a:cs typeface="Times New Roman" pitchFamily="18" charset="0"/>
                    </a:rPr>
                    <a:t>→</a:t>
                  </a:r>
                </a:p>
              </p:txBody>
            </p:sp>
            <p:grpSp>
              <p:nvGrpSpPr>
                <p:cNvPr id="12" name="Group 11"/>
                <p:cNvGrpSpPr/>
                <p:nvPr/>
              </p:nvGrpSpPr>
              <p:grpSpPr>
                <a:xfrm>
                  <a:off x="3652402" y="622011"/>
                  <a:ext cx="1385454" cy="639470"/>
                  <a:chOff x="5403273" y="663576"/>
                  <a:chExt cx="1385454" cy="771811"/>
                </a:xfrm>
              </p:grpSpPr>
              <p:sp>
                <p:nvSpPr>
                  <p:cNvPr id="13" name="Oval 12"/>
                  <p:cNvSpPr/>
                  <p:nvPr/>
                </p:nvSpPr>
                <p:spPr>
                  <a:xfrm>
                    <a:off x="5403273" y="663576"/>
                    <a:ext cx="762000" cy="749587"/>
                  </a:xfrm>
                  <a:prstGeom prst="ellipse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800" b="1" dirty="0" smtClean="0"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  <a:endParaRPr lang="en-US" sz="28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>
                  <a:xfrm>
                    <a:off x="5981700" y="708024"/>
                    <a:ext cx="807027" cy="727363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800" b="1" dirty="0">
                        <a:latin typeface="Times New Roman" pitchFamily="18" charset="0"/>
                        <a:cs typeface="Times New Roman" pitchFamily="18" charset="0"/>
                      </a:rPr>
                      <a:t>B</a:t>
                    </a:r>
                  </a:p>
                </p:txBody>
              </p:sp>
            </p:grpSp>
          </p:grpSp>
        </p:grpSp>
      </p:grpSp>
      <p:sp>
        <p:nvSpPr>
          <p:cNvPr id="15" name="Rectangle 14"/>
          <p:cNvSpPr/>
          <p:nvPr/>
        </p:nvSpPr>
        <p:spPr>
          <a:xfrm>
            <a:off x="3251306" y="1690627"/>
            <a:ext cx="3224651" cy="5053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456005" y="2330372"/>
            <a:ext cx="3999897" cy="1008536"/>
            <a:chOff x="630971" y="4773923"/>
            <a:chExt cx="3999897" cy="1008536"/>
          </a:xfrm>
        </p:grpSpPr>
        <p:sp>
          <p:nvSpPr>
            <p:cNvPr id="17" name="TextBox 16"/>
            <p:cNvSpPr txBox="1"/>
            <p:nvPr/>
          </p:nvSpPr>
          <p:spPr>
            <a:xfrm>
              <a:off x="3099185" y="5135342"/>
              <a:ext cx="15316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MgCl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30971" y="4773923"/>
              <a:ext cx="3748700" cy="1008536"/>
              <a:chOff x="1168979" y="4852341"/>
              <a:chExt cx="3551916" cy="955594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260764" y="4899208"/>
                <a:ext cx="495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738740" y="5223160"/>
                <a:ext cx="76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16705" y="5195450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Cl</a:t>
                </a:r>
                <a:r>
                  <a:rPr lang="en-US" sz="32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32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353520" y="4880051"/>
                <a:ext cx="495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944080" y="5181595"/>
                <a:ext cx="76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Times New Roman"/>
                    <a:cs typeface="Times New Roman"/>
                  </a:rPr>
                  <a:t>→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553675" y="4870883"/>
                <a:ext cx="5818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+2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225595" y="4852341"/>
                <a:ext cx="4953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-1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168979" y="5212979"/>
                <a:ext cx="76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Mg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2154815" y="3271491"/>
            <a:ext cx="4312488" cy="934187"/>
            <a:chOff x="1625535" y="5150843"/>
            <a:chExt cx="4312488" cy="934187"/>
          </a:xfrm>
        </p:grpSpPr>
        <p:sp>
          <p:nvSpPr>
            <p:cNvPr id="28" name="TextBox 27"/>
            <p:cNvSpPr txBox="1"/>
            <p:nvPr/>
          </p:nvSpPr>
          <p:spPr>
            <a:xfrm>
              <a:off x="1750868" y="5182628"/>
              <a:ext cx="714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+2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25535" y="5500255"/>
              <a:ext cx="14596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2FeCl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93085" y="5492516"/>
              <a:ext cx="5555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02848" y="5500255"/>
              <a:ext cx="8062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Cl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977816" y="5450951"/>
              <a:ext cx="6549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/>
                  <a:cs typeface="Times New Roman"/>
                </a:rPr>
                <a:t>→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505511" y="5472545"/>
              <a:ext cx="14325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2FeCl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3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84441" y="5182628"/>
              <a:ext cx="714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89392" y="5171437"/>
              <a:ext cx="6412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+3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06277" y="5150843"/>
              <a:ext cx="4959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-1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81000" y="4475849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জারণ-বিজারণ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পরস্পরের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একটিমাত্র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উৎপাদ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301729" y="2465226"/>
            <a:ext cx="2336580" cy="1612529"/>
            <a:chOff x="6301729" y="2465226"/>
            <a:chExt cx="2336580" cy="1612529"/>
          </a:xfrm>
        </p:grpSpPr>
        <p:sp>
          <p:nvSpPr>
            <p:cNvPr id="38" name="Right Brace 37"/>
            <p:cNvSpPr/>
            <p:nvPr/>
          </p:nvSpPr>
          <p:spPr>
            <a:xfrm>
              <a:off x="6301729" y="2465226"/>
              <a:ext cx="1004455" cy="1612529"/>
            </a:xfrm>
            <a:prstGeom prst="rightBrac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190509" y="2728284"/>
              <a:ext cx="1447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সংযোজন</a:t>
              </a:r>
              <a:endParaRPr lang="en-US" sz="28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বিক্রিয়া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10500" y="2454990"/>
            <a:ext cx="1777960" cy="954107"/>
            <a:chOff x="810500" y="2454990"/>
            <a:chExt cx="1777960" cy="954107"/>
          </a:xfrm>
        </p:grpSpPr>
        <p:sp>
          <p:nvSpPr>
            <p:cNvPr id="41" name="Left Brace 40"/>
            <p:cNvSpPr/>
            <p:nvPr/>
          </p:nvSpPr>
          <p:spPr>
            <a:xfrm>
              <a:off x="2088405" y="2545190"/>
              <a:ext cx="500055" cy="740111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0500" y="2454990"/>
              <a:ext cx="1447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সংশ্লেষণ</a:t>
              </a:r>
              <a:endParaRPr lang="en-US" sz="28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বিক্রিয়া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136766" y="5541630"/>
            <a:ext cx="69612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সংশ্লেষণ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4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7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6048" y="10141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61247" y="285273"/>
            <a:ext cx="6096000" cy="1322236"/>
            <a:chOff x="2056623" y="2321939"/>
            <a:chExt cx="6096000" cy="1485900"/>
          </a:xfrm>
        </p:grpSpPr>
        <p:grpSp>
          <p:nvGrpSpPr>
            <p:cNvPr id="4" name="Group 3"/>
            <p:cNvGrpSpPr/>
            <p:nvPr/>
          </p:nvGrpSpPr>
          <p:grpSpPr>
            <a:xfrm>
              <a:off x="3122561" y="2455289"/>
              <a:ext cx="3964124" cy="668259"/>
              <a:chOff x="578439" y="2394676"/>
              <a:chExt cx="3964124" cy="668259"/>
            </a:xfrm>
            <a:noFill/>
          </p:grpSpPr>
          <p:sp>
            <p:nvSpPr>
              <p:cNvPr id="7" name="Oval 6"/>
              <p:cNvSpPr/>
              <p:nvPr/>
            </p:nvSpPr>
            <p:spPr>
              <a:xfrm>
                <a:off x="2731074" y="2409610"/>
                <a:ext cx="609600" cy="609601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887936" y="2394676"/>
                <a:ext cx="654627" cy="609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401286" y="2434435"/>
                <a:ext cx="472795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024492" y="2464305"/>
                <a:ext cx="647700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→</a:t>
                </a: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578439" y="2423465"/>
                <a:ext cx="1385454" cy="639470"/>
                <a:chOff x="5403273" y="663576"/>
                <a:chExt cx="1385454" cy="771811"/>
              </a:xfrm>
              <a:grpFill/>
            </p:grpSpPr>
            <p:sp>
              <p:nvSpPr>
                <p:cNvPr id="12" name="Oval 11"/>
                <p:cNvSpPr/>
                <p:nvPr/>
              </p:nvSpPr>
              <p:spPr>
                <a:xfrm>
                  <a:off x="5403273" y="663576"/>
                  <a:ext cx="762000" cy="749587"/>
                </a:xfrm>
                <a:prstGeom prst="ellipse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en-US" sz="28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5981700" y="708024"/>
                  <a:ext cx="807027" cy="727363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</p:txBody>
            </p:sp>
          </p:grpSp>
        </p:grpSp>
        <p:sp>
          <p:nvSpPr>
            <p:cNvPr id="5" name="TextBox 4"/>
            <p:cNvSpPr txBox="1"/>
            <p:nvPr/>
          </p:nvSpPr>
          <p:spPr>
            <a:xfrm>
              <a:off x="3884561" y="3200400"/>
              <a:ext cx="2645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AB </a:t>
              </a:r>
              <a:r>
                <a:rPr lang="en-US" sz="2800" b="1" dirty="0" smtClean="0">
                  <a:latin typeface="Times New Roman"/>
                  <a:cs typeface="Times New Roman"/>
                </a:rPr>
                <a:t>→ A + B 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056623" y="2321939"/>
              <a:ext cx="6096000" cy="14859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391746" y="1648685"/>
            <a:ext cx="3058383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বিয়োজন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995849" y="4610327"/>
            <a:ext cx="4640038" cy="2069187"/>
            <a:chOff x="1608353" y="4060736"/>
            <a:chExt cx="4640038" cy="2069187"/>
          </a:xfrm>
        </p:grpSpPr>
        <p:grpSp>
          <p:nvGrpSpPr>
            <p:cNvPr id="27" name="Group 26"/>
            <p:cNvGrpSpPr/>
            <p:nvPr/>
          </p:nvGrpSpPr>
          <p:grpSpPr>
            <a:xfrm>
              <a:off x="1608353" y="4060736"/>
              <a:ext cx="4640038" cy="828039"/>
              <a:chOff x="2519775" y="2487862"/>
              <a:chExt cx="4640038" cy="876929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5917169" y="2514711"/>
                <a:ext cx="12426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2519775" y="2487862"/>
                <a:ext cx="4533769" cy="876929"/>
                <a:chOff x="3041354" y="2471774"/>
                <a:chExt cx="4048535" cy="957226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3041354" y="2844225"/>
                  <a:ext cx="1414668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2H</a:t>
                  </a:r>
                  <a:r>
                    <a:rPr lang="en-US" sz="3200" baseline="-250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r>
                    <a:rPr lang="en-US" sz="3200" baseline="-250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en-US" sz="32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5842989" y="2816515"/>
                  <a:ext cx="762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+</a:t>
                  </a: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4759846" y="2805727"/>
                  <a:ext cx="139849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2H</a:t>
                  </a:r>
                  <a:r>
                    <a:rPr lang="en-US" sz="3200" baseline="-250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4262106" y="2830370"/>
                  <a:ext cx="762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/>
                      <a:cs typeface="Times New Roman"/>
                    </a:rPr>
                    <a:t>→</a:t>
                  </a: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6327889" y="2816514"/>
                  <a:ext cx="762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r>
                    <a:rPr lang="en-US" sz="3200" baseline="-250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en-US" sz="32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3378457" y="2525141"/>
                  <a:ext cx="110964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-1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5159532" y="2471774"/>
                  <a:ext cx="110964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-2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53" name="Group 52"/>
            <p:cNvGrpSpPr/>
            <p:nvPr/>
          </p:nvGrpSpPr>
          <p:grpSpPr>
            <a:xfrm>
              <a:off x="2593972" y="4905748"/>
              <a:ext cx="3108276" cy="1224175"/>
              <a:chOff x="2593326" y="4936636"/>
              <a:chExt cx="3108276" cy="1224175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3305820" y="5637591"/>
                <a:ext cx="18136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ইলেকট্রন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ত্যাগ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686224" y="5007676"/>
                <a:ext cx="18136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ইলেকট্রন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গ্রহণ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41" name="Straight Arrow Connector 40"/>
              <p:cNvCxnSpPr/>
              <p:nvPr/>
            </p:nvCxnSpPr>
            <p:spPr>
              <a:xfrm flipV="1">
                <a:off x="2593326" y="4946519"/>
                <a:ext cx="0" cy="1168755"/>
              </a:xfrm>
              <a:prstGeom prst="straightConnector1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593326" y="6115274"/>
                <a:ext cx="3108276" cy="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V="1">
                <a:off x="5666413" y="4936636"/>
                <a:ext cx="0" cy="1168755"/>
              </a:xfrm>
              <a:prstGeom prst="straightConnector1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608038" y="5484869"/>
                <a:ext cx="1970010" cy="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flipH="1" flipV="1">
                <a:off x="4578048" y="4959212"/>
                <a:ext cx="9823" cy="525659"/>
              </a:xfrm>
              <a:prstGeom prst="straightConnector1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867698" y="3383721"/>
            <a:ext cx="5181600" cy="537369"/>
            <a:chOff x="1705027" y="3411431"/>
            <a:chExt cx="5181600" cy="537369"/>
          </a:xfrm>
        </p:grpSpPr>
        <p:sp>
          <p:nvSpPr>
            <p:cNvPr id="15" name="TextBox 14"/>
            <p:cNvSpPr txBox="1"/>
            <p:nvPr/>
          </p:nvSpPr>
          <p:spPr>
            <a:xfrm>
              <a:off x="1705027" y="3425580"/>
              <a:ext cx="5181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2H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O                     2H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+ O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15033" y="3411431"/>
              <a:ext cx="16148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তড়ি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ৎ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বিশ্লেষণ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2798767" y="3830990"/>
              <a:ext cx="1475092" cy="323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016631" y="4043151"/>
            <a:ext cx="4813384" cy="610422"/>
            <a:chOff x="2197016" y="4035454"/>
            <a:chExt cx="4813384" cy="610422"/>
          </a:xfrm>
        </p:grpSpPr>
        <p:sp>
          <p:nvSpPr>
            <p:cNvPr id="40" name="TextBox 39"/>
            <p:cNvSpPr txBox="1"/>
            <p:nvPr/>
          </p:nvSpPr>
          <p:spPr>
            <a:xfrm>
              <a:off x="2197016" y="4122656"/>
              <a:ext cx="48133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2H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   2H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O+ O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3400765" y="4431328"/>
              <a:ext cx="107544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691709" y="4035454"/>
              <a:ext cx="4572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NikoshBAN" pitchFamily="2" charset="0"/>
                  <a:cs typeface="NikoshBAN" pitchFamily="2" charset="0"/>
                </a:rPr>
                <a:t>∆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465094" y="2507670"/>
            <a:ext cx="6392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ভেঙ্গে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বিয়োজন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93126" y="1924718"/>
            <a:ext cx="2821235" cy="830997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tabLst>
                <a:tab pos="290513" algn="l"/>
              </a:tabLst>
            </a:pPr>
            <a:r>
              <a:rPr lang="en-US" sz="4800" b="1" dirty="0" err="1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b="1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8CAF83C0-EF94-4A91-B0C6-DD9FC0962C0F}"/>
              </a:ext>
            </a:extLst>
          </p:cNvPr>
          <p:cNvCxnSpPr>
            <a:cxnSpLocks/>
          </p:cNvCxnSpPr>
          <p:nvPr/>
        </p:nvCxnSpPr>
        <p:spPr>
          <a:xfrm>
            <a:off x="828021" y="2755715"/>
            <a:ext cx="7751444" cy="0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046602" y="3215163"/>
            <a:ext cx="7105880" cy="1077218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457200" indent="-457200" algn="ctr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উদাহরণসহ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বিয়োজন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10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233146" y="390784"/>
            <a:ext cx="6672263" cy="1371600"/>
            <a:chOff x="1590674" y="4261101"/>
            <a:chExt cx="6672263" cy="1547818"/>
          </a:xfrm>
        </p:grpSpPr>
        <p:sp>
          <p:nvSpPr>
            <p:cNvPr id="29" name="TextBox 28"/>
            <p:cNvSpPr txBox="1"/>
            <p:nvPr/>
          </p:nvSpPr>
          <p:spPr>
            <a:xfrm>
              <a:off x="3209258" y="5162587"/>
              <a:ext cx="34296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A + BC </a:t>
              </a:r>
              <a:r>
                <a:rPr lang="en-US" sz="2800" b="1" dirty="0" smtClean="0">
                  <a:latin typeface="Times New Roman"/>
                  <a:cs typeface="Times New Roman"/>
                </a:rPr>
                <a:t>→ AB + C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590674" y="4261101"/>
              <a:ext cx="6672263" cy="1547818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2034888" y="4457933"/>
              <a:ext cx="5858712" cy="694171"/>
              <a:chOff x="905745" y="2463948"/>
              <a:chExt cx="5858712" cy="694171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905745" y="2548518"/>
                <a:ext cx="609600" cy="609601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575950" y="2553279"/>
                <a:ext cx="4727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633345" y="2478825"/>
                <a:ext cx="647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→</a:t>
                </a:r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2063189" y="2507673"/>
                <a:ext cx="1463397" cy="609600"/>
                <a:chOff x="5470803" y="922047"/>
                <a:chExt cx="1217478" cy="609600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5470803" y="922047"/>
                  <a:ext cx="654627" cy="6096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6033654" y="922047"/>
                  <a:ext cx="654627" cy="609600"/>
                </a:xfrm>
                <a:prstGeom prst="ellipse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en-US" sz="28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6" name="Oval 45"/>
              <p:cNvSpPr/>
              <p:nvPr/>
            </p:nvSpPr>
            <p:spPr>
              <a:xfrm>
                <a:off x="6154857" y="2467854"/>
                <a:ext cx="609600" cy="60960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4253335" y="2463948"/>
                <a:ext cx="1385454" cy="639470"/>
                <a:chOff x="5403273" y="663576"/>
                <a:chExt cx="1385454" cy="771811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5403273" y="663576"/>
                  <a:ext cx="762000" cy="749587"/>
                </a:xfrm>
                <a:prstGeom prst="ellipse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en-US" sz="28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5981700" y="708024"/>
                  <a:ext cx="807027" cy="727363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</p:txBody>
            </p:sp>
          </p:grpSp>
          <p:sp>
            <p:nvSpPr>
              <p:cNvPr id="48" name="TextBox 47"/>
              <p:cNvSpPr txBox="1"/>
              <p:nvPr/>
            </p:nvSpPr>
            <p:spPr>
              <a:xfrm>
                <a:off x="5701124" y="2523563"/>
                <a:ext cx="4727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3045808" y="1981200"/>
            <a:ext cx="3429653" cy="6096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প্রতিস্থাপন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বিক্রিয়া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465095" y="2971800"/>
            <a:ext cx="6070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অপসারণ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দখল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প্রতিস্থাপন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9278" y="471422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2Na (s)  +  CuSO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800" dirty="0" smtClean="0">
                <a:latin typeface="Times New Roman"/>
                <a:cs typeface="Times New Roman"/>
              </a:rPr>
              <a:t>→  Na</a:t>
            </a:r>
            <a:r>
              <a:rPr lang="en-US" sz="2800" baseline="-25000" dirty="0" smtClean="0">
                <a:latin typeface="Times New Roman"/>
                <a:cs typeface="Times New Roman"/>
              </a:rPr>
              <a:t>2</a:t>
            </a:r>
            <a:r>
              <a:rPr lang="en-US" sz="2800" dirty="0" smtClean="0">
                <a:latin typeface="Times New Roman"/>
                <a:cs typeface="Times New Roman"/>
              </a:rPr>
              <a:t>SO</a:t>
            </a:r>
            <a:r>
              <a:rPr lang="en-US" sz="2800" baseline="-25000" dirty="0" smtClean="0">
                <a:latin typeface="Times New Roman"/>
                <a:cs typeface="Times New Roman"/>
              </a:rPr>
              <a:t>4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dirty="0" err="1" smtClean="0">
                <a:latin typeface="Times New Roman"/>
                <a:cs typeface="Times New Roman"/>
              </a:rPr>
              <a:t>aq</a:t>
            </a:r>
            <a:r>
              <a:rPr lang="en-US" sz="2800" dirty="0" smtClean="0">
                <a:latin typeface="Times New Roman"/>
                <a:cs typeface="Times New Roman"/>
              </a:rPr>
              <a:t>)  +  Cu(s)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9278" y="5746384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Zn (s)  +  CuSO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800" dirty="0" smtClean="0">
                <a:latin typeface="Times New Roman"/>
                <a:cs typeface="Times New Roman"/>
              </a:rPr>
              <a:t>→  ZnSO</a:t>
            </a:r>
            <a:r>
              <a:rPr lang="en-US" sz="2800" baseline="-25000" dirty="0" smtClean="0">
                <a:latin typeface="Times New Roman"/>
                <a:cs typeface="Times New Roman"/>
              </a:rPr>
              <a:t>4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dirty="0" err="1" smtClean="0">
                <a:latin typeface="Times New Roman"/>
                <a:cs typeface="Times New Roman"/>
              </a:rPr>
              <a:t>aq</a:t>
            </a:r>
            <a:r>
              <a:rPr lang="en-US" sz="2800" dirty="0" smtClean="0">
                <a:latin typeface="Times New Roman"/>
                <a:cs typeface="Times New Roman"/>
              </a:rPr>
              <a:t>)  +  H</a:t>
            </a:r>
            <a:r>
              <a:rPr lang="en-US" sz="2800" baseline="-25000" dirty="0" smtClean="0">
                <a:latin typeface="Times New Roman"/>
                <a:cs typeface="Times New Roman"/>
              </a:rPr>
              <a:t>2</a:t>
            </a:r>
            <a:r>
              <a:rPr lang="en-US" sz="2800" dirty="0" smtClean="0">
                <a:latin typeface="Times New Roman"/>
                <a:cs typeface="Times New Roman"/>
              </a:rPr>
              <a:t>(g)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4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/>
      <p:bldP spid="4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972047" y="441903"/>
            <a:ext cx="5430370" cy="1096183"/>
            <a:chOff x="1765364" y="4178357"/>
            <a:chExt cx="5430370" cy="1096183"/>
          </a:xfrm>
        </p:grpSpPr>
        <p:sp>
          <p:nvSpPr>
            <p:cNvPr id="4" name="TextBox 3"/>
            <p:cNvSpPr txBox="1"/>
            <p:nvPr/>
          </p:nvSpPr>
          <p:spPr>
            <a:xfrm>
              <a:off x="2302182" y="4634345"/>
              <a:ext cx="76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47452" y="4565066"/>
              <a:ext cx="76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→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24139" y="4495794"/>
              <a:ext cx="76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765364" y="4369371"/>
              <a:ext cx="762000" cy="905169"/>
              <a:chOff x="1765364" y="4369371"/>
              <a:chExt cx="762000" cy="905169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765364" y="4689765"/>
                <a:ext cx="76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Zn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778577" y="4369371"/>
                <a:ext cx="7349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793898" y="4333049"/>
              <a:ext cx="1531491" cy="907402"/>
              <a:chOff x="2954479" y="4408701"/>
              <a:chExt cx="1531491" cy="907402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2954480" y="4731328"/>
                <a:ext cx="15314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32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SO</a:t>
                </a:r>
                <a:r>
                  <a:rPr lang="en-US" sz="3200" baseline="-25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32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954479" y="4408701"/>
                <a:ext cx="5973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+1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682501" y="4242441"/>
              <a:ext cx="1435637" cy="893543"/>
              <a:chOff x="4821051" y="4422556"/>
              <a:chExt cx="1435637" cy="893543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4821051" y="4731324"/>
                <a:ext cx="14356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ZnSO</a:t>
                </a:r>
                <a:r>
                  <a:rPr lang="en-US" sz="3200" baseline="-25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32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917102" y="4422556"/>
                <a:ext cx="6679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+2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433734" y="4178357"/>
              <a:ext cx="762000" cy="902206"/>
              <a:chOff x="6946369" y="4400037"/>
              <a:chExt cx="762000" cy="902206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6946369" y="4717468"/>
                <a:ext cx="76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32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32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87934" y="4400037"/>
                <a:ext cx="5212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</p:grpSp>
      </p:grpSp>
      <p:sp>
        <p:nvSpPr>
          <p:cNvPr id="19" name="Rectangle 18"/>
          <p:cNvSpPr/>
          <p:nvPr/>
        </p:nvSpPr>
        <p:spPr>
          <a:xfrm>
            <a:off x="1752600" y="1600200"/>
            <a:ext cx="6324600" cy="1828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Zn </a:t>
            </a:r>
            <a:r>
              <a:rPr lang="en-US" sz="3200" dirty="0" smtClean="0">
                <a:latin typeface="Times New Roman"/>
                <a:cs typeface="Times New Roman"/>
              </a:rPr>
              <a:t>→ Zn</a:t>
            </a:r>
            <a:r>
              <a:rPr lang="en-US" sz="3200" baseline="30000" dirty="0" smtClean="0">
                <a:latin typeface="Times New Roman"/>
                <a:cs typeface="Times New Roman"/>
              </a:rPr>
              <a:t>2+</a:t>
            </a:r>
            <a:r>
              <a:rPr lang="en-US" sz="3200" dirty="0" smtClean="0">
                <a:latin typeface="Times New Roman"/>
                <a:cs typeface="Times New Roman"/>
              </a:rPr>
              <a:t> + 2e</a:t>
            </a:r>
            <a:r>
              <a:rPr lang="en-US" sz="3200" baseline="30000" dirty="0" smtClean="0">
                <a:latin typeface="Times New Roman"/>
                <a:cs typeface="Times New Roman"/>
              </a:rPr>
              <a:t>-</a:t>
            </a:r>
          </a:p>
          <a:p>
            <a:pPr algn="ctr"/>
            <a:r>
              <a:rPr lang="en-US" sz="3200" dirty="0" smtClean="0">
                <a:latin typeface="Times New Roman"/>
                <a:cs typeface="Times New Roman"/>
              </a:rPr>
              <a:t>2H</a:t>
            </a:r>
            <a:r>
              <a:rPr lang="en-US" sz="3200" baseline="30000" dirty="0" smtClean="0">
                <a:latin typeface="Times New Roman"/>
                <a:cs typeface="Times New Roman"/>
              </a:rPr>
              <a:t>+</a:t>
            </a:r>
            <a:r>
              <a:rPr lang="en-US" sz="3200" dirty="0" smtClean="0">
                <a:latin typeface="Times New Roman"/>
                <a:cs typeface="Times New Roman"/>
              </a:rPr>
              <a:t> +  2e</a:t>
            </a:r>
            <a:r>
              <a:rPr lang="en-US" sz="3200" baseline="30000" dirty="0" smtClean="0">
                <a:latin typeface="Times New Roman"/>
                <a:cs typeface="Times New Roman"/>
              </a:rPr>
              <a:t>-  </a:t>
            </a:r>
            <a:r>
              <a:rPr lang="en-US" sz="3200" dirty="0" smtClean="0">
                <a:latin typeface="Times New Roman"/>
                <a:cs typeface="Times New Roman"/>
              </a:rPr>
              <a:t>→ 2H</a:t>
            </a:r>
          </a:p>
          <a:p>
            <a:pPr algn="ctr"/>
            <a:r>
              <a:rPr lang="en-US" sz="3200" dirty="0" smtClean="0">
                <a:latin typeface="Times New Roman"/>
                <a:cs typeface="Times New Roman"/>
              </a:rPr>
              <a:t>2H  →  H</a:t>
            </a:r>
            <a:r>
              <a:rPr lang="en-US" sz="3200" baseline="-25000" dirty="0" smtClean="0">
                <a:latin typeface="Times New Roman"/>
                <a:cs typeface="Times New Roman"/>
              </a:rPr>
              <a:t>2</a:t>
            </a:r>
            <a:endParaRPr lang="en-US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3886200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সক্রিয়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সক্রিয়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প্রতিস্থাপিত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0075" y="5181600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সক্রিয়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জিংক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কম-সক্রিয়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হাইড্রোজেনকে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প্রতিস্থাপন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17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100" name="Picture 4" descr="File:Combustion reaction of methane.jpg - Wikimedia Comm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7620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09700" y="2819346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যৌগকে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বায়ুর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অক্সিজেনের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উপস্থিতে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পুড়িয়ে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অক্সাইডে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প্রক্রিয়াকে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দহন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9700" y="4441539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দহন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5181600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C(s) + 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(g) </a:t>
            </a:r>
            <a:r>
              <a:rPr lang="en-US" sz="3200" dirty="0" smtClean="0">
                <a:latin typeface="Times New Roman"/>
                <a:cs typeface="Times New Roman"/>
              </a:rPr>
              <a:t>→ CO</a:t>
            </a:r>
            <a:r>
              <a:rPr lang="en-US" sz="3200" baseline="-25000" dirty="0" smtClean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(g)</a:t>
            </a:r>
          </a:p>
          <a:p>
            <a:pPr algn="ctr"/>
            <a:r>
              <a:rPr lang="en-US" sz="3200" dirty="0" smtClean="0">
                <a:latin typeface="Times New Roman"/>
                <a:cs typeface="Times New Roman"/>
              </a:rPr>
              <a:t>2Ca(s) + O</a:t>
            </a:r>
            <a:r>
              <a:rPr lang="en-US" sz="3200" baseline="-25000" dirty="0" smtClean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(g) → 2CaO(s)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19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4999" y="284015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08881"/>
            <a:ext cx="2797265" cy="1724561"/>
          </a:xfrm>
          <a:prstGeom prst="ellipse">
            <a:avLst/>
          </a:prstGeom>
          <a:ln w="31750">
            <a:solidFill>
              <a:sysClr val="windowText" lastClr="000000"/>
            </a:solidFill>
            <a:miter lim="800000"/>
            <a:headEnd/>
            <a:tailEnd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31242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→ 2NO</a:t>
            </a:r>
          </a:p>
          <a:p>
            <a:pPr algn="ctr"/>
            <a:r>
              <a:rPr lang="en-US" sz="3200" dirty="0" smtClean="0">
                <a:latin typeface="Times New Roman"/>
                <a:cs typeface="Times New Roman"/>
              </a:rPr>
              <a:t>N</a:t>
            </a:r>
            <a:r>
              <a:rPr lang="en-US" sz="3200" baseline="-25000" dirty="0" smtClean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 + 3H</a:t>
            </a:r>
            <a:r>
              <a:rPr lang="en-US" sz="3200" baseline="-25000" dirty="0" smtClean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 → 2NH</a:t>
            </a:r>
            <a:r>
              <a:rPr lang="en-US" sz="3200" baseline="-25000" dirty="0" smtClean="0">
                <a:latin typeface="Times New Roman"/>
                <a:cs typeface="Times New Roman"/>
              </a:rPr>
              <a:t>3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PCl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Cl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→ PCl</a:t>
            </a:r>
            <a:r>
              <a:rPr lang="en-US" sz="3200" baseline="-25000" dirty="0" smtClean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2932" y="4973781"/>
            <a:ext cx="6488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যুক্তিসহ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বিক্রিয়াগুলোকে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সংশ্লেষণ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দহন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1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7348" y="312821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8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98605"/>
            <a:ext cx="84304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রেডক্স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সংশ্লেষণ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বিয়োজন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প্রতিস্থাপন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দহন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71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5"/>
          <p:cNvSpPr txBox="1"/>
          <p:nvPr/>
        </p:nvSpPr>
        <p:spPr>
          <a:xfrm>
            <a:off x="2209800" y="225621"/>
            <a:ext cx="47244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" name="Picture 21" descr="Image result for home 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67686" y1="63182" x2="67249" y2="7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886" y="1024358"/>
            <a:ext cx="1843020" cy="152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327966" y="3896563"/>
            <a:ext cx="64880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জারণ-বিজারণ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বিক্রিয়াটিতে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জারক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জারণ-বিজারণ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একইসাথে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19200" y="31242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2FeCl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Cl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→ 2FeCl</a:t>
            </a:r>
            <a:r>
              <a:rPr lang="en-US" sz="3200" baseline="-25000" dirty="0" smtClean="0">
                <a:latin typeface="Times New Roman"/>
                <a:cs typeface="Times New Roman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7405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23467" y="242738"/>
            <a:ext cx="21384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2320931" y="845919"/>
            <a:ext cx="4709786" cy="2677656"/>
          </a:xfrm>
          <a:prstGeom prst="rect">
            <a:avLst/>
          </a:prstGeom>
          <a:noFill/>
          <a:ln w="130175" cmpd="dbl"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স্বদেশ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দত্ত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বি.এসসি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এম.এসসি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রসায়ন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ফেনী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কলেজ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মোবাইল :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018১৬4৪৬০০৩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swadeshchemistry@gmail.com</a:t>
            </a:r>
            <a:r>
              <a:rPr lang="bn-BD" sz="2400" dirty="0" smtClean="0">
                <a:latin typeface="Times New Roman" panose="02020603050405020304" pitchFamily="18" charset="0"/>
                <a:cs typeface="NikoshBAN" pitchFamily="2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3759109"/>
            <a:ext cx="5432046" cy="2923877"/>
          </a:xfrm>
          <a:prstGeom prst="rect">
            <a:avLst/>
          </a:prstGeom>
          <a:noFill/>
          <a:ln w="130175" cmpd="dbl"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১৯২৬</a:t>
            </a:r>
          </a:p>
          <a:p>
            <a:pPr>
              <a:spcBef>
                <a:spcPct val="0"/>
              </a:spcBef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;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৭.২.3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৫০ মি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Users\EASY\Downloads\images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59109"/>
            <a:ext cx="2060392" cy="27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34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3" descr="C:\Users\EASY\Downloads\u105316_600632_4719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81001"/>
            <a:ext cx="7620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4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850324" y="2943823"/>
            <a:ext cx="7696200" cy="3734589"/>
            <a:chOff x="637530" y="720128"/>
            <a:chExt cx="7620000" cy="5390816"/>
          </a:xfrm>
        </p:grpSpPr>
        <p:sp>
          <p:nvSpPr>
            <p:cNvPr id="3" name="Flowchart: Process 2"/>
            <p:cNvSpPr/>
            <p:nvPr/>
          </p:nvSpPr>
          <p:spPr>
            <a:xfrm>
              <a:off x="637530" y="720128"/>
              <a:ext cx="7620000" cy="5390816"/>
            </a:xfrm>
            <a:prstGeom prst="flowChart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latin typeface="Times New Roman"/>
                <a:cs typeface="Times New Roman"/>
              </a:endParaRPr>
            </a:p>
            <a:p>
              <a:pPr algn="ctr"/>
              <a:endParaRPr lang="en-US" sz="2400" dirty="0" smtClean="0">
                <a:latin typeface="Times New Roman"/>
                <a:cs typeface="Times New Roman"/>
              </a:endParaRPr>
            </a:p>
            <a:p>
              <a:pPr algn="ctr"/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385678" y="944777"/>
              <a:ext cx="3999897" cy="1008536"/>
              <a:chOff x="630971" y="4773923"/>
              <a:chExt cx="3999897" cy="1008536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099185" y="5135342"/>
                <a:ext cx="153168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MgCl</a:t>
                </a:r>
                <a:r>
                  <a:rPr lang="en-US" sz="32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32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630971" y="4773923"/>
                <a:ext cx="3748700" cy="1008536"/>
                <a:chOff x="1168979" y="4852341"/>
                <a:chExt cx="3551916" cy="955594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1260764" y="4899208"/>
                  <a:ext cx="4953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738740" y="5223160"/>
                  <a:ext cx="762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+</a:t>
                  </a: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2216705" y="5195450"/>
                  <a:ext cx="9144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Cl</a:t>
                  </a:r>
                  <a:r>
                    <a:rPr lang="en-US" sz="3200" baseline="-250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en-US" sz="32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2353520" y="4880051"/>
                  <a:ext cx="4953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944080" y="5181595"/>
                  <a:ext cx="762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/>
                      <a:cs typeface="Times New Roman"/>
                    </a:rPr>
                    <a:t>→</a:t>
                  </a: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3553675" y="4870883"/>
                  <a:ext cx="5818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+2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225595" y="4852341"/>
                  <a:ext cx="4953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-1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1168979" y="5212979"/>
                  <a:ext cx="762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Mg</a:t>
                  </a: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2134537" y="2208111"/>
              <a:ext cx="4640038" cy="876929"/>
              <a:chOff x="2519775" y="2487862"/>
              <a:chExt cx="4640038" cy="876929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917169" y="2514711"/>
                <a:ext cx="12426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2519775" y="2487862"/>
                <a:ext cx="4533769" cy="876929"/>
                <a:chOff x="3041354" y="2471774"/>
                <a:chExt cx="4048535" cy="957226"/>
              </a:xfrm>
            </p:grpSpPr>
            <p:sp>
              <p:nvSpPr>
                <p:cNvPr id="18" name="TextBox 17"/>
                <p:cNvSpPr txBox="1"/>
                <p:nvPr/>
              </p:nvSpPr>
              <p:spPr>
                <a:xfrm>
                  <a:off x="3041354" y="2844225"/>
                  <a:ext cx="1414668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2H</a:t>
                  </a:r>
                  <a:r>
                    <a:rPr lang="en-US" sz="3200" baseline="-250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r>
                    <a:rPr lang="en-US" sz="3200" baseline="-250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en-US" sz="32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842989" y="2816515"/>
                  <a:ext cx="762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+</a:t>
                  </a: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4759846" y="2805727"/>
                  <a:ext cx="139849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2H</a:t>
                  </a:r>
                  <a:r>
                    <a:rPr lang="en-US" sz="3200" baseline="-250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4262106" y="2830370"/>
                  <a:ext cx="762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/>
                      <a:cs typeface="Times New Roman"/>
                    </a:rPr>
                    <a:t>→</a:t>
                  </a: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327889" y="2816514"/>
                  <a:ext cx="762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r>
                    <a:rPr lang="en-US" sz="3200" baseline="-250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en-US" sz="32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3378457" y="2525141"/>
                  <a:ext cx="110964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-1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5159532" y="2471774"/>
                  <a:ext cx="110964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-2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25" name="Group 24"/>
            <p:cNvGrpSpPr/>
            <p:nvPr/>
          </p:nvGrpSpPr>
          <p:grpSpPr>
            <a:xfrm>
              <a:off x="1842960" y="4788048"/>
              <a:ext cx="5430370" cy="1096183"/>
              <a:chOff x="1765364" y="4178357"/>
              <a:chExt cx="5430370" cy="1096183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2302182" y="4634345"/>
                <a:ext cx="76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047452" y="4565066"/>
                <a:ext cx="76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→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824139" y="4495794"/>
                <a:ext cx="76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1765364" y="4369371"/>
                <a:ext cx="762000" cy="905169"/>
                <a:chOff x="1765364" y="4369371"/>
                <a:chExt cx="762000" cy="905169"/>
              </a:xfrm>
            </p:grpSpPr>
            <p:sp>
              <p:nvSpPr>
                <p:cNvPr id="39" name="TextBox 38"/>
                <p:cNvSpPr txBox="1"/>
                <p:nvPr/>
              </p:nvSpPr>
              <p:spPr>
                <a:xfrm>
                  <a:off x="1765364" y="4689765"/>
                  <a:ext cx="762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Zn</a:t>
                  </a: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778577" y="4369371"/>
                  <a:ext cx="73493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2793898" y="4333049"/>
                <a:ext cx="1531491" cy="907402"/>
                <a:chOff x="2954479" y="4408701"/>
                <a:chExt cx="1531491" cy="907402"/>
              </a:xfrm>
            </p:grpSpPr>
            <p:sp>
              <p:nvSpPr>
                <p:cNvPr id="37" name="TextBox 36"/>
                <p:cNvSpPr txBox="1"/>
                <p:nvPr/>
              </p:nvSpPr>
              <p:spPr>
                <a:xfrm>
                  <a:off x="2954480" y="4731328"/>
                  <a:ext cx="15314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H</a:t>
                  </a:r>
                  <a:r>
                    <a:rPr lang="en-US" sz="3200" baseline="-250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SO</a:t>
                  </a:r>
                  <a:r>
                    <a:rPr lang="en-US" sz="3200" baseline="-25000" dirty="0" smtClean="0"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  <a:endParaRPr lang="en-US" sz="32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2954479" y="4408701"/>
                  <a:ext cx="59736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+1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4682501" y="4242441"/>
                <a:ext cx="1435637" cy="893543"/>
                <a:chOff x="4821051" y="4422556"/>
                <a:chExt cx="1435637" cy="893543"/>
              </a:xfrm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4821051" y="4731324"/>
                  <a:ext cx="143563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ZnSO</a:t>
                  </a:r>
                  <a:r>
                    <a:rPr lang="en-US" sz="3200" baseline="-25000" dirty="0" smtClean="0"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  <a:endParaRPr lang="en-US" sz="32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4917102" y="4422556"/>
                  <a:ext cx="66790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+2</a:t>
                  </a:r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6433734" y="4178357"/>
                <a:ext cx="762000" cy="902206"/>
                <a:chOff x="6946369" y="4400037"/>
                <a:chExt cx="762000" cy="902206"/>
              </a:xfrm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6946369" y="4717468"/>
                  <a:ext cx="762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H</a:t>
                  </a:r>
                  <a:r>
                    <a:rPr lang="en-US" sz="3200" baseline="-250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en-US" sz="32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6987934" y="4400037"/>
                  <a:ext cx="52123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2444407" y="3492189"/>
              <a:ext cx="3908213" cy="962528"/>
              <a:chOff x="1604754" y="3051247"/>
              <a:chExt cx="3908213" cy="962528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2427122" y="3429000"/>
                <a:ext cx="76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025926" y="3415145"/>
                <a:ext cx="76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32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32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647845" y="3429000"/>
                <a:ext cx="76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Times New Roman"/>
                    <a:cs typeface="Times New Roman"/>
                  </a:rPr>
                  <a:t>→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229731" y="3415144"/>
                <a:ext cx="128323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2MgO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04754" y="3422072"/>
                <a:ext cx="10198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2Mg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833998" y="3084259"/>
                <a:ext cx="5548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998215" y="3065102"/>
                <a:ext cx="6606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409845" y="3070404"/>
                <a:ext cx="5488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-2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878718" y="3051247"/>
                <a:ext cx="6206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-2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pic>
        <p:nvPicPr>
          <p:cNvPr id="52" name="Picture 2" descr="C:\Users\EASY\Downloads\ZN5YpY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1"/>
            <a:ext cx="5522486" cy="278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10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9544274-6099-474B-90D2-5386BF26175C}"/>
              </a:ext>
            </a:extLst>
          </p:cNvPr>
          <p:cNvSpPr txBox="1"/>
          <p:nvPr/>
        </p:nvSpPr>
        <p:spPr>
          <a:xfrm>
            <a:off x="2057400" y="1447800"/>
            <a:ext cx="5334000" cy="424731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রেডক্স</a:t>
            </a:r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বিক্রিয়া</a:t>
            </a:r>
            <a:endParaRPr lang="en-US" sz="6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endParaRPr lang="en-US" sz="6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রেডক্স</a:t>
            </a:r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বিক্রিয়ার</a:t>
            </a:r>
            <a:endParaRPr lang="en-US" sz="6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19068" y="350522"/>
            <a:ext cx="3030583" cy="6792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21504" y="1207512"/>
            <a:ext cx="43669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IN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...</a:t>
            </a:r>
            <a:endParaRPr lang="bn-BD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294" y="3703626"/>
            <a:ext cx="7856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রেডক্স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6855" y="2553838"/>
            <a:ext cx="77300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জারণ-বিজারণ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8895" y="5867400"/>
            <a:ext cx="6776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রেডক্স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সনাক্ত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0665" y="1852951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রেডক্স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7496" y="4558141"/>
            <a:ext cx="85026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সংশ্লেষণ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সংশ্লেষণ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7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C:\Users\EASY\Downloads\ZN5YpY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018" y="304800"/>
            <a:ext cx="69342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0800" y="3408217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Zn →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+ 2e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3992993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+ 2e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→ Cu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4541972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Zn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ছেড়ে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আয়নে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আয়ন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Cu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বিজারক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ত্যাগ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জারক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7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88581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আদান-প্রদানের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854" y="376844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145" y="2500802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বিজারক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ত্যাগ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জারক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564" y="457893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বিজারক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জারক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778513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যুগপ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436" y="3810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–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বিজারণ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ক্রিয়ার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17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4700" y="812109"/>
            <a:ext cx="25146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28"/>
          <a:stretch/>
        </p:blipFill>
        <p:spPr>
          <a:xfrm>
            <a:off x="3077072" y="2084640"/>
            <a:ext cx="2989856" cy="2243224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476505" y="4551584"/>
            <a:ext cx="4312488" cy="934187"/>
            <a:chOff x="1625535" y="5150843"/>
            <a:chExt cx="4312488" cy="934187"/>
          </a:xfrm>
        </p:grpSpPr>
        <p:sp>
          <p:nvSpPr>
            <p:cNvPr id="6" name="TextBox 5"/>
            <p:cNvSpPr txBox="1"/>
            <p:nvPr/>
          </p:nvSpPr>
          <p:spPr>
            <a:xfrm>
              <a:off x="1750868" y="5182628"/>
              <a:ext cx="714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+2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25535" y="5500255"/>
              <a:ext cx="14596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2FeCl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93085" y="5492516"/>
              <a:ext cx="5555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02848" y="5500255"/>
              <a:ext cx="8062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Cl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77816" y="5450951"/>
              <a:ext cx="6549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/>
                  <a:cs typeface="Times New Roman"/>
                </a:rPr>
                <a:t>→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05511" y="5472545"/>
              <a:ext cx="14325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2FeCl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3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84441" y="5182628"/>
              <a:ext cx="714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89392" y="5171437"/>
              <a:ext cx="6412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+3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06277" y="5150843"/>
              <a:ext cx="4959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-1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981200" y="5638800"/>
            <a:ext cx="5419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অর্ধজারণ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75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5334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অক্সিজেনের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জারণ-বিজারণ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2806" y="3136612"/>
            <a:ext cx="541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33600" y="4051012"/>
            <a:ext cx="541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বিয়োজন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20913" y="4958485"/>
            <a:ext cx="541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প্রতিস্থাপন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55549" y="5943600"/>
            <a:ext cx="541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দহন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17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795</Words>
  <Application>Microsoft Office PowerPoint</Application>
  <PresentationFormat>On-screen Show (4:3)</PresentationFormat>
  <Paragraphs>205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EASY</dc:creator>
  <cp:lastModifiedBy>EASY</cp:lastModifiedBy>
  <cp:revision>84</cp:revision>
  <dcterms:created xsi:type="dcterms:W3CDTF">2006-08-16T00:00:00Z</dcterms:created>
  <dcterms:modified xsi:type="dcterms:W3CDTF">2020-08-15T14:10:41Z</dcterms:modified>
</cp:coreProperties>
</file>