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Lst>
  <p:notesMasterIdLst>
    <p:notesMasterId r:id="rId28"/>
  </p:notesMasterIdLst>
  <p:handoutMasterIdLst>
    <p:handoutMasterId r:id="rId29"/>
  </p:handoutMasterIdLst>
  <p:sldIdLst>
    <p:sldId id="256" r:id="rId5"/>
    <p:sldId id="259" r:id="rId6"/>
    <p:sldId id="260" r:id="rId7"/>
    <p:sldId id="261" r:id="rId8"/>
    <p:sldId id="258" r:id="rId9"/>
    <p:sldId id="262" r:id="rId10"/>
    <p:sldId id="263" r:id="rId11"/>
    <p:sldId id="276" r:id="rId12"/>
    <p:sldId id="264" r:id="rId13"/>
    <p:sldId id="265" r:id="rId14"/>
    <p:sldId id="266" r:id="rId15"/>
    <p:sldId id="267" r:id="rId16"/>
    <p:sldId id="268" r:id="rId17"/>
    <p:sldId id="269" r:id="rId18"/>
    <p:sldId id="270" r:id="rId19"/>
    <p:sldId id="277" r:id="rId20"/>
    <p:sldId id="271" r:id="rId21"/>
    <p:sldId id="272" r:id="rId22"/>
    <p:sldId id="273" r:id="rId23"/>
    <p:sldId id="274" r:id="rId24"/>
    <p:sldId id="275" r:id="rId25"/>
    <p:sldId id="278" r:id="rId26"/>
    <p:sldId id="279" r:id="rId2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544" autoAdjust="0"/>
    <p:restoredTop sz="94660"/>
  </p:normalViewPr>
  <p:slideViewPr>
    <p:cSldViewPr>
      <p:cViewPr>
        <p:scale>
          <a:sx n="75" d="100"/>
          <a:sy n="75" d="100"/>
        </p:scale>
        <p:origin x="-684" y="-54"/>
      </p:cViewPr>
      <p:guideLst>
        <p:guide orient="horz" pos="2160"/>
        <p:guide pos="3831"/>
      </p:guideLst>
    </p:cSldViewPr>
  </p:slideViewPr>
  <p:notesTextViewPr>
    <p:cViewPr>
      <p:scale>
        <a:sx n="100" d="100"/>
        <a:sy n="100" d="100"/>
      </p:scale>
      <p:origin x="0" y="0"/>
    </p:cViewPr>
  </p:notesTextViewPr>
  <p:notesViewPr>
    <p:cSldViewPr>
      <p:cViewPr varScale="1">
        <p:scale>
          <a:sx n="53" d="100"/>
          <a:sy n="53" d="100"/>
        </p:scale>
        <p:origin x="-295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1A363-4538-4936-9402-B0418365A23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E0152590-E8AC-4B2C-99B5-418DDB207918}">
      <dgm:prSet phldrT="[Text]" custT="1">
        <dgm:style>
          <a:lnRef idx="1">
            <a:schemeClr val="dk1"/>
          </a:lnRef>
          <a:fillRef idx="3">
            <a:schemeClr val="dk1"/>
          </a:fillRef>
          <a:effectRef idx="2">
            <a:schemeClr val="dk1"/>
          </a:effectRef>
          <a:fontRef idx="minor">
            <a:schemeClr val="lt1"/>
          </a:fontRef>
        </dgm:style>
      </dgm:prSet>
      <dgm:spPr/>
      <dgm:t>
        <a:bodyPr/>
        <a:lstStyle/>
        <a:p>
          <a:r>
            <a:rPr lang="bn-BD" sz="3600" dirty="0" smtClean="0">
              <a:solidFill>
                <a:schemeClr val="bg2"/>
              </a:solidFill>
              <a:latin typeface="NikoshBAN" pitchFamily="2" charset="0"/>
              <a:cs typeface="NikoshBAN" pitchFamily="2" charset="0"/>
            </a:rPr>
            <a:t>অর্থনৈতিক ব্যবস্থা </a:t>
          </a:r>
          <a:endParaRPr lang="en-US" sz="3600" dirty="0">
            <a:solidFill>
              <a:schemeClr val="bg2"/>
            </a:solidFill>
          </a:endParaRPr>
        </a:p>
      </dgm:t>
    </dgm:pt>
    <dgm:pt modelId="{73267497-421F-4D01-95A5-3967D6E0185C}" type="parTrans" cxnId="{B9796B68-32A8-4B7D-A519-748A569864C8}">
      <dgm:prSet/>
      <dgm:spPr/>
      <dgm:t>
        <a:bodyPr/>
        <a:lstStyle/>
        <a:p>
          <a:endParaRPr lang="en-US"/>
        </a:p>
      </dgm:t>
    </dgm:pt>
    <dgm:pt modelId="{B9C49B60-6B98-4116-A461-05253086A37C}" type="sibTrans" cxnId="{B9796B68-32A8-4B7D-A519-748A569864C8}">
      <dgm:prSet/>
      <dgm:spPr/>
      <dgm:t>
        <a:bodyPr/>
        <a:lstStyle/>
        <a:p>
          <a:endParaRPr lang="en-US"/>
        </a:p>
      </dgm:t>
    </dgm:pt>
    <dgm:pt modelId="{CAD1D397-652E-47F8-82E2-62B8018D7637}">
      <dgm:prSet phldrT="[Text]"/>
      <dgm:spPr/>
      <dgm:t>
        <a:bodyPr/>
        <a:lstStyle/>
        <a:p>
          <a:r>
            <a:rPr lang="bn-BD" dirty="0" smtClean="0">
              <a:latin typeface="NikoshBAN" pitchFamily="2" charset="0"/>
              <a:cs typeface="NikoshBAN" pitchFamily="2" charset="0"/>
            </a:rPr>
            <a:t>নির্দেশমূলক অর্থব্যবস্থা </a:t>
          </a:r>
          <a:endParaRPr lang="en-US" dirty="0"/>
        </a:p>
      </dgm:t>
    </dgm:pt>
    <dgm:pt modelId="{836F0C93-E7AC-4886-B144-D3A5AF085DF3}" type="parTrans" cxnId="{193802E2-A8E2-4BFB-A5A3-242C8BDC0BD7}">
      <dgm:prSet>
        <dgm:style>
          <a:lnRef idx="3">
            <a:schemeClr val="lt1"/>
          </a:lnRef>
          <a:fillRef idx="1">
            <a:schemeClr val="accent2"/>
          </a:fillRef>
          <a:effectRef idx="1">
            <a:schemeClr val="accent2"/>
          </a:effectRef>
          <a:fontRef idx="minor">
            <a:schemeClr val="lt1"/>
          </a:fontRef>
        </dgm:style>
      </dgm:prSet>
      <dgm:spPr/>
      <dgm:t>
        <a:bodyPr/>
        <a:lstStyle/>
        <a:p>
          <a:endParaRPr lang="en-US"/>
        </a:p>
      </dgm:t>
    </dgm:pt>
    <dgm:pt modelId="{6BE423F2-781F-4F04-872F-106334AAC7CA}" type="sibTrans" cxnId="{193802E2-A8E2-4BFB-A5A3-242C8BDC0BD7}">
      <dgm:prSet/>
      <dgm:spPr/>
      <dgm:t>
        <a:bodyPr/>
        <a:lstStyle/>
        <a:p>
          <a:endParaRPr lang="en-US"/>
        </a:p>
      </dgm:t>
    </dgm:pt>
    <dgm:pt modelId="{6F01BB8E-9555-410D-8C92-F03ECF9C2CCC}">
      <dgm:prSet phldrT="[Text]"/>
      <dgm:spPr/>
      <dgm:t>
        <a:bodyPr/>
        <a:lstStyle/>
        <a:p>
          <a:r>
            <a:rPr lang="bn-BD" dirty="0" smtClean="0">
              <a:latin typeface="NikoshBAN" pitchFamily="2" charset="0"/>
              <a:cs typeface="NikoshBAN" pitchFamily="2" charset="0"/>
            </a:rPr>
            <a:t>মিশ্র অর্থব্যবস্থা </a:t>
          </a:r>
          <a:endParaRPr lang="en-US" dirty="0"/>
        </a:p>
      </dgm:t>
    </dgm:pt>
    <dgm:pt modelId="{485914CB-60D5-4204-A17D-7AB10C36FE6C}" type="parTrans" cxnId="{1BD2ED35-E929-4FA3-A6FE-FE355B6FAAA7}">
      <dgm:prSet>
        <dgm:style>
          <a:lnRef idx="3">
            <a:schemeClr val="lt1"/>
          </a:lnRef>
          <a:fillRef idx="1">
            <a:schemeClr val="accent2"/>
          </a:fillRef>
          <a:effectRef idx="1">
            <a:schemeClr val="accent2"/>
          </a:effectRef>
          <a:fontRef idx="minor">
            <a:schemeClr val="lt1"/>
          </a:fontRef>
        </dgm:style>
      </dgm:prSet>
      <dgm:spPr/>
      <dgm:t>
        <a:bodyPr/>
        <a:lstStyle/>
        <a:p>
          <a:endParaRPr lang="en-US"/>
        </a:p>
      </dgm:t>
    </dgm:pt>
    <dgm:pt modelId="{012C5BCD-5E29-4384-A388-783C389DB220}" type="sibTrans" cxnId="{1BD2ED35-E929-4FA3-A6FE-FE355B6FAAA7}">
      <dgm:prSet/>
      <dgm:spPr/>
      <dgm:t>
        <a:bodyPr/>
        <a:lstStyle/>
        <a:p>
          <a:endParaRPr lang="en-US"/>
        </a:p>
      </dgm:t>
    </dgm:pt>
    <dgm:pt modelId="{DB4B58C1-FF1B-4B73-84CC-B3369B9C9C23}">
      <dgm:prSet phldrT="[Text]"/>
      <dgm:spPr/>
      <dgm:t>
        <a:bodyPr/>
        <a:lstStyle/>
        <a:p>
          <a:r>
            <a:rPr lang="bn-BD" dirty="0" smtClean="0">
              <a:latin typeface="NikoshBAN" pitchFamily="2" charset="0"/>
              <a:cs typeface="NikoshBAN" pitchFamily="2" charset="0"/>
            </a:rPr>
            <a:t>ইসলামি অর্থব্যবস্থা </a:t>
          </a:r>
          <a:endParaRPr lang="en-US" dirty="0"/>
        </a:p>
      </dgm:t>
    </dgm:pt>
    <dgm:pt modelId="{3C36817E-E94E-4D0F-A289-61CF53A5FF93}" type="parTrans" cxnId="{341BED82-4397-43B8-B68D-08E39FC2A437}">
      <dgm:prSet>
        <dgm:style>
          <a:lnRef idx="3">
            <a:schemeClr val="lt1"/>
          </a:lnRef>
          <a:fillRef idx="1">
            <a:schemeClr val="accent2"/>
          </a:fillRef>
          <a:effectRef idx="1">
            <a:schemeClr val="accent2"/>
          </a:effectRef>
          <a:fontRef idx="minor">
            <a:schemeClr val="lt1"/>
          </a:fontRef>
        </dgm:style>
      </dgm:prSet>
      <dgm:spPr/>
      <dgm:t>
        <a:bodyPr/>
        <a:lstStyle/>
        <a:p>
          <a:endParaRPr lang="en-US"/>
        </a:p>
      </dgm:t>
    </dgm:pt>
    <dgm:pt modelId="{086C18B2-F04C-47A3-91F3-69A86167B5BA}" type="sibTrans" cxnId="{341BED82-4397-43B8-B68D-08E39FC2A437}">
      <dgm:prSet/>
      <dgm:spPr/>
      <dgm:t>
        <a:bodyPr/>
        <a:lstStyle/>
        <a:p>
          <a:endParaRPr lang="en-US"/>
        </a:p>
      </dgm:t>
    </dgm:pt>
    <dgm:pt modelId="{E1AD7ABB-5F63-4050-AF35-C9A2A314749E}">
      <dgm:prSet custT="1"/>
      <dgm:spPr/>
      <dgm:t>
        <a:bodyPr/>
        <a:lstStyle/>
        <a:p>
          <a:r>
            <a:rPr lang="bn-BD" sz="3600" dirty="0" smtClean="0">
              <a:latin typeface="NikoshBAN" pitchFamily="2" charset="0"/>
              <a:cs typeface="NikoshBAN" pitchFamily="2" charset="0"/>
            </a:rPr>
            <a:t>ধনতান্ত্রিক অর্থব্যবস্থা </a:t>
          </a:r>
          <a:endParaRPr lang="en-US" sz="3600" dirty="0"/>
        </a:p>
      </dgm:t>
    </dgm:pt>
    <dgm:pt modelId="{5E8B0A91-D70E-453B-B1CC-8764F15A0B4D}" type="parTrans" cxnId="{00BB9CAA-1B84-433A-83A1-C7F48EDDA382}">
      <dgm:prSet>
        <dgm:style>
          <a:lnRef idx="3">
            <a:schemeClr val="lt1"/>
          </a:lnRef>
          <a:fillRef idx="1">
            <a:schemeClr val="accent2"/>
          </a:fillRef>
          <a:effectRef idx="1">
            <a:schemeClr val="accent2"/>
          </a:effectRef>
          <a:fontRef idx="minor">
            <a:schemeClr val="lt1"/>
          </a:fontRef>
        </dgm:style>
      </dgm:prSet>
      <dgm:spPr/>
      <dgm:t>
        <a:bodyPr/>
        <a:lstStyle/>
        <a:p>
          <a:endParaRPr lang="en-US"/>
        </a:p>
      </dgm:t>
    </dgm:pt>
    <dgm:pt modelId="{C7D0D531-6CB6-41D9-B916-FB32217A4789}" type="sibTrans" cxnId="{00BB9CAA-1B84-433A-83A1-C7F48EDDA382}">
      <dgm:prSet/>
      <dgm:spPr/>
      <dgm:t>
        <a:bodyPr/>
        <a:lstStyle/>
        <a:p>
          <a:endParaRPr lang="en-US"/>
        </a:p>
      </dgm:t>
    </dgm:pt>
    <dgm:pt modelId="{B7C43D2A-25D2-4432-BFFC-875B4043757C}" type="pres">
      <dgm:prSet presAssocID="{C951A363-4538-4936-9402-B0418365A23F}" presName="Name0" presStyleCnt="0">
        <dgm:presLayoutVars>
          <dgm:chMax val="1"/>
          <dgm:dir/>
          <dgm:animLvl val="ctr"/>
          <dgm:resizeHandles val="exact"/>
        </dgm:presLayoutVars>
      </dgm:prSet>
      <dgm:spPr/>
      <dgm:t>
        <a:bodyPr/>
        <a:lstStyle/>
        <a:p>
          <a:endParaRPr lang="en-US"/>
        </a:p>
      </dgm:t>
    </dgm:pt>
    <dgm:pt modelId="{7F485140-71B7-41F6-BDA2-CFEF32CFB2C7}" type="pres">
      <dgm:prSet presAssocID="{E0152590-E8AC-4B2C-99B5-418DDB207918}" presName="centerShape" presStyleLbl="node0" presStyleIdx="0" presStyleCnt="1" custScaleX="150121"/>
      <dgm:spPr/>
      <dgm:t>
        <a:bodyPr/>
        <a:lstStyle/>
        <a:p>
          <a:endParaRPr lang="en-US"/>
        </a:p>
      </dgm:t>
    </dgm:pt>
    <dgm:pt modelId="{76AEAFA2-55BD-4EA3-91C2-BD8F63BCBDB2}" type="pres">
      <dgm:prSet presAssocID="{5E8B0A91-D70E-453B-B1CC-8764F15A0B4D}" presName="parTrans" presStyleLbl="sibTrans2D1" presStyleIdx="0" presStyleCnt="4"/>
      <dgm:spPr/>
      <dgm:t>
        <a:bodyPr/>
        <a:lstStyle/>
        <a:p>
          <a:endParaRPr lang="en-US"/>
        </a:p>
      </dgm:t>
    </dgm:pt>
    <dgm:pt modelId="{1F42EA1D-D11A-494B-A0A0-4C464EB71A4D}" type="pres">
      <dgm:prSet presAssocID="{5E8B0A91-D70E-453B-B1CC-8764F15A0B4D}" presName="connectorText" presStyleLbl="sibTrans2D1" presStyleIdx="0" presStyleCnt="4"/>
      <dgm:spPr/>
      <dgm:t>
        <a:bodyPr/>
        <a:lstStyle/>
        <a:p>
          <a:endParaRPr lang="en-US"/>
        </a:p>
      </dgm:t>
    </dgm:pt>
    <dgm:pt modelId="{673DD479-84EB-4C30-86CB-D58C186400F5}" type="pres">
      <dgm:prSet presAssocID="{E1AD7ABB-5F63-4050-AF35-C9A2A314749E}" presName="node" presStyleLbl="node1" presStyleIdx="0" presStyleCnt="4" custScaleX="138945" custScaleY="79590">
        <dgm:presLayoutVars>
          <dgm:bulletEnabled val="1"/>
        </dgm:presLayoutVars>
      </dgm:prSet>
      <dgm:spPr/>
      <dgm:t>
        <a:bodyPr/>
        <a:lstStyle/>
        <a:p>
          <a:endParaRPr lang="en-US"/>
        </a:p>
      </dgm:t>
    </dgm:pt>
    <dgm:pt modelId="{1DB00BFA-6617-4B5C-B04B-E42FA9BDF4C8}" type="pres">
      <dgm:prSet presAssocID="{836F0C93-E7AC-4886-B144-D3A5AF085DF3}" presName="parTrans" presStyleLbl="sibTrans2D1" presStyleIdx="1" presStyleCnt="4"/>
      <dgm:spPr/>
      <dgm:t>
        <a:bodyPr/>
        <a:lstStyle/>
        <a:p>
          <a:endParaRPr lang="en-US"/>
        </a:p>
      </dgm:t>
    </dgm:pt>
    <dgm:pt modelId="{772B55FA-9E9C-4751-AC11-43D0754897E2}" type="pres">
      <dgm:prSet presAssocID="{836F0C93-E7AC-4886-B144-D3A5AF085DF3}" presName="connectorText" presStyleLbl="sibTrans2D1" presStyleIdx="1" presStyleCnt="4"/>
      <dgm:spPr/>
      <dgm:t>
        <a:bodyPr/>
        <a:lstStyle/>
        <a:p>
          <a:endParaRPr lang="en-US"/>
        </a:p>
      </dgm:t>
    </dgm:pt>
    <dgm:pt modelId="{A17A22E3-07FF-42F0-ACFA-34637067054A}" type="pres">
      <dgm:prSet presAssocID="{CAD1D397-652E-47F8-82E2-62B8018D7637}" presName="node" presStyleLbl="node1" presStyleIdx="1" presStyleCnt="4" custScaleX="157287" custRadScaleRad="154922" custRadScaleInc="1599">
        <dgm:presLayoutVars>
          <dgm:bulletEnabled val="1"/>
        </dgm:presLayoutVars>
      </dgm:prSet>
      <dgm:spPr/>
      <dgm:t>
        <a:bodyPr/>
        <a:lstStyle/>
        <a:p>
          <a:endParaRPr lang="en-US"/>
        </a:p>
      </dgm:t>
    </dgm:pt>
    <dgm:pt modelId="{1EA67D14-0F6A-42A4-B822-1B0282D68106}" type="pres">
      <dgm:prSet presAssocID="{485914CB-60D5-4204-A17D-7AB10C36FE6C}" presName="parTrans" presStyleLbl="sibTrans2D1" presStyleIdx="2" presStyleCnt="4"/>
      <dgm:spPr/>
      <dgm:t>
        <a:bodyPr/>
        <a:lstStyle/>
        <a:p>
          <a:endParaRPr lang="en-US"/>
        </a:p>
      </dgm:t>
    </dgm:pt>
    <dgm:pt modelId="{66FBF469-8665-4390-B8B8-72C5CD383BC3}" type="pres">
      <dgm:prSet presAssocID="{485914CB-60D5-4204-A17D-7AB10C36FE6C}" presName="connectorText" presStyleLbl="sibTrans2D1" presStyleIdx="2" presStyleCnt="4"/>
      <dgm:spPr/>
      <dgm:t>
        <a:bodyPr/>
        <a:lstStyle/>
        <a:p>
          <a:endParaRPr lang="en-US"/>
        </a:p>
      </dgm:t>
    </dgm:pt>
    <dgm:pt modelId="{618BE76D-CB5A-48B5-9FB4-CF88EE493B90}" type="pres">
      <dgm:prSet presAssocID="{6F01BB8E-9555-410D-8C92-F03ECF9C2CCC}" presName="node" presStyleLbl="node1" presStyleIdx="2" presStyleCnt="4" custScaleX="156946" custScaleY="87832" custRadScaleRad="110857" custRadScaleInc="-3232">
        <dgm:presLayoutVars>
          <dgm:bulletEnabled val="1"/>
        </dgm:presLayoutVars>
      </dgm:prSet>
      <dgm:spPr/>
      <dgm:t>
        <a:bodyPr/>
        <a:lstStyle/>
        <a:p>
          <a:endParaRPr lang="en-US"/>
        </a:p>
      </dgm:t>
    </dgm:pt>
    <dgm:pt modelId="{1C4602A5-78BC-49FD-B216-67A0E404E369}" type="pres">
      <dgm:prSet presAssocID="{3C36817E-E94E-4D0F-A289-61CF53A5FF93}" presName="parTrans" presStyleLbl="sibTrans2D1" presStyleIdx="3" presStyleCnt="4"/>
      <dgm:spPr/>
      <dgm:t>
        <a:bodyPr/>
        <a:lstStyle/>
        <a:p>
          <a:endParaRPr lang="en-US"/>
        </a:p>
      </dgm:t>
    </dgm:pt>
    <dgm:pt modelId="{11E7F0D9-3E64-4FB3-8BAC-7DB719779FC8}" type="pres">
      <dgm:prSet presAssocID="{3C36817E-E94E-4D0F-A289-61CF53A5FF93}" presName="connectorText" presStyleLbl="sibTrans2D1" presStyleIdx="3" presStyleCnt="4"/>
      <dgm:spPr/>
      <dgm:t>
        <a:bodyPr/>
        <a:lstStyle/>
        <a:p>
          <a:endParaRPr lang="en-US"/>
        </a:p>
      </dgm:t>
    </dgm:pt>
    <dgm:pt modelId="{986BC38F-207C-4B7C-A997-8A2310389F47}" type="pres">
      <dgm:prSet presAssocID="{DB4B58C1-FF1B-4B73-84CC-B3369B9C9C23}" presName="node" presStyleLbl="node1" presStyleIdx="3" presStyleCnt="4" custScaleX="130108" custRadScaleRad="152019" custRadScaleInc="-1046">
        <dgm:presLayoutVars>
          <dgm:bulletEnabled val="1"/>
        </dgm:presLayoutVars>
      </dgm:prSet>
      <dgm:spPr/>
      <dgm:t>
        <a:bodyPr/>
        <a:lstStyle/>
        <a:p>
          <a:endParaRPr lang="en-US"/>
        </a:p>
      </dgm:t>
    </dgm:pt>
  </dgm:ptLst>
  <dgm:cxnLst>
    <dgm:cxn modelId="{BA23D40E-D21C-49F0-8C22-27D853AD47A8}" type="presOf" srcId="{6F01BB8E-9555-410D-8C92-F03ECF9C2CCC}" destId="{618BE76D-CB5A-48B5-9FB4-CF88EE493B90}" srcOrd="0" destOrd="0" presId="urn:microsoft.com/office/officeart/2005/8/layout/radial5"/>
    <dgm:cxn modelId="{379B57D8-D29E-43C0-98CB-914F36644306}" type="presOf" srcId="{E0152590-E8AC-4B2C-99B5-418DDB207918}" destId="{7F485140-71B7-41F6-BDA2-CFEF32CFB2C7}" srcOrd="0" destOrd="0" presId="urn:microsoft.com/office/officeart/2005/8/layout/radial5"/>
    <dgm:cxn modelId="{BE93AF44-84E5-4B96-A6B8-0A3E027CEBFC}" type="presOf" srcId="{5E8B0A91-D70E-453B-B1CC-8764F15A0B4D}" destId="{1F42EA1D-D11A-494B-A0A0-4C464EB71A4D}" srcOrd="1" destOrd="0" presId="urn:microsoft.com/office/officeart/2005/8/layout/radial5"/>
    <dgm:cxn modelId="{34C99D33-2C3F-4A45-8346-64F425F8235B}" type="presOf" srcId="{3C36817E-E94E-4D0F-A289-61CF53A5FF93}" destId="{1C4602A5-78BC-49FD-B216-67A0E404E369}" srcOrd="0" destOrd="0" presId="urn:microsoft.com/office/officeart/2005/8/layout/radial5"/>
    <dgm:cxn modelId="{341BED82-4397-43B8-B68D-08E39FC2A437}" srcId="{E0152590-E8AC-4B2C-99B5-418DDB207918}" destId="{DB4B58C1-FF1B-4B73-84CC-B3369B9C9C23}" srcOrd="3" destOrd="0" parTransId="{3C36817E-E94E-4D0F-A289-61CF53A5FF93}" sibTransId="{086C18B2-F04C-47A3-91F3-69A86167B5BA}"/>
    <dgm:cxn modelId="{4DD66BF9-2BC8-4734-AEDA-6D3975A67B1A}" type="presOf" srcId="{5E8B0A91-D70E-453B-B1CC-8764F15A0B4D}" destId="{76AEAFA2-55BD-4EA3-91C2-BD8F63BCBDB2}" srcOrd="0" destOrd="0" presId="urn:microsoft.com/office/officeart/2005/8/layout/radial5"/>
    <dgm:cxn modelId="{00BB9CAA-1B84-433A-83A1-C7F48EDDA382}" srcId="{E0152590-E8AC-4B2C-99B5-418DDB207918}" destId="{E1AD7ABB-5F63-4050-AF35-C9A2A314749E}" srcOrd="0" destOrd="0" parTransId="{5E8B0A91-D70E-453B-B1CC-8764F15A0B4D}" sibTransId="{C7D0D531-6CB6-41D9-B916-FB32217A4789}"/>
    <dgm:cxn modelId="{C3BE421E-9CDC-48A9-BDBA-E727EEA78FA5}" type="presOf" srcId="{E1AD7ABB-5F63-4050-AF35-C9A2A314749E}" destId="{673DD479-84EB-4C30-86CB-D58C186400F5}" srcOrd="0" destOrd="0" presId="urn:microsoft.com/office/officeart/2005/8/layout/radial5"/>
    <dgm:cxn modelId="{193802E2-A8E2-4BFB-A5A3-242C8BDC0BD7}" srcId="{E0152590-E8AC-4B2C-99B5-418DDB207918}" destId="{CAD1D397-652E-47F8-82E2-62B8018D7637}" srcOrd="1" destOrd="0" parTransId="{836F0C93-E7AC-4886-B144-D3A5AF085DF3}" sibTransId="{6BE423F2-781F-4F04-872F-106334AAC7CA}"/>
    <dgm:cxn modelId="{95B2B57A-C91F-4908-A523-1CAB67D6142D}" type="presOf" srcId="{DB4B58C1-FF1B-4B73-84CC-B3369B9C9C23}" destId="{986BC38F-207C-4B7C-A997-8A2310389F47}" srcOrd="0" destOrd="0" presId="urn:microsoft.com/office/officeart/2005/8/layout/radial5"/>
    <dgm:cxn modelId="{A5AA3FA9-D574-40B6-A716-9DD30906F2B4}" type="presOf" srcId="{CAD1D397-652E-47F8-82E2-62B8018D7637}" destId="{A17A22E3-07FF-42F0-ACFA-34637067054A}" srcOrd="0" destOrd="0" presId="urn:microsoft.com/office/officeart/2005/8/layout/radial5"/>
    <dgm:cxn modelId="{2A036BEE-0DC2-47E1-A193-4E866AA7E743}" type="presOf" srcId="{485914CB-60D5-4204-A17D-7AB10C36FE6C}" destId="{66FBF469-8665-4390-B8B8-72C5CD383BC3}" srcOrd="1" destOrd="0" presId="urn:microsoft.com/office/officeart/2005/8/layout/radial5"/>
    <dgm:cxn modelId="{120C3700-0ED4-4128-9C3C-0699EE885AAD}" type="presOf" srcId="{836F0C93-E7AC-4886-B144-D3A5AF085DF3}" destId="{1DB00BFA-6617-4B5C-B04B-E42FA9BDF4C8}" srcOrd="0" destOrd="0" presId="urn:microsoft.com/office/officeart/2005/8/layout/radial5"/>
    <dgm:cxn modelId="{6B58B15C-3582-41E5-BC8E-6927FE118A96}" type="presOf" srcId="{485914CB-60D5-4204-A17D-7AB10C36FE6C}" destId="{1EA67D14-0F6A-42A4-B822-1B0282D68106}" srcOrd="0" destOrd="0" presId="urn:microsoft.com/office/officeart/2005/8/layout/radial5"/>
    <dgm:cxn modelId="{1BD2ED35-E929-4FA3-A6FE-FE355B6FAAA7}" srcId="{E0152590-E8AC-4B2C-99B5-418DDB207918}" destId="{6F01BB8E-9555-410D-8C92-F03ECF9C2CCC}" srcOrd="2" destOrd="0" parTransId="{485914CB-60D5-4204-A17D-7AB10C36FE6C}" sibTransId="{012C5BCD-5E29-4384-A388-783C389DB220}"/>
    <dgm:cxn modelId="{28CEEF3D-AEB7-472E-BFE2-1FA3DD3C00A2}" type="presOf" srcId="{C951A363-4538-4936-9402-B0418365A23F}" destId="{B7C43D2A-25D2-4432-BFFC-875B4043757C}" srcOrd="0" destOrd="0" presId="urn:microsoft.com/office/officeart/2005/8/layout/radial5"/>
    <dgm:cxn modelId="{5A90AFC7-F02B-491A-B755-696F95768D9A}" type="presOf" srcId="{3C36817E-E94E-4D0F-A289-61CF53A5FF93}" destId="{11E7F0D9-3E64-4FB3-8BAC-7DB719779FC8}" srcOrd="1" destOrd="0" presId="urn:microsoft.com/office/officeart/2005/8/layout/radial5"/>
    <dgm:cxn modelId="{28C47A8E-61AE-462C-AE5F-6047E5A17873}" type="presOf" srcId="{836F0C93-E7AC-4886-B144-D3A5AF085DF3}" destId="{772B55FA-9E9C-4751-AC11-43D0754897E2}" srcOrd="1" destOrd="0" presId="urn:microsoft.com/office/officeart/2005/8/layout/radial5"/>
    <dgm:cxn modelId="{B9796B68-32A8-4B7D-A519-748A569864C8}" srcId="{C951A363-4538-4936-9402-B0418365A23F}" destId="{E0152590-E8AC-4B2C-99B5-418DDB207918}" srcOrd="0" destOrd="0" parTransId="{73267497-421F-4D01-95A5-3967D6E0185C}" sibTransId="{B9C49B60-6B98-4116-A461-05253086A37C}"/>
    <dgm:cxn modelId="{C2E667CC-B820-4013-BFC8-3933C73C70E1}" type="presParOf" srcId="{B7C43D2A-25D2-4432-BFFC-875B4043757C}" destId="{7F485140-71B7-41F6-BDA2-CFEF32CFB2C7}" srcOrd="0" destOrd="0" presId="urn:microsoft.com/office/officeart/2005/8/layout/radial5"/>
    <dgm:cxn modelId="{72488F28-E2AE-4E81-A143-CD0E18DBDD8D}" type="presParOf" srcId="{B7C43D2A-25D2-4432-BFFC-875B4043757C}" destId="{76AEAFA2-55BD-4EA3-91C2-BD8F63BCBDB2}" srcOrd="1" destOrd="0" presId="urn:microsoft.com/office/officeart/2005/8/layout/radial5"/>
    <dgm:cxn modelId="{D1ED0046-21CD-427C-9FD7-357CF3AEA6A5}" type="presParOf" srcId="{76AEAFA2-55BD-4EA3-91C2-BD8F63BCBDB2}" destId="{1F42EA1D-D11A-494B-A0A0-4C464EB71A4D}" srcOrd="0" destOrd="0" presId="urn:microsoft.com/office/officeart/2005/8/layout/radial5"/>
    <dgm:cxn modelId="{0317B4DB-AA3E-478F-8D98-356675751C0A}" type="presParOf" srcId="{B7C43D2A-25D2-4432-BFFC-875B4043757C}" destId="{673DD479-84EB-4C30-86CB-D58C186400F5}" srcOrd="2" destOrd="0" presId="urn:microsoft.com/office/officeart/2005/8/layout/radial5"/>
    <dgm:cxn modelId="{EFD267B0-0F45-4C54-95EC-388E44E547CD}" type="presParOf" srcId="{B7C43D2A-25D2-4432-BFFC-875B4043757C}" destId="{1DB00BFA-6617-4B5C-B04B-E42FA9BDF4C8}" srcOrd="3" destOrd="0" presId="urn:microsoft.com/office/officeart/2005/8/layout/radial5"/>
    <dgm:cxn modelId="{0B4C4BD1-BBF6-4263-A1D0-D3A08DDA4F45}" type="presParOf" srcId="{1DB00BFA-6617-4B5C-B04B-E42FA9BDF4C8}" destId="{772B55FA-9E9C-4751-AC11-43D0754897E2}" srcOrd="0" destOrd="0" presId="urn:microsoft.com/office/officeart/2005/8/layout/radial5"/>
    <dgm:cxn modelId="{455B782B-45A7-4CC7-9F83-942ABAA4A210}" type="presParOf" srcId="{B7C43D2A-25D2-4432-BFFC-875B4043757C}" destId="{A17A22E3-07FF-42F0-ACFA-34637067054A}" srcOrd="4" destOrd="0" presId="urn:microsoft.com/office/officeart/2005/8/layout/radial5"/>
    <dgm:cxn modelId="{CEC50D80-45EC-4807-A75C-6746E0CF12F4}" type="presParOf" srcId="{B7C43D2A-25D2-4432-BFFC-875B4043757C}" destId="{1EA67D14-0F6A-42A4-B822-1B0282D68106}" srcOrd="5" destOrd="0" presId="urn:microsoft.com/office/officeart/2005/8/layout/radial5"/>
    <dgm:cxn modelId="{702BF5A7-AEF8-4DB2-BC32-3E126D658AC3}" type="presParOf" srcId="{1EA67D14-0F6A-42A4-B822-1B0282D68106}" destId="{66FBF469-8665-4390-B8B8-72C5CD383BC3}" srcOrd="0" destOrd="0" presId="urn:microsoft.com/office/officeart/2005/8/layout/radial5"/>
    <dgm:cxn modelId="{FCB42775-CFD4-40F4-9D91-363322E3F5EF}" type="presParOf" srcId="{B7C43D2A-25D2-4432-BFFC-875B4043757C}" destId="{618BE76D-CB5A-48B5-9FB4-CF88EE493B90}" srcOrd="6" destOrd="0" presId="urn:microsoft.com/office/officeart/2005/8/layout/radial5"/>
    <dgm:cxn modelId="{27324F49-3C87-46E2-A71A-A6D87A6A3CAA}" type="presParOf" srcId="{B7C43D2A-25D2-4432-BFFC-875B4043757C}" destId="{1C4602A5-78BC-49FD-B216-67A0E404E369}" srcOrd="7" destOrd="0" presId="urn:microsoft.com/office/officeart/2005/8/layout/radial5"/>
    <dgm:cxn modelId="{D50B8A57-2456-4351-8C58-98F0F88457DB}" type="presParOf" srcId="{1C4602A5-78BC-49FD-B216-67A0E404E369}" destId="{11E7F0D9-3E64-4FB3-8BAC-7DB719779FC8}" srcOrd="0" destOrd="0" presId="urn:microsoft.com/office/officeart/2005/8/layout/radial5"/>
    <dgm:cxn modelId="{D8D7D44E-AAE2-40A3-AB72-FD5A8F6C2531}" type="presParOf" srcId="{B7C43D2A-25D2-4432-BFFC-875B4043757C}" destId="{986BC38F-207C-4B7C-A997-8A2310389F47}" srcOrd="8"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406FE1-F0F0-43CD-883C-80B2424E84B5}" type="datetimeFigureOut">
              <a:rPr lang="en-US" smtClean="0"/>
              <a:pPr/>
              <a:t>8/16/2020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7AE7AF-2C26-4056-B35E-F5E0AAF2DAB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04B58-FF3E-4690-A685-4E0B59D82512}" type="datetimeFigureOut">
              <a:rPr lang="en-US" smtClean="0"/>
              <a:pPr/>
              <a:t>8/16/2020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1AA6E-7708-4351-8A20-9EEFEF4402D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1AA6E-7708-4351-8A20-9EEFEF4402D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81AA6E-7708-4351-8A20-9EEFEF4402D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0230" y="3602038"/>
            <a:ext cx="912137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D997C7-D81D-4A8C-A464-9B0678A19CC2}" type="datetime1">
              <a:rPr lang="en-US" smtClean="0"/>
              <a:pPr/>
              <a:t>8/16/2020</a:t>
            </a:fld>
            <a:endParaRPr lang="en-US"/>
          </a:p>
        </p:txBody>
      </p:sp>
      <p:sp>
        <p:nvSpPr>
          <p:cNvPr id="5" name="Footer Placeholder 4"/>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2343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FE7919-B6DA-404C-803D-8843A774F957}" type="datetime1">
              <a:rPr lang="en-US" smtClean="0"/>
              <a:pPr/>
              <a:t>8/16/2020</a:t>
            </a:fld>
            <a:endParaRPr lang="en-US"/>
          </a:p>
        </p:txBody>
      </p:sp>
      <p:sp>
        <p:nvSpPr>
          <p:cNvPr id="5" name="Footer Placeholder 4"/>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15753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6" y="365125"/>
            <a:ext cx="262239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6127" y="365125"/>
            <a:ext cx="771516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194C-A6D4-4C48-B452-7553ED06F986}" type="datetime1">
              <a:rPr lang="en-US" smtClean="0"/>
              <a:pPr/>
              <a:t>8/16/2020</a:t>
            </a:fld>
            <a:endParaRPr lang="en-US"/>
          </a:p>
        </p:txBody>
      </p:sp>
      <p:sp>
        <p:nvSpPr>
          <p:cNvPr id="5" name="Footer Placeholder 4"/>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727271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0" y="4664147"/>
            <a:ext cx="121712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912138" y="1752609"/>
            <a:ext cx="10337562"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2138" y="3611607"/>
            <a:ext cx="10337562"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06" y="4953000"/>
            <a:ext cx="12166846"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14DA47D-3107-4995-A605-531155FAFB06}" type="datetime1">
              <a:rPr lang="en-US" smtClean="0"/>
              <a:pPr/>
              <a:t>8/16/2020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as-IN" smtClean="0">
                <a:solidFill>
                  <a:srgbClr val="2DA2BF">
                    <a:tint val="20000"/>
                  </a:srgbClr>
                </a:solidFill>
              </a:rPr>
              <a:t>পলাশ কুমার ঘোষ। সরকারি শহীদ সিরাজুদ্দীন হোসেন কলেজ, যশোর। মোবাইলঃ 01920-393252 ই-মেইলঃ </a:t>
            </a:r>
            <a:r>
              <a:rPr lang="en-US" smtClean="0">
                <a:solidFill>
                  <a:srgbClr val="2DA2BF">
                    <a:tint val="20000"/>
                  </a:srgbClr>
                </a:solidFill>
              </a:rPr>
              <a:t>palashg489@gmail.com</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 xmlns:p14="http://schemas.microsoft.com/office/powerpoint/2010/main" val="3448225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038CA2-8032-4613-816F-55FF91262F93}" type="datetime1">
              <a:rPr lang="en-US" smtClean="0">
                <a:solidFill>
                  <a:prstClr val="black"/>
                </a:solidFill>
              </a:rPr>
              <a:pPr/>
              <a:t>8/16/2020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 xmlns:p14="http://schemas.microsoft.com/office/powerpoint/2010/main" val="3872951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85" y="1059712"/>
            <a:ext cx="10337562"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17347" y="2931712"/>
            <a:ext cx="6080919"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8095721-9D88-440B-A04A-D532C2F5E33E}" type="datetime1">
              <a:rPr lang="en-US" smtClean="0">
                <a:solidFill>
                  <a:prstClr val="black"/>
                </a:solidFill>
              </a:rPr>
              <a:pPr/>
              <a:t>8/16/2020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7" name="Chevron 6"/>
          <p:cNvSpPr/>
          <p:nvPr/>
        </p:nvSpPr>
        <p:spPr>
          <a:xfrm>
            <a:off x="4836911" y="3005472"/>
            <a:ext cx="24323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4588973" y="3005472"/>
            <a:ext cx="24323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 xmlns:p14="http://schemas.microsoft.com/office/powerpoint/2010/main" val="661579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481336"/>
            <a:ext cx="5371478"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82268" y="1481336"/>
            <a:ext cx="5371478"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7D3B26-C532-42A4-8381-82144242A262}" type="datetime1">
              <a:rPr lang="en-US" smtClean="0">
                <a:solidFill>
                  <a:prstClr val="black"/>
                </a:solidFill>
              </a:rPr>
              <a:pPr/>
              <a:t>8/16/2020</a:t>
            </a:fld>
            <a:endParaRPr lang="en-US">
              <a:solidFill>
                <a:prstClr val="black"/>
              </a:solidFill>
            </a:endParaRPr>
          </a:p>
        </p:txBody>
      </p:sp>
      <p:sp>
        <p:nvSpPr>
          <p:cNvPr id="6" name="Footer Placeholder 5"/>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 xmlns:p14="http://schemas.microsoft.com/office/powerpoint/2010/main" val="2644425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3050"/>
            <a:ext cx="10945654"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8095" y="5410200"/>
            <a:ext cx="5373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78051" y="5410200"/>
            <a:ext cx="5375701"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8095" y="1444302"/>
            <a:ext cx="537359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78050" y="1444302"/>
            <a:ext cx="5375701"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F63A94A-469A-4249-BE38-1308E8852B66}" type="datetime1">
              <a:rPr lang="en-US" smtClean="0">
                <a:solidFill>
                  <a:prstClr val="black"/>
                </a:solidFill>
              </a:rPr>
              <a:pPr/>
              <a:t>8/16/2020</a:t>
            </a:fld>
            <a:endParaRPr lang="en-US">
              <a:solidFill>
                <a:prstClr val="black"/>
              </a:solidFill>
            </a:endParaRPr>
          </a:p>
        </p:txBody>
      </p:sp>
      <p:sp>
        <p:nvSpPr>
          <p:cNvPr id="8" name="Footer Placeholder 7"/>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2084304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34DD16-90BF-4C9F-83C4-CB0DEFDCB126}" type="datetime1">
              <a:rPr lang="en-US" smtClean="0">
                <a:solidFill>
                  <a:prstClr val="black"/>
                </a:solidFill>
              </a:rPr>
              <a:pPr/>
              <a:t>8/16/2020</a:t>
            </a:fld>
            <a:endParaRPr lang="en-US">
              <a:solidFill>
                <a:prstClr val="black"/>
              </a:solidFill>
            </a:endParaRPr>
          </a:p>
        </p:txBody>
      </p:sp>
      <p:sp>
        <p:nvSpPr>
          <p:cNvPr id="4" name="Footer Placeholder 3"/>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 xmlns:p14="http://schemas.microsoft.com/office/powerpoint/2010/main" val="155507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8DB3-1398-4809-BC4B-9BFFE6F115C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690175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6184" y="4876800"/>
            <a:ext cx="9951022"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78221" y="5355102"/>
            <a:ext cx="528634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6184" y="274320"/>
            <a:ext cx="9948383"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47186" y="6407944"/>
            <a:ext cx="2553986" cy="365760"/>
          </a:xfrm>
        </p:spPr>
        <p:txBody>
          <a:bodyPr/>
          <a:lstStyle/>
          <a:p>
            <a:fld id="{F8751A43-0929-42A9-A5CB-BB3ECDA9718C}" type="datetime1">
              <a:rPr lang="en-US" smtClean="0">
                <a:solidFill>
                  <a:prstClr val="black"/>
                </a:solidFill>
              </a:rPr>
              <a:pPr/>
              <a:t>8/16/2020</a:t>
            </a:fld>
            <a:endParaRPr lang="en-US">
              <a:solidFill>
                <a:prstClr val="black"/>
              </a:solidFill>
            </a:endParaRPr>
          </a:p>
        </p:txBody>
      </p:sp>
      <p:sp>
        <p:nvSpPr>
          <p:cNvPr id="6" name="Footer Placeholder 5"/>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178425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78C5F-F1D2-4E8D-98C6-D1DD9FE0479A}" type="datetime1">
              <a:rPr lang="en-US" smtClean="0"/>
              <a:pPr/>
              <a:t>8/16/2020</a:t>
            </a:fld>
            <a:endParaRPr lang="en-US"/>
          </a:p>
        </p:txBody>
      </p:sp>
      <p:sp>
        <p:nvSpPr>
          <p:cNvPr id="5" name="Footer Placeholder 4"/>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644609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17881" y="5443402"/>
            <a:ext cx="9526773"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046" y="189968"/>
            <a:ext cx="11553746"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40C6753-0DC7-474F-8605-779795B62C13}" type="datetime1">
              <a:rPr lang="en-US" smtClean="0">
                <a:solidFill>
                  <a:prstClr val="black"/>
                </a:solidFill>
              </a:rPr>
              <a:pPr/>
              <a:t>8/16/2020</a:t>
            </a:fld>
            <a:endParaRPr lang="en-US">
              <a:solidFill>
                <a:prstClr val="black"/>
              </a:solidFill>
            </a:endParaRPr>
          </a:p>
        </p:txBody>
      </p:sp>
      <p:sp>
        <p:nvSpPr>
          <p:cNvPr id="6" name="Footer Placeholder 5"/>
          <p:cNvSpPr>
            <a:spLocks noGrp="1"/>
          </p:cNvSpPr>
          <p:nvPr>
            <p:ph type="ftr" sz="quarter" idx="11"/>
          </p:nvPr>
        </p:nvSpPr>
        <p:spPr>
          <a:xfrm>
            <a:off x="5825653" y="6407952"/>
            <a:ext cx="3126487" cy="365125"/>
          </a:xfrm>
        </p:spPr>
        <p:txBody>
          <a:bodyPr/>
          <a:lstStyle>
            <a:lvl1pPr>
              <a:defRPr>
                <a:solidFill>
                  <a:schemeClr val="tx1"/>
                </a:solidFill>
              </a:defRPr>
            </a:lvl1pPr>
            <a:extLst/>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304047" y="4865122"/>
            <a:ext cx="10740606"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4053" y="5944936"/>
            <a:ext cx="6571202"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Freeform 8"/>
          <p:cNvSpPr>
            <a:spLocks/>
          </p:cNvSpPr>
          <p:nvPr/>
        </p:nvSpPr>
        <p:spPr bwMode="auto">
          <a:xfrm>
            <a:off x="646021" y="5939011"/>
            <a:ext cx="490842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0" name="Right Triangle 9"/>
          <p:cNvSpPr>
            <a:spLocks/>
          </p:cNvSpPr>
          <p:nvPr/>
        </p:nvSpPr>
        <p:spPr bwMode="auto">
          <a:xfrm>
            <a:off x="-8033" y="5791253"/>
            <a:ext cx="4525196"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12283" y="5787746"/>
            <a:ext cx="4529446"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23572" y="4988440"/>
            <a:ext cx="24323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11275633" y="4988440"/>
            <a:ext cx="24323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 xmlns:p14="http://schemas.microsoft.com/office/powerpoint/2010/main" val="965396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8092" y="1481333"/>
            <a:ext cx="10945654"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99E57F-6E84-4F61-B96A-354F84B3CF19}" type="datetime1">
              <a:rPr lang="en-US" smtClean="0">
                <a:solidFill>
                  <a:prstClr val="black"/>
                </a:solidFill>
              </a:rPr>
              <a:pPr/>
              <a:t>8/16/2020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1795797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02778" y="274648"/>
            <a:ext cx="2364097"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8092" y="274641"/>
            <a:ext cx="8411938"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980019-F885-4AAC-AF18-C97DA1319165}" type="datetime1">
              <a:rPr lang="en-US" smtClean="0">
                <a:solidFill>
                  <a:prstClr val="black"/>
                </a:solidFill>
              </a:rPr>
              <a:pPr/>
              <a:t>8/16/2020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3552188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121712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912138" y="1752611"/>
            <a:ext cx="10337562"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2138" y="3611607"/>
            <a:ext cx="10337562"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06" y="4953000"/>
            <a:ext cx="12166846"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B4F60AC-9921-4150-8D93-5E69D4656F80}" type="datetime1">
              <a:rPr lang="en-US" smtClean="0"/>
              <a:pPr/>
              <a:t>8/16/2020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as-IN" smtClean="0">
                <a:solidFill>
                  <a:srgbClr val="2DA2BF">
                    <a:tint val="20000"/>
                  </a:srgbClr>
                </a:solidFill>
              </a:rPr>
              <a:t>পলাশ কুমার ঘোষ। সরকারি শহীদ সিরাজুদ্দীন হোসেন কলেজ, যশোর। মোবাইলঃ 01920-393252 ই-মেইলঃ </a:t>
            </a:r>
            <a:r>
              <a:rPr lang="en-US" smtClean="0">
                <a:solidFill>
                  <a:srgbClr val="2DA2BF">
                    <a:tint val="20000"/>
                  </a:srgbClr>
                </a:solidFill>
              </a:rPr>
              <a:t>palashg489@gmail.com</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 xmlns:p14="http://schemas.microsoft.com/office/powerpoint/2010/main" val="68367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3EFED7-BF77-4A61-8B8C-D8311B73C42D}" type="datetime1">
              <a:rPr lang="en-US" smtClean="0">
                <a:solidFill>
                  <a:prstClr val="black"/>
                </a:solidFill>
              </a:rPr>
              <a:pPr/>
              <a:t>8/16/2020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 xmlns:p14="http://schemas.microsoft.com/office/powerpoint/2010/main" val="2745092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85" y="1059712"/>
            <a:ext cx="10337562"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17348" y="2931712"/>
            <a:ext cx="6080919"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6F47AA-F021-4BEB-9F06-AF9D80FA11D3}" type="datetime1">
              <a:rPr lang="en-US" smtClean="0">
                <a:solidFill>
                  <a:prstClr val="black"/>
                </a:solidFill>
              </a:rPr>
              <a:pPr/>
              <a:t>8/16/2020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7" name="Chevron 6"/>
          <p:cNvSpPr/>
          <p:nvPr/>
        </p:nvSpPr>
        <p:spPr>
          <a:xfrm>
            <a:off x="4836911" y="3005472"/>
            <a:ext cx="24323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4588974" y="3005472"/>
            <a:ext cx="24323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 xmlns:p14="http://schemas.microsoft.com/office/powerpoint/2010/main" val="1633260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481336"/>
            <a:ext cx="5371478"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82268" y="1481336"/>
            <a:ext cx="5371478"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CBFF1A-1B7D-49C2-806B-1F02E4A2F668}" type="datetime1">
              <a:rPr lang="en-US" smtClean="0">
                <a:solidFill>
                  <a:prstClr val="black"/>
                </a:solidFill>
              </a:rPr>
              <a:pPr/>
              <a:t>8/16/2020</a:t>
            </a:fld>
            <a:endParaRPr lang="en-US">
              <a:solidFill>
                <a:prstClr val="black"/>
              </a:solidFill>
            </a:endParaRPr>
          </a:p>
        </p:txBody>
      </p:sp>
      <p:sp>
        <p:nvSpPr>
          <p:cNvPr id="6" name="Footer Placeholder 5"/>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 xmlns:p14="http://schemas.microsoft.com/office/powerpoint/2010/main" val="2588794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3050"/>
            <a:ext cx="10945654"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8095" y="5410200"/>
            <a:ext cx="5373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78052" y="5410200"/>
            <a:ext cx="5375701"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8095" y="1444304"/>
            <a:ext cx="537359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78051" y="1444304"/>
            <a:ext cx="5375701"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6A8568-6C10-4CB7-872F-122B8248A0EA}" type="datetime1">
              <a:rPr lang="en-US" smtClean="0">
                <a:solidFill>
                  <a:prstClr val="black"/>
                </a:solidFill>
              </a:rPr>
              <a:pPr/>
              <a:t>8/16/2020</a:t>
            </a:fld>
            <a:endParaRPr lang="en-US">
              <a:solidFill>
                <a:prstClr val="black"/>
              </a:solidFill>
            </a:endParaRPr>
          </a:p>
        </p:txBody>
      </p:sp>
      <p:sp>
        <p:nvSpPr>
          <p:cNvPr id="8" name="Footer Placeholder 7"/>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207171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35FA42-49F4-4980-B079-1D2AC5AA2A9D}" type="datetime1">
              <a:rPr lang="en-US" smtClean="0">
                <a:solidFill>
                  <a:prstClr val="black"/>
                </a:solidFill>
              </a:rPr>
              <a:pPr/>
              <a:t>8/16/2020</a:t>
            </a:fld>
            <a:endParaRPr lang="en-US">
              <a:solidFill>
                <a:prstClr val="black"/>
              </a:solidFill>
            </a:endParaRPr>
          </a:p>
        </p:txBody>
      </p:sp>
      <p:sp>
        <p:nvSpPr>
          <p:cNvPr id="4" name="Footer Placeholder 3"/>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 xmlns:p14="http://schemas.microsoft.com/office/powerpoint/2010/main" val="1029459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96977-E766-410A-96BA-5F51A6722E54}"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83037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3" y="1709741"/>
            <a:ext cx="10489585"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29793" y="4589466"/>
            <a:ext cx="1048958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D04407-CB01-4D4A-961B-A940983FD23A}" type="datetime1">
              <a:rPr lang="en-US" smtClean="0"/>
              <a:pPr/>
              <a:t>8/16/2020</a:t>
            </a:fld>
            <a:endParaRPr lang="en-US"/>
          </a:p>
        </p:txBody>
      </p:sp>
      <p:sp>
        <p:nvSpPr>
          <p:cNvPr id="5" name="Footer Placeholder 4"/>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85652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6184" y="4876800"/>
            <a:ext cx="9951022"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78221" y="5355102"/>
            <a:ext cx="528634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6184" y="274320"/>
            <a:ext cx="9948383"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47186" y="6407944"/>
            <a:ext cx="2553986" cy="365760"/>
          </a:xfrm>
        </p:spPr>
        <p:txBody>
          <a:bodyPr/>
          <a:lstStyle/>
          <a:p>
            <a:fld id="{8B965874-831B-48EF-A6BF-D6EBEE067572}" type="datetime1">
              <a:rPr lang="en-US" smtClean="0">
                <a:solidFill>
                  <a:prstClr val="black"/>
                </a:solidFill>
              </a:rPr>
              <a:pPr/>
              <a:t>8/16/2020</a:t>
            </a:fld>
            <a:endParaRPr lang="en-US">
              <a:solidFill>
                <a:prstClr val="black"/>
              </a:solidFill>
            </a:endParaRPr>
          </a:p>
        </p:txBody>
      </p:sp>
      <p:sp>
        <p:nvSpPr>
          <p:cNvPr id="6" name="Footer Placeholder 5"/>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1354220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17882" y="5443402"/>
            <a:ext cx="9526773"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046" y="189968"/>
            <a:ext cx="11553746"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519F628-7301-44EF-A26A-33DBA2A72AFF}" type="datetime1">
              <a:rPr lang="en-US" smtClean="0">
                <a:solidFill>
                  <a:prstClr val="black"/>
                </a:solidFill>
              </a:rPr>
              <a:pPr/>
              <a:t>8/16/2020</a:t>
            </a:fld>
            <a:endParaRPr lang="en-US">
              <a:solidFill>
                <a:prstClr val="black"/>
              </a:solidFill>
            </a:endParaRPr>
          </a:p>
        </p:txBody>
      </p:sp>
      <p:sp>
        <p:nvSpPr>
          <p:cNvPr id="6" name="Footer Placeholder 5"/>
          <p:cNvSpPr>
            <a:spLocks noGrp="1"/>
          </p:cNvSpPr>
          <p:nvPr>
            <p:ph type="ftr" sz="quarter" idx="11"/>
          </p:nvPr>
        </p:nvSpPr>
        <p:spPr>
          <a:xfrm>
            <a:off x="5825654" y="6407954"/>
            <a:ext cx="3126487" cy="365125"/>
          </a:xfrm>
        </p:spPr>
        <p:txBody>
          <a:bodyPr/>
          <a:lstStyle>
            <a:lvl1pPr>
              <a:defRPr>
                <a:solidFill>
                  <a:schemeClr val="tx1"/>
                </a:solidFill>
              </a:defRPr>
            </a:lvl1pPr>
            <a:extLst/>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304047" y="4865122"/>
            <a:ext cx="10740606"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4054" y="5944936"/>
            <a:ext cx="6571202"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Freeform 8"/>
          <p:cNvSpPr>
            <a:spLocks/>
          </p:cNvSpPr>
          <p:nvPr/>
        </p:nvSpPr>
        <p:spPr bwMode="auto">
          <a:xfrm>
            <a:off x="646021" y="5939011"/>
            <a:ext cx="490842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0" name="Right Triangle 9"/>
          <p:cNvSpPr>
            <a:spLocks/>
          </p:cNvSpPr>
          <p:nvPr/>
        </p:nvSpPr>
        <p:spPr bwMode="auto">
          <a:xfrm>
            <a:off x="-8032" y="5791253"/>
            <a:ext cx="4525196"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12282" y="5787748"/>
            <a:ext cx="4529446"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23573" y="4988440"/>
            <a:ext cx="24323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11275634" y="4988440"/>
            <a:ext cx="24323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 xmlns:p14="http://schemas.microsoft.com/office/powerpoint/2010/main" val="1219404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8092" y="1481333"/>
            <a:ext cx="10945654"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453285-5F91-4AE0-A319-FB8BD6F43A87}" type="datetime1">
              <a:rPr lang="en-US" smtClean="0">
                <a:solidFill>
                  <a:prstClr val="black"/>
                </a:solidFill>
              </a:rPr>
              <a:pPr/>
              <a:t>8/16/2020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2545921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02779" y="274650"/>
            <a:ext cx="2364097"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8092" y="274641"/>
            <a:ext cx="8411938"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D655C7-810E-4C24-B731-CA4C254E0440}" type="datetime1">
              <a:rPr lang="en-US" smtClean="0">
                <a:solidFill>
                  <a:prstClr val="black"/>
                </a:solidFill>
              </a:rPr>
              <a:pPr/>
              <a:t>8/16/2020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39772422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4103" y="5349912"/>
            <a:ext cx="1147773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506743" y="4853421"/>
            <a:ext cx="112497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06743" y="3886200"/>
            <a:ext cx="112497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2E6B5AC-B8BD-4383-82AE-2F8D6753CBEC}" type="datetime1">
              <a:rPr lang="en-US" smtClean="0"/>
              <a:pPr/>
              <a:t>8/16/2020</a:t>
            </a:fld>
            <a:endParaRPr lang="en-US"/>
          </a:p>
        </p:txBody>
      </p:sp>
      <p:sp>
        <p:nvSpPr>
          <p:cNvPr id="2" name="Footer Placeholder 1"/>
          <p:cNvSpPr>
            <a:spLocks noGrp="1"/>
          </p:cNvSpPr>
          <p:nvPr>
            <p:ph type="ftr" sz="quarter" idx="11"/>
          </p:nvPr>
        </p:nvSpPr>
        <p:spPr/>
        <p:txBody>
          <a:bodyPr/>
          <a:lstStyle/>
          <a:p>
            <a:r>
              <a:rPr lang="as-IN" smtClean="0">
                <a:solidFill>
                  <a:srgbClr val="2DA2BF">
                    <a:tint val="20000"/>
                  </a:srgbClr>
                </a:solidFill>
              </a:rPr>
              <a:t>পলাশ কুমার ঘোষ। সরকারি শহীদ সিরাজুদ্দীন হোসেন কলেজ, যশোর। মোবাইলঃ 01920-393252 ই-মেইলঃ </a:t>
            </a:r>
            <a:r>
              <a:rPr lang="en-US" smtClean="0">
                <a:solidFill>
                  <a:srgbClr val="2DA2BF">
                    <a:tint val="20000"/>
                  </a:srgbClr>
                </a:solidFill>
              </a:rPr>
              <a:t>palashg489@gmail.com</a:t>
            </a:r>
            <a:endParaRPr lang="en-US">
              <a:solidFill>
                <a:srgbClr val="2DA2BF">
                  <a:tint val="20000"/>
                </a:srgbClr>
              </a:solidFill>
            </a:endParaRPr>
          </a:p>
        </p:txBody>
      </p:sp>
      <p:sp>
        <p:nvSpPr>
          <p:cNvPr id="15" name="Slide Number Placeholder 14"/>
          <p:cNvSpPr>
            <a:spLocks noGrp="1"/>
          </p:cNvSpPr>
          <p:nvPr>
            <p:ph type="sldNum" sz="quarter" idx="12"/>
          </p:nvPr>
        </p:nvSpPr>
        <p:spPr>
          <a:xfrm>
            <a:off x="10945658" y="6473952"/>
            <a:ext cx="1009433"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17D6D79-C424-4C07-AD78-5581E64DC3E8}" type="datetime1">
              <a:rPr lang="en-US" smtClean="0">
                <a:solidFill>
                  <a:prstClr val="black"/>
                </a:solidFill>
              </a:rPr>
              <a:pPr/>
              <a:t>8/16/2020</a:t>
            </a:fld>
            <a:endParaRPr lang="en-US">
              <a:solidFill>
                <a:prstClr val="black"/>
              </a:solidFill>
            </a:endParaRPr>
          </a:p>
        </p:txBody>
      </p:sp>
      <p:sp>
        <p:nvSpPr>
          <p:cNvPr id="19" name="Footer Placeholder 18"/>
          <p:cNvSpPr>
            <a:spLocks noGrp="1"/>
          </p:cNvSpPr>
          <p:nvPr>
            <p:ph type="ftr" sz="quarter" idx="11"/>
          </p:nvPr>
        </p:nvSpPr>
        <p:spPr>
          <a:xfrm>
            <a:off x="4763386" y="76203"/>
            <a:ext cx="3851249" cy="288925"/>
          </a:xfrm>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16" name="Slide Number Placeholder 15"/>
          <p:cNvSpPr>
            <a:spLocks noGrp="1"/>
          </p:cNvSpPr>
          <p:nvPr>
            <p:ph type="sldNum" sz="quarter" idx="12"/>
          </p:nvPr>
        </p:nvSpPr>
        <p:spPr>
          <a:xfrm>
            <a:off x="10945658" y="6473952"/>
            <a:ext cx="1009433" cy="246888"/>
          </a:xfrm>
        </p:spPr>
        <p:txBody>
          <a:bodyPr/>
          <a:lstStyle/>
          <a:p>
            <a:fld id="{B6F15528-21DE-4FAA-801E-634DDDAF4B2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4103" y="3444904"/>
            <a:ext cx="1147773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506743" y="1676400"/>
            <a:ext cx="112497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9FE86FA-47FF-4D20-8559-44B0C32999A2}" type="datetime1">
              <a:rPr lang="en-US" smtClean="0">
                <a:solidFill>
                  <a:prstClr val="black"/>
                </a:solidFill>
              </a:rPr>
              <a:pPr/>
              <a:t>8/16/2020</a:t>
            </a:fld>
            <a:endParaRPr lang="en-US">
              <a:solidFill>
                <a:prstClr val="black"/>
              </a:solidFill>
            </a:endParaRPr>
          </a:p>
        </p:txBody>
      </p:sp>
      <p:sp>
        <p:nvSpPr>
          <p:cNvPr id="11" name="Footer Placeholder 10"/>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16" name="Slide Number Placeholder 1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a:xfrm>
            <a:off x="240038" y="2947087"/>
            <a:ext cx="11553746"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1341" y="457200"/>
            <a:ext cx="11553746"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05394" y="1600200"/>
            <a:ext cx="5574176"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82272" y="1600200"/>
            <a:ext cx="5776873"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C8FA21E-4FEB-465A-BE5A-71A750DCF4E5}" type="datetime1">
              <a:rPr lang="en-US" smtClean="0">
                <a:solidFill>
                  <a:prstClr val="black"/>
                </a:solidFill>
              </a:rPr>
              <a:pPr/>
              <a:t>8/16/2020</a:t>
            </a:fld>
            <a:endParaRPr lang="en-US">
              <a:solidFill>
                <a:prstClr val="black"/>
              </a:solidFill>
            </a:endParaRPr>
          </a:p>
        </p:txBody>
      </p:sp>
      <p:sp>
        <p:nvSpPr>
          <p:cNvPr id="10" name="Footer Placeholder 9"/>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31" name="Slide Number Placeholder 30"/>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5399" y="5410200"/>
            <a:ext cx="11452397"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74331" y="666750"/>
            <a:ext cx="57065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178045" y="666750"/>
            <a:ext cx="5708830"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74331" y="1316047"/>
            <a:ext cx="57065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182973" y="1316047"/>
            <a:ext cx="5703902"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425B04A-4876-4BF1-AD1C-8FE4394E7348}" type="datetime1">
              <a:rPr lang="en-US" smtClean="0">
                <a:solidFill>
                  <a:prstClr val="black"/>
                </a:solidFill>
              </a:rPr>
              <a:pPr/>
              <a:t>8/16/2020</a:t>
            </a:fld>
            <a:endParaRPr lang="en-US">
              <a:solidFill>
                <a:prstClr val="black"/>
              </a:solidFill>
            </a:endParaRPr>
          </a:p>
        </p:txBody>
      </p:sp>
      <p:sp>
        <p:nvSpPr>
          <p:cNvPr id="6" name="Footer Placeholder 5"/>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7" name="Slide Number Placeholder 6"/>
          <p:cNvSpPr>
            <a:spLocks noGrp="1"/>
          </p:cNvSpPr>
          <p:nvPr>
            <p:ph type="sldNum" sz="quarter" idx="12"/>
          </p:nvPr>
        </p:nvSpPr>
        <p:spPr>
          <a:xfrm>
            <a:off x="10945658" y="6477000"/>
            <a:ext cx="1013487" cy="246888"/>
          </a:xfrm>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11" name="Straight Connector 10"/>
          <p:cNvSpPr>
            <a:spLocks noChangeShapeType="1"/>
          </p:cNvSpPr>
          <p:nvPr/>
        </p:nvSpPr>
        <p:spPr bwMode="auto">
          <a:xfrm>
            <a:off x="684103" y="6019810"/>
            <a:ext cx="1147773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1341" y="457200"/>
            <a:ext cx="11553746"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5AE50B0-0807-4AF6-AFBD-2CE4A766B496}" type="datetime1">
              <a:rPr lang="en-US" smtClean="0">
                <a:solidFill>
                  <a:prstClr val="black"/>
                </a:solidFill>
              </a:rPr>
              <a:pPr/>
              <a:t>8/16/2020</a:t>
            </a:fld>
            <a:endParaRPr lang="en-US">
              <a:solidFill>
                <a:prstClr val="black"/>
              </a:solidFill>
            </a:endParaRPr>
          </a:p>
        </p:txBody>
      </p:sp>
      <p:sp>
        <p:nvSpPr>
          <p:cNvPr id="21" name="Footer Placeholder 20"/>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126" y="1825625"/>
            <a:ext cx="516878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56931" y="1825625"/>
            <a:ext cx="516878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88288C-6059-40D2-A3F2-0D995874D9A9}" type="datetime1">
              <a:rPr lang="en-US" smtClean="0"/>
              <a:pPr/>
              <a:t>8/16/2020</a:t>
            </a:fld>
            <a:endParaRPr lang="en-US"/>
          </a:p>
        </p:txBody>
      </p:sp>
      <p:sp>
        <p:nvSpPr>
          <p:cNvPr id="6" name="Footer Placeholder 5"/>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224491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24" name="Footer Placeholder 23"/>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4103" y="5849127"/>
            <a:ext cx="1147773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608092" y="5486400"/>
            <a:ext cx="112497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08097" y="609600"/>
            <a:ext cx="4001161"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754945" y="609600"/>
            <a:ext cx="7102852"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5FBA99A-B701-467A-AB06-855B6F4A60CA}" type="datetime1">
              <a:rPr lang="en-US" smtClean="0">
                <a:solidFill>
                  <a:prstClr val="black"/>
                </a:solidFill>
              </a:rPr>
              <a:pPr/>
              <a:t>8/16/2020</a:t>
            </a:fld>
            <a:endParaRPr lang="en-US">
              <a:solidFill>
                <a:prstClr val="black"/>
              </a:solidFill>
            </a:endParaRPr>
          </a:p>
        </p:txBody>
      </p:sp>
      <p:sp>
        <p:nvSpPr>
          <p:cNvPr id="29" name="Footer Placeholder 28"/>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62042" y="616634"/>
            <a:ext cx="6689011"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97FD32B-D911-42F6-953B-64C340994D84}" type="datetime1">
              <a:rPr lang="en-US" smtClean="0">
                <a:solidFill>
                  <a:prstClr val="black"/>
                </a:solidFill>
              </a:rPr>
              <a:pPr/>
              <a:t>8/16/2020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31" name="Slide Number Placeholder 30"/>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17" name="Title 16"/>
          <p:cNvSpPr>
            <a:spLocks noGrp="1"/>
          </p:cNvSpPr>
          <p:nvPr>
            <p:ph type="title"/>
          </p:nvPr>
        </p:nvSpPr>
        <p:spPr>
          <a:xfrm>
            <a:off x="506743" y="4993760"/>
            <a:ext cx="7803846"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06743" y="5533218"/>
            <a:ext cx="7803846"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B87394-B881-46F5-B275-E86858B2F79A}" type="datetime1">
              <a:rPr lang="en-US" smtClean="0">
                <a:solidFill>
                  <a:prstClr val="black"/>
                </a:solidFill>
              </a:rPr>
              <a:pPr/>
              <a:t>8/16/2020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1378" y="549279"/>
            <a:ext cx="2432368"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8092" y="549279"/>
            <a:ext cx="8310589"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D7B013-5A5C-4E21-A5F1-1E5CC95F3D74}" type="datetime1">
              <a:rPr lang="en-US" smtClean="0">
                <a:solidFill>
                  <a:prstClr val="black"/>
                </a:solidFill>
              </a:rPr>
              <a:pPr/>
              <a:t>8/16/2020</a:t>
            </a:fld>
            <a:endParaRPr lang="en-US">
              <a:solidFill>
                <a:prstClr val="black"/>
              </a:solidFill>
            </a:endParaRPr>
          </a:p>
        </p:txBody>
      </p:sp>
      <p:sp>
        <p:nvSpPr>
          <p:cNvPr id="5" name="Footer Placeholder 4"/>
          <p:cNvSpPr>
            <a:spLocks noGrp="1"/>
          </p:cNvSpPr>
          <p:nvPr>
            <p:ph type="ftr" sz="quarter" idx="11"/>
          </p:nvPr>
        </p:nvSpPr>
        <p:spPr/>
        <p:txBody>
          <a:bodyPr/>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8"/>
            <a:ext cx="1048958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7712" y="1681163"/>
            <a:ext cx="51450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7712" y="2505075"/>
            <a:ext cx="514502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56932" y="1681163"/>
            <a:ext cx="51703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56932" y="2505075"/>
            <a:ext cx="517036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90CD73-AB0E-4977-BDD8-BC2E8B5211FF}" type="datetime1">
              <a:rPr lang="en-US" smtClean="0"/>
              <a:pPr/>
              <a:t>8/16/2020</a:t>
            </a:fld>
            <a:endParaRPr lang="en-US"/>
          </a:p>
        </p:txBody>
      </p:sp>
      <p:sp>
        <p:nvSpPr>
          <p:cNvPr id="8" name="Footer Placeholder 7"/>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15202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73614F-FEA4-485E-84B4-D574A74E1FFC}" type="datetime1">
              <a:rPr lang="en-US" smtClean="0"/>
              <a:pPr/>
              <a:t>8/16/2020</a:t>
            </a:fld>
            <a:endParaRPr lang="en-US"/>
          </a:p>
        </p:txBody>
      </p:sp>
      <p:sp>
        <p:nvSpPr>
          <p:cNvPr id="4" name="Footer Placeholder 3"/>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42644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B986E-95DC-48C0-B259-B2FEAB3EBA6D}" type="datetime1">
              <a:rPr lang="en-US" smtClean="0"/>
              <a:pPr/>
              <a:t>8/16/2020</a:t>
            </a:fld>
            <a:endParaRPr lang="en-US"/>
          </a:p>
        </p:txBody>
      </p:sp>
      <p:sp>
        <p:nvSpPr>
          <p:cNvPr id="3" name="Footer Placeholder 2"/>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07332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70365" y="987428"/>
            <a:ext cx="615693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69E89-621D-43DA-8C96-07C31FCF6940}" type="datetime1">
              <a:rPr lang="en-US" smtClean="0"/>
              <a:pPr/>
              <a:t>8/16/2020</a:t>
            </a:fld>
            <a:endParaRPr lang="en-US"/>
          </a:p>
        </p:txBody>
      </p:sp>
      <p:sp>
        <p:nvSpPr>
          <p:cNvPr id="6" name="Footer Placeholder 5"/>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92495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70365" y="987428"/>
            <a:ext cx="615693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FD54E-F625-4749-B57E-56838AFA710F}" type="datetime1">
              <a:rPr lang="en-US" smtClean="0"/>
              <a:pPr/>
              <a:t>8/16/2020</a:t>
            </a:fld>
            <a:endParaRPr lang="en-US"/>
          </a:p>
        </p:txBody>
      </p:sp>
      <p:sp>
        <p:nvSpPr>
          <p:cNvPr id="6" name="Footer Placeholder 5"/>
          <p:cNvSpPr>
            <a:spLocks noGrp="1"/>
          </p:cNvSpPr>
          <p:nvPr>
            <p:ph type="ftr" sz="quarter" idx="11"/>
          </p:nvPr>
        </p:nvSpPr>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443929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26000" r="-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8"/>
            <a:ext cx="1048958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6126" y="6356353"/>
            <a:ext cx="27364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7E2DB-5965-40CD-B247-1B864F5E48B7}" type="datetime1">
              <a:rPr lang="en-US" smtClean="0"/>
              <a:pPr/>
              <a:t>8/16/2020</a:t>
            </a:fld>
            <a:endParaRPr lang="en-US"/>
          </a:p>
        </p:txBody>
      </p:sp>
      <p:sp>
        <p:nvSpPr>
          <p:cNvPr id="5" name="Footer Placeholder 4"/>
          <p:cNvSpPr>
            <a:spLocks noGrp="1"/>
          </p:cNvSpPr>
          <p:nvPr>
            <p:ph type="ftr" sz="quarter" idx="3"/>
          </p:nvPr>
        </p:nvSpPr>
        <p:spPr>
          <a:xfrm>
            <a:off x="4028609" y="6356353"/>
            <a:ext cx="41046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n-BD"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4"/>
          </p:nvPr>
        </p:nvSpPr>
        <p:spPr>
          <a:xfrm>
            <a:off x="8589298" y="6356353"/>
            <a:ext cx="27364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601184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26000" r="-2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4052" y="5944936"/>
            <a:ext cx="6571202"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646021" y="5939011"/>
            <a:ext cx="490842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8034" y="5791253"/>
            <a:ext cx="4525196"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12284" y="5787744"/>
            <a:ext cx="4529446"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8092" y="274638"/>
            <a:ext cx="10945654"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8092" y="1481334"/>
            <a:ext cx="10945654"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47186" y="6407944"/>
            <a:ext cx="2553986" cy="365760"/>
          </a:xfrm>
          <a:prstGeom prst="rect">
            <a:avLst/>
          </a:prstGeom>
        </p:spPr>
        <p:txBody>
          <a:bodyPr vert="horz" anchor="b"/>
          <a:lstStyle>
            <a:lvl1pPr algn="l" eaLnBrk="1" latinLnBrk="0" hangingPunct="1">
              <a:defRPr kumimoji="0" sz="1000">
                <a:solidFill>
                  <a:schemeClr val="tx1"/>
                </a:solidFill>
              </a:defRPr>
            </a:lvl1pPr>
            <a:extLst/>
          </a:lstStyle>
          <a:p>
            <a:fld id="{EDEB9ADB-BAD1-428C-BD25-5B7B1149CEF0}" type="datetime1">
              <a:rPr lang="en-US" smtClean="0">
                <a:solidFill>
                  <a:prstClr val="black"/>
                </a:solidFill>
              </a:rPr>
              <a:pPr/>
              <a:t>8/16/2020</a:t>
            </a:fld>
            <a:endParaRPr lang="en-US">
              <a:solidFill>
                <a:prstClr val="black"/>
              </a:solidFill>
            </a:endParaRPr>
          </a:p>
        </p:txBody>
      </p:sp>
      <p:sp>
        <p:nvSpPr>
          <p:cNvPr id="22" name="Footer Placeholder 21"/>
          <p:cNvSpPr>
            <a:spLocks noGrp="1"/>
          </p:cNvSpPr>
          <p:nvPr>
            <p:ph type="ftr" sz="quarter" idx="3"/>
          </p:nvPr>
        </p:nvSpPr>
        <p:spPr>
          <a:xfrm>
            <a:off x="5825652" y="6407950"/>
            <a:ext cx="3126487" cy="365125"/>
          </a:xfrm>
          <a:prstGeom prst="rect">
            <a:avLst/>
          </a:prstGeom>
        </p:spPr>
        <p:txBody>
          <a:bodyPr vert="horz" anchor="b"/>
          <a:lstStyle>
            <a:lvl1pPr algn="r" eaLnBrk="1" latinLnBrk="0" hangingPunct="1">
              <a:defRPr kumimoji="0" sz="1000">
                <a:solidFill>
                  <a:schemeClr val="tx1"/>
                </a:solidFill>
              </a:defRPr>
            </a:lvl1pPr>
            <a:extLst/>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18" name="Slide Number Placeholder 17"/>
          <p:cNvSpPr>
            <a:spLocks noGrp="1"/>
          </p:cNvSpPr>
          <p:nvPr>
            <p:ph type="sldNum" sz="quarter" idx="4"/>
          </p:nvPr>
        </p:nvSpPr>
        <p:spPr>
          <a:xfrm>
            <a:off x="11501172" y="6407950"/>
            <a:ext cx="486474"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7473618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664053" y="5944936"/>
            <a:ext cx="6571202"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646021" y="5939011"/>
            <a:ext cx="490842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8033" y="5791253"/>
            <a:ext cx="4525196"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12283" y="5787746"/>
            <a:ext cx="4529446"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8092" y="274638"/>
            <a:ext cx="10945654"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8092" y="1481336"/>
            <a:ext cx="10945654"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47186" y="6407944"/>
            <a:ext cx="2553986" cy="365760"/>
          </a:xfrm>
          <a:prstGeom prst="rect">
            <a:avLst/>
          </a:prstGeom>
        </p:spPr>
        <p:txBody>
          <a:bodyPr vert="horz" anchor="b"/>
          <a:lstStyle>
            <a:lvl1pPr algn="l" eaLnBrk="1" latinLnBrk="0" hangingPunct="1">
              <a:defRPr kumimoji="0" sz="1000">
                <a:solidFill>
                  <a:schemeClr val="tx1"/>
                </a:solidFill>
              </a:defRPr>
            </a:lvl1pPr>
            <a:extLst/>
          </a:lstStyle>
          <a:p>
            <a:fld id="{7F150DF2-C8DB-48F9-8018-3404B2FC5A9E}" type="datetime1">
              <a:rPr lang="en-US" smtClean="0">
                <a:solidFill>
                  <a:prstClr val="black"/>
                </a:solidFill>
              </a:rPr>
              <a:pPr/>
              <a:t>8/16/2020</a:t>
            </a:fld>
            <a:endParaRPr lang="en-US">
              <a:solidFill>
                <a:prstClr val="black"/>
              </a:solidFill>
            </a:endParaRPr>
          </a:p>
        </p:txBody>
      </p:sp>
      <p:sp>
        <p:nvSpPr>
          <p:cNvPr id="22" name="Footer Placeholder 21"/>
          <p:cNvSpPr>
            <a:spLocks noGrp="1"/>
          </p:cNvSpPr>
          <p:nvPr>
            <p:ph type="ftr" sz="quarter" idx="3"/>
          </p:nvPr>
        </p:nvSpPr>
        <p:spPr>
          <a:xfrm>
            <a:off x="5825653" y="6407952"/>
            <a:ext cx="3126487" cy="365125"/>
          </a:xfrm>
          <a:prstGeom prst="rect">
            <a:avLst/>
          </a:prstGeom>
        </p:spPr>
        <p:txBody>
          <a:bodyPr vert="horz" anchor="b"/>
          <a:lstStyle>
            <a:lvl1pPr algn="r" eaLnBrk="1" latinLnBrk="0" hangingPunct="1">
              <a:defRPr kumimoji="0" sz="1000">
                <a:solidFill>
                  <a:schemeClr val="tx1"/>
                </a:solidFill>
              </a:defRPr>
            </a:lvl1pPr>
            <a:extLst/>
          </a:lstStyle>
          <a:p>
            <a:r>
              <a:rPr lang="as-IN" smtClean="0">
                <a:solidFill>
                  <a:prstClr val="black"/>
                </a:solidFill>
              </a:rPr>
              <a:t>পলাশ কুমার ঘোষ। সরকারি শহীদ সিরাজুদ্দীন হোসেন কলেজ, যশোর। মোবাইলঃ 01920-393252 ই-মেইলঃ </a:t>
            </a:r>
            <a:r>
              <a:rPr lang="en-US" smtClean="0">
                <a:solidFill>
                  <a:prstClr val="black"/>
                </a:solidFill>
              </a:rPr>
              <a:t>palashg489@gmail.com</a:t>
            </a:r>
            <a:endParaRPr lang="en-US">
              <a:solidFill>
                <a:prstClr val="black"/>
              </a:solidFill>
            </a:endParaRPr>
          </a:p>
        </p:txBody>
      </p:sp>
      <p:sp>
        <p:nvSpPr>
          <p:cNvPr id="18" name="Slide Number Placeholder 17"/>
          <p:cNvSpPr>
            <a:spLocks noGrp="1"/>
          </p:cNvSpPr>
          <p:nvPr>
            <p:ph type="sldNum" sz="quarter" idx="4"/>
          </p:nvPr>
        </p:nvSpPr>
        <p:spPr>
          <a:xfrm>
            <a:off x="11501172" y="6407952"/>
            <a:ext cx="486474"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424432311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4103" y="1050906"/>
            <a:ext cx="1147773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405395" y="1554167"/>
            <a:ext cx="11553746"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614635" y="76203"/>
            <a:ext cx="3344505" cy="288925"/>
          </a:xfrm>
          <a:prstGeom prst="rect">
            <a:avLst/>
          </a:prstGeom>
        </p:spPr>
        <p:txBody>
          <a:bodyPr vert="horz"/>
          <a:lstStyle>
            <a:lvl1pPr algn="l" eaLnBrk="1" latinLnBrk="0" hangingPunct="1">
              <a:defRPr kumimoji="0" sz="1200">
                <a:solidFill>
                  <a:schemeClr val="accent1">
                    <a:shade val="75000"/>
                  </a:schemeClr>
                </a:solidFill>
              </a:defRPr>
            </a:lvl1pPr>
          </a:lstStyle>
          <a:p>
            <a:fld id="{976A73F8-A167-479A-9A19-56635394E9E8}" type="datetime1">
              <a:rPr lang="en-US" smtClean="0"/>
              <a:pPr/>
              <a:t>8/16/2020</a:t>
            </a:fld>
            <a:endParaRPr lang="en-US"/>
          </a:p>
        </p:txBody>
      </p:sp>
      <p:sp>
        <p:nvSpPr>
          <p:cNvPr id="28" name="Footer Placeholder 27"/>
          <p:cNvSpPr>
            <a:spLocks noGrp="1"/>
          </p:cNvSpPr>
          <p:nvPr>
            <p:ph type="ftr" sz="quarter" idx="3"/>
          </p:nvPr>
        </p:nvSpPr>
        <p:spPr>
          <a:xfrm>
            <a:off x="4155294" y="76203"/>
            <a:ext cx="4459341"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5" name="Slide Number Placeholder 4"/>
          <p:cNvSpPr>
            <a:spLocks noGrp="1"/>
          </p:cNvSpPr>
          <p:nvPr>
            <p:ph type="sldNum" sz="quarter" idx="4"/>
          </p:nvPr>
        </p:nvSpPr>
        <p:spPr>
          <a:xfrm>
            <a:off x="10945657" y="6477008"/>
            <a:ext cx="1013487" cy="244475"/>
          </a:xfrm>
          <a:prstGeom prst="rect">
            <a:avLst/>
          </a:prstGeom>
        </p:spPr>
        <p:txBody>
          <a:bodyPr vert="horz"/>
          <a:lstStyle>
            <a:lvl1pPr algn="r" eaLnBrk="1" latinLnBrk="0" hangingPunct="1">
              <a:defRPr kumimoji="0" sz="1200">
                <a:solidFill>
                  <a:schemeClr val="accent1">
                    <a:shade val="75000"/>
                  </a:schemeClr>
                </a:solidFill>
              </a:defRPr>
            </a:lvl1pPr>
          </a:lstStyle>
          <a:p>
            <a:fld id="{0ABCA2CE-91CD-4F18-8EDF-EFA7D442CB90}" type="slidenum">
              <a:rPr lang="en-US" smtClean="0"/>
              <a:pPr/>
              <a:t>‹#›</a:t>
            </a:fld>
            <a:endParaRPr lang="en-US"/>
          </a:p>
        </p:txBody>
      </p:sp>
      <p:sp>
        <p:nvSpPr>
          <p:cNvPr id="10" name="Title Placeholder 9"/>
          <p:cNvSpPr>
            <a:spLocks noGrp="1"/>
          </p:cNvSpPr>
          <p:nvPr>
            <p:ph type="title"/>
          </p:nvPr>
        </p:nvSpPr>
        <p:spPr>
          <a:xfrm>
            <a:off x="405395" y="457200"/>
            <a:ext cx="11553746"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84103" y="1050906"/>
            <a:ext cx="1147773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684103" y="1057994"/>
            <a:ext cx="1147773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0.xml"/><Relationship Id="rId5" Type="http://schemas.openxmlformats.org/officeDocument/2006/relationships/image" Target="../media/image11.jpeg"/><Relationship Id="rId4" Type="http://schemas.openxmlformats.org/officeDocument/2006/relationships/image" Target="../media/image10.gif"/></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0.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8" name="Date Placeholder 7"/>
          <p:cNvSpPr>
            <a:spLocks noGrp="1"/>
          </p:cNvSpPr>
          <p:nvPr>
            <p:ph type="dt" sz="half" idx="10"/>
          </p:nvPr>
        </p:nvSpPr>
        <p:spPr/>
        <p:txBody>
          <a:bodyPr/>
          <a:lstStyle/>
          <a:p>
            <a:fld id="{1BE24072-CA51-4876-A43B-F81B49DBB8F6}" type="datetime1">
              <a:rPr lang="en-US" smtClean="0"/>
              <a:pPr/>
              <a:t>8/16/2020</a:t>
            </a:fld>
            <a:endParaRPr lang="en-US"/>
          </a:p>
        </p:txBody>
      </p:sp>
      <p:sp>
        <p:nvSpPr>
          <p:cNvPr id="10" name="Footer Placeholder 9"/>
          <p:cNvSpPr>
            <a:spLocks noGrp="1"/>
          </p:cNvSpPr>
          <p:nvPr>
            <p:ph type="ftr" sz="quarter" idx="11"/>
          </p:nvPr>
        </p:nvSpPr>
        <p:spPr>
          <a:xfrm>
            <a:off x="2194719" y="6356355"/>
            <a:ext cx="8305800" cy="365125"/>
          </a:xfrm>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a:t>
            </a:fld>
            <a:endParaRPr lang="en-US"/>
          </a:p>
        </p:txBody>
      </p:sp>
      <p:pic>
        <p:nvPicPr>
          <p:cNvPr id="4" name="Picture 3" descr="Picture4.gif"/>
          <p:cNvPicPr>
            <a:picLocks noChangeAspect="1"/>
          </p:cNvPicPr>
          <p:nvPr/>
        </p:nvPicPr>
        <p:blipFill>
          <a:blip r:embed="rId3"/>
          <a:stretch>
            <a:fillRect/>
          </a:stretch>
        </p:blipFill>
        <p:spPr>
          <a:xfrm>
            <a:off x="0" y="-24262"/>
            <a:ext cx="12161838" cy="6882262"/>
          </a:xfrm>
          <a:prstGeom prst="rect">
            <a:avLst/>
          </a:prstGeom>
        </p:spPr>
      </p:pic>
      <p:sp>
        <p:nvSpPr>
          <p:cNvPr id="5" name="Rectangle 4"/>
          <p:cNvSpPr/>
          <p:nvPr/>
        </p:nvSpPr>
        <p:spPr>
          <a:xfrm>
            <a:off x="0" y="685800"/>
            <a:ext cx="12161838" cy="923330"/>
          </a:xfrm>
          <a:prstGeom prst="rect">
            <a:avLst/>
          </a:prstGeom>
        </p:spPr>
        <p:txBody>
          <a:bodyPr wrap="square">
            <a:spAutoFit/>
          </a:bodyPr>
          <a:lstStyle/>
          <a:p>
            <a:pPr algn="ctr"/>
            <a:r>
              <a:rPr lang="bn-BD" sz="5400" b="1" dirty="0" smtClean="0">
                <a:ln>
                  <a:prstDash val="solid"/>
                </a:ln>
                <a:solidFill>
                  <a:srgbClr val="FFFF00"/>
                </a:solidFill>
                <a:effectLst>
                  <a:outerShdw blurRad="88000" dist="50800" dir="5040000" algn="tl">
                    <a:schemeClr val="accent4">
                      <a:tint val="80000"/>
                      <a:satMod val="250000"/>
                      <a:alpha val="45000"/>
                    </a:schemeClr>
                  </a:outerShdw>
                </a:effectLst>
                <a:latin typeface="NikoshBAN" pitchFamily="2" charset="0"/>
                <a:cs typeface="NikoshBAN" pitchFamily="2" charset="0"/>
              </a:rPr>
              <a:t>আজকের মাল্টিমিডিয়া ক্লাসে </a:t>
            </a:r>
            <a:r>
              <a:rPr lang="bn-IN" sz="5400" b="1" dirty="0" smtClean="0">
                <a:ln>
                  <a:prstDash val="solid"/>
                </a:ln>
                <a:solidFill>
                  <a:srgbClr val="FFFF00"/>
                </a:solidFill>
                <a:effectLst>
                  <a:outerShdw blurRad="88000" dist="50800" dir="5040000" algn="tl">
                    <a:schemeClr val="accent4">
                      <a:tint val="80000"/>
                      <a:satMod val="250000"/>
                      <a:alpha val="45000"/>
                    </a:schemeClr>
                  </a:outerShdw>
                </a:effectLst>
                <a:latin typeface="NikoshBAN" pitchFamily="2" charset="0"/>
                <a:cs typeface="NikoshBAN" pitchFamily="2" charset="0"/>
              </a:rPr>
              <a:t>সবাইকে ফুলেল শুভেচ্ছা </a:t>
            </a:r>
            <a:endParaRPr lang="en-US" sz="5400" b="1" dirty="0">
              <a:ln>
                <a:prstDash val="solid"/>
              </a:ln>
              <a:solidFill>
                <a:srgbClr val="FFFF00"/>
              </a:solidFill>
              <a:effectLst>
                <a:outerShdw blurRad="88000" dist="50800" dir="5040000" algn="tl">
                  <a:schemeClr val="accent4">
                    <a:tint val="80000"/>
                    <a:satMod val="250000"/>
                    <a:alpha val="45000"/>
                  </a:schemeClr>
                </a:outerShdw>
              </a:effectLst>
              <a:latin typeface="NikoshBAN" pitchFamily="2" charset="0"/>
              <a:cs typeface="NikoshBAN" pitchFamily="2" charset="0"/>
            </a:endParaRPr>
          </a:p>
        </p:txBody>
      </p:sp>
      <p:pic>
        <p:nvPicPr>
          <p:cNvPr id="6" name="Picture 5" descr="Picture2.jpg"/>
          <p:cNvPicPr>
            <a:picLocks noChangeAspect="1"/>
          </p:cNvPicPr>
          <p:nvPr/>
        </p:nvPicPr>
        <p:blipFill>
          <a:blip r:embed="rId4"/>
          <a:stretch>
            <a:fillRect/>
          </a:stretch>
        </p:blipFill>
        <p:spPr>
          <a:xfrm>
            <a:off x="0" y="0"/>
            <a:ext cx="6231226" cy="6858000"/>
          </a:xfrm>
          <a:prstGeom prst="rect">
            <a:avLst/>
          </a:prstGeom>
        </p:spPr>
      </p:pic>
      <p:pic>
        <p:nvPicPr>
          <p:cNvPr id="7" name="Picture 6" descr="Picture3.jpg"/>
          <p:cNvPicPr>
            <a:picLocks noChangeAspect="1"/>
          </p:cNvPicPr>
          <p:nvPr/>
        </p:nvPicPr>
        <p:blipFill>
          <a:blip r:embed="rId5"/>
          <a:stretch>
            <a:fillRect/>
          </a:stretch>
        </p:blipFill>
        <p:spPr>
          <a:xfrm>
            <a:off x="6233320" y="0"/>
            <a:ext cx="5928518"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6"/>
                                        </p:tgtEl>
                                        <p:attrNameLst>
                                          <p:attrName>ppt_x</p:attrName>
                                        </p:attrNameLst>
                                      </p:cBhvr>
                                      <p:tavLst>
                                        <p:tav tm="0">
                                          <p:val>
                                            <p:strVal val="ppt_x"/>
                                          </p:val>
                                        </p:tav>
                                        <p:tav tm="100000">
                                          <p:val>
                                            <p:strVal val="0-ppt_w/2"/>
                                          </p:val>
                                        </p:tav>
                                      </p:tavLst>
                                    </p:anim>
                                    <p:anim calcmode="lin" valueType="num">
                                      <p:cBhvr additive="base">
                                        <p:cTn id="7" dur="5000"/>
                                        <p:tgtEl>
                                          <p:spTgt spid="6"/>
                                        </p:tgtEl>
                                        <p:attrNameLst>
                                          <p:attrName>ppt_y</p:attrName>
                                        </p:attrNameLst>
                                      </p:cBhvr>
                                      <p:tavLst>
                                        <p:tav tm="0">
                                          <p:val>
                                            <p:strVal val="ppt_y"/>
                                          </p:val>
                                        </p:tav>
                                        <p:tav tm="100000">
                                          <p:val>
                                            <p:strVal val="ppt_y"/>
                                          </p:val>
                                        </p:tav>
                                      </p:tavLst>
                                    </p:anim>
                                    <p:set>
                                      <p:cBhvr>
                                        <p:cTn id="8" dur="1" fill="hold">
                                          <p:stCondLst>
                                            <p:cond delay="4999"/>
                                          </p:stCondLst>
                                        </p:cTn>
                                        <p:tgtEl>
                                          <p:spTgt spid="6"/>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7"/>
                                        </p:tgtEl>
                                        <p:attrNameLst>
                                          <p:attrName>ppt_x</p:attrName>
                                        </p:attrNameLst>
                                      </p:cBhvr>
                                      <p:tavLst>
                                        <p:tav tm="0">
                                          <p:val>
                                            <p:strVal val="ppt_x"/>
                                          </p:val>
                                        </p:tav>
                                        <p:tav tm="100000">
                                          <p:val>
                                            <p:strVal val="1+ppt_w/2"/>
                                          </p:val>
                                        </p:tav>
                                      </p:tavLst>
                                    </p:anim>
                                    <p:anim calcmode="lin" valueType="num">
                                      <p:cBhvr additive="base">
                                        <p:cTn id="11" dur="5000"/>
                                        <p:tgtEl>
                                          <p:spTgt spid="7"/>
                                        </p:tgtEl>
                                        <p:attrNameLst>
                                          <p:attrName>ppt_y</p:attrName>
                                        </p:attrNameLst>
                                      </p:cBhvr>
                                      <p:tavLst>
                                        <p:tav tm="0">
                                          <p:val>
                                            <p:strVal val="ppt_y"/>
                                          </p:val>
                                        </p:tav>
                                        <p:tav tm="100000">
                                          <p:val>
                                            <p:strVal val="ppt_y"/>
                                          </p:val>
                                        </p:tav>
                                      </p:tavLst>
                                    </p:anim>
                                    <p:set>
                                      <p:cBhvr>
                                        <p:cTn id="12" dur="1" fill="hold">
                                          <p:stCondLst>
                                            <p:cond delay="4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0" nodeType="clickEffect">
                                  <p:stCondLst>
                                    <p:cond delay="0"/>
                                  </p:stCondLst>
                                  <p:iterate type="lt">
                                    <p:tmPct val="10000"/>
                                  </p:iterate>
                                  <p:childTnLst>
                                    <p:animMotion origin="layout" path="M 0.0 0.0 L 0.0 -0.07213" pathEditMode="relative" ptsTypes="">
                                      <p:cBhvr>
                                        <p:cTn id="16" dur="500" accel="50000" decel="50000" autoRev="1" fill="hold">
                                          <p:stCondLst>
                                            <p:cond delay="0"/>
                                          </p:stCondLst>
                                        </p:cTn>
                                        <p:tgtEl>
                                          <p:spTgt spid="5"/>
                                        </p:tgtEl>
                                        <p:attrNameLst>
                                          <p:attrName>ppt_x</p:attrName>
                                          <p:attrName>ppt_y</p:attrName>
                                        </p:attrNameLst>
                                      </p:cBhvr>
                                    </p:animMotion>
                                    <p:animRot by="1500000">
                                      <p:cBhvr>
                                        <p:cTn id="17" dur="250" fill="hold">
                                          <p:stCondLst>
                                            <p:cond delay="0"/>
                                          </p:stCondLst>
                                        </p:cTn>
                                        <p:tgtEl>
                                          <p:spTgt spid="5"/>
                                        </p:tgtEl>
                                        <p:attrNameLst>
                                          <p:attrName>r</p:attrName>
                                        </p:attrNameLst>
                                      </p:cBhvr>
                                    </p:animRot>
                                    <p:animRot by="-1500000">
                                      <p:cBhvr>
                                        <p:cTn id="18" dur="250" fill="hold">
                                          <p:stCondLst>
                                            <p:cond delay="250"/>
                                          </p:stCondLst>
                                        </p:cTn>
                                        <p:tgtEl>
                                          <p:spTgt spid="5"/>
                                        </p:tgtEl>
                                        <p:attrNameLst>
                                          <p:attrName>r</p:attrName>
                                        </p:attrNameLst>
                                      </p:cBhvr>
                                    </p:animRot>
                                    <p:animRot by="-1500000">
                                      <p:cBhvr>
                                        <p:cTn id="19" dur="250" fill="hold">
                                          <p:stCondLst>
                                            <p:cond delay="500"/>
                                          </p:stCondLst>
                                        </p:cTn>
                                        <p:tgtEl>
                                          <p:spTgt spid="5"/>
                                        </p:tgtEl>
                                        <p:attrNameLst>
                                          <p:attrName>r</p:attrName>
                                        </p:attrNameLst>
                                      </p:cBhvr>
                                    </p:animRot>
                                    <p:animRot by="1500000">
                                      <p:cBhvr>
                                        <p:cTn id="20" dur="250" fill="hold">
                                          <p:stCondLst>
                                            <p:cond delay="75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2880519" y="6477000"/>
            <a:ext cx="7010400" cy="381001"/>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10</a:t>
            </a:fld>
            <a:endParaRPr lang="en-US">
              <a:solidFill>
                <a:prstClr val="black"/>
              </a:solidFill>
            </a:endParaRPr>
          </a:p>
        </p:txBody>
      </p:sp>
      <p:sp>
        <p:nvSpPr>
          <p:cNvPr id="6" name="TextBox 5"/>
          <p:cNvSpPr txBox="1"/>
          <p:nvPr/>
        </p:nvSpPr>
        <p:spPr>
          <a:xfrm>
            <a:off x="289719" y="533400"/>
            <a:ext cx="5943600" cy="1815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bn-BD" sz="2800" dirty="0" smtClean="0">
                <a:latin typeface="NikoshBAN" pitchFamily="2" charset="0"/>
                <a:cs typeface="NikoshBAN" pitchFamily="2" charset="0"/>
              </a:rPr>
              <a:t>অর্থনীতির জনক অ্যাডাম স্মিথ</a:t>
            </a:r>
          </a:p>
          <a:p>
            <a:r>
              <a:rPr lang="bn-BD" sz="2800" dirty="0" smtClean="0">
                <a:latin typeface="NikoshBAN" pitchFamily="2" charset="0"/>
                <a:cs typeface="NikoshBAN" pitchFamily="2" charset="0"/>
              </a:rPr>
              <a:t>জন্মঃ </a:t>
            </a:r>
            <a:r>
              <a:rPr lang="bn-BD" sz="2800" dirty="0" smtClean="0">
                <a:latin typeface="NikoshBAN" pitchFamily="2" charset="0"/>
                <a:cs typeface="NikoshBAN" pitchFamily="2" charset="0"/>
              </a:rPr>
              <a:t>০৫</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জুন, ১৭২৩ </a:t>
            </a:r>
            <a:r>
              <a:rPr lang="bn-BD" sz="2800" dirty="0" smtClean="0">
                <a:latin typeface="NikoshBAN" pitchFamily="2" charset="0"/>
                <a:cs typeface="NikoshBAN" pitchFamily="2" charset="0"/>
              </a:rPr>
              <a:t>কিরক্যালডি, ফিফ, স্কটল্যান্ড। </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বিখ্যাত গ্রন্থঃ </a:t>
            </a:r>
            <a:r>
              <a:rPr lang="en-US" sz="2800" dirty="0" smtClean="0">
                <a:latin typeface="NikoshBAN" pitchFamily="2" charset="0"/>
                <a:cs typeface="NikoshBAN" pitchFamily="2" charset="0"/>
              </a:rPr>
              <a:t>The Wealth of Nation’s</a:t>
            </a:r>
          </a:p>
          <a:p>
            <a:r>
              <a:rPr lang="bn-BD" sz="2800" dirty="0" smtClean="0">
                <a:latin typeface="NikoshBAN" pitchFamily="2" charset="0"/>
                <a:cs typeface="NikoshBAN" pitchFamily="2" charset="0"/>
              </a:rPr>
              <a:t>মৃত্যুঃ ১৭ জুলাই, </a:t>
            </a:r>
            <a:r>
              <a:rPr lang="bn-BD" sz="2800" smtClean="0">
                <a:latin typeface="NikoshBAN" pitchFamily="2" charset="0"/>
                <a:cs typeface="NikoshBAN" pitchFamily="2" charset="0"/>
              </a:rPr>
              <a:t>১৭৯০ </a:t>
            </a:r>
            <a:r>
              <a:rPr lang="bn-BD" sz="2800" smtClean="0">
                <a:latin typeface="NikoshBAN" pitchFamily="2" charset="0"/>
                <a:cs typeface="NikoshBAN" pitchFamily="2" charset="0"/>
              </a:rPr>
              <a:t>( বয়স ৬৭ বছর ) </a:t>
            </a:r>
            <a:endParaRPr lang="en-US" sz="2800" dirty="0">
              <a:latin typeface="NikoshBAN" pitchFamily="2" charset="0"/>
              <a:cs typeface="NikoshBAN" pitchFamily="2" charset="0"/>
            </a:endParaRPr>
          </a:p>
        </p:txBody>
      </p:sp>
      <p:sp>
        <p:nvSpPr>
          <p:cNvPr id="9" name="TextBox 8"/>
          <p:cNvSpPr txBox="1"/>
          <p:nvPr/>
        </p:nvSpPr>
        <p:spPr>
          <a:xfrm>
            <a:off x="6461919" y="457200"/>
            <a:ext cx="5486400" cy="224676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bn-BD" sz="2800" dirty="0" smtClean="0">
                <a:latin typeface="NikoshBAN" pitchFamily="2" charset="0"/>
                <a:cs typeface="NikoshBAN" pitchFamily="2" charset="0"/>
              </a:rPr>
              <a:t>ডেভিড রিকার্ডো</a:t>
            </a:r>
          </a:p>
          <a:p>
            <a:r>
              <a:rPr lang="bn-BD" sz="2800" dirty="0" smtClean="0">
                <a:latin typeface="NikoshBAN" pitchFamily="2" charset="0"/>
                <a:cs typeface="NikoshBAN" pitchFamily="2" charset="0"/>
              </a:rPr>
              <a:t>জন্মঃ ১৮ এপ্রিল, ১৭৭২, যুক্তরাজ্য </a:t>
            </a:r>
          </a:p>
          <a:p>
            <a:r>
              <a:rPr lang="bn-BD" sz="2800" dirty="0" smtClean="0">
                <a:latin typeface="NikoshBAN" pitchFamily="2" charset="0"/>
                <a:cs typeface="NikoshBAN" pitchFamily="2" charset="0"/>
              </a:rPr>
              <a:t>বিখ্যাত গ্রন্থঃ</a:t>
            </a:r>
            <a:r>
              <a:rPr lang="en-US" sz="2800" dirty="0" smtClean="0">
                <a:latin typeface="NikoshBAN" pitchFamily="2" charset="0"/>
                <a:cs typeface="NikoshBAN" pitchFamily="2" charset="0"/>
              </a:rPr>
              <a:t> ‘The Principles of Political Economy &amp; Taxation’</a:t>
            </a:r>
          </a:p>
          <a:p>
            <a:r>
              <a:rPr lang="bn-BD" sz="2800" dirty="0" smtClean="0">
                <a:latin typeface="NikoshBAN" pitchFamily="2" charset="0"/>
                <a:cs typeface="NikoshBAN" pitchFamily="2" charset="0"/>
              </a:rPr>
              <a:t>মৃত্যুঃ ১১ সেপ্টেম্বর, ১৮২৩ </a:t>
            </a:r>
            <a:endParaRPr lang="en-US" sz="2800" dirty="0"/>
          </a:p>
        </p:txBody>
      </p:sp>
      <p:sp>
        <p:nvSpPr>
          <p:cNvPr id="10" name="TextBox 9"/>
          <p:cNvSpPr txBox="1"/>
          <p:nvPr/>
        </p:nvSpPr>
        <p:spPr>
          <a:xfrm>
            <a:off x="2499519" y="3505200"/>
            <a:ext cx="57912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r>
              <a:rPr lang="bn-BD" sz="3600" dirty="0" smtClean="0">
                <a:latin typeface="NikoshBAN" pitchFamily="2" charset="0"/>
                <a:cs typeface="NikoshBAN" pitchFamily="2" charset="0"/>
              </a:rPr>
              <a:t>ধনতান্ত্রিক অর্থব্যবস্থার প্রবক্তা ও সমর্থক।  </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2956719" y="6477000"/>
            <a:ext cx="6477000" cy="288925"/>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11</a:t>
            </a:fld>
            <a:endParaRPr lang="en-US">
              <a:solidFill>
                <a:prstClr val="black"/>
              </a:solidFill>
            </a:endParaRPr>
          </a:p>
        </p:txBody>
      </p:sp>
      <p:sp>
        <p:nvSpPr>
          <p:cNvPr id="5" name="Rectangle 4"/>
          <p:cNvSpPr/>
          <p:nvPr/>
        </p:nvSpPr>
        <p:spPr>
          <a:xfrm>
            <a:off x="4328319" y="304800"/>
            <a:ext cx="3818674" cy="769441"/>
          </a:xfrm>
          <a:prstGeom prst="rect">
            <a:avLst/>
          </a:prstGeom>
          <a:scene3d>
            <a:camera prst="obliqueTopLeft" fov="600000">
              <a:rot lat="0" lon="0" rev="0"/>
            </a:camera>
            <a:lightRig rig="balanced" dir="t">
              <a:rot lat="0" lon="0" rev="19200000"/>
            </a:lightRig>
          </a:scene3d>
          <a:sp3d contourW="12700" prstMaterial="matte">
            <a:bevelT w="60000" h="50800" prst="convex"/>
            <a:contourClr>
              <a:schemeClr val="accent1">
                <a:shade val="60000"/>
                <a:satMod val="110000"/>
              </a:schemeClr>
            </a:contourClr>
          </a:sp3d>
        </p:spPr>
        <p:style>
          <a:lnRef idx="0">
            <a:schemeClr val="accent1"/>
          </a:lnRef>
          <a:fillRef idx="3">
            <a:schemeClr val="accent1"/>
          </a:fillRef>
          <a:effectRef idx="3">
            <a:schemeClr val="accent1"/>
          </a:effectRef>
          <a:fontRef idx="minor">
            <a:schemeClr val="lt1"/>
          </a:fontRef>
        </p:style>
        <p:txBody>
          <a:bodyPr wrap="none">
            <a:spAutoFit/>
          </a:bodyPr>
          <a:lstStyle/>
          <a:p>
            <a:pPr lvl="0" algn="just"/>
            <a:r>
              <a:rPr lang="bn-BD" sz="4400" dirty="0" smtClean="0">
                <a:latin typeface="NikoshBAN" pitchFamily="2" charset="0"/>
                <a:cs typeface="NikoshBAN" pitchFamily="2" charset="0"/>
              </a:rPr>
              <a:t>ধনতান্ত্রিক অর্থব্যবস্থা </a:t>
            </a:r>
            <a:endParaRPr lang="en-US" sz="4400" dirty="0"/>
          </a:p>
        </p:txBody>
      </p:sp>
      <p:sp>
        <p:nvSpPr>
          <p:cNvPr id="6" name="TextBox 5"/>
          <p:cNvSpPr txBox="1"/>
          <p:nvPr/>
        </p:nvSpPr>
        <p:spPr>
          <a:xfrm>
            <a:off x="213519" y="1600200"/>
            <a:ext cx="11658600" cy="501675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bn-BD" sz="3200" dirty="0" smtClean="0">
                <a:latin typeface="NikoshBAN" pitchFamily="2" charset="0"/>
                <a:cs typeface="NikoshBAN" pitchFamily="2" charset="0"/>
              </a:rPr>
              <a:t>ধনতান্ত্রিক অর্থব্যবস্থার সুত্রপাত হয় ইউরোপে। অষ্টাদশ শতাব্দীর শুরু থেকে শিল্প বিল্পবের মাধ্যমে ধনতান্ত্রিক অর্থনৈতিক ব্যবস্থা প্রতিষ্ঠত হতে থাকে। ১৭৮৯ সালে ফরাসি বিল্পবের মধ্য দিয়ে সমগ্র ইউরোপে বুর্জোয়া গণতান্ত্রিক বিল্পবের শুরু হয়। </a:t>
            </a:r>
          </a:p>
          <a:p>
            <a:pPr lvl="0" algn="just"/>
            <a:r>
              <a:rPr lang="bn-BD" sz="3200" dirty="0" smtClean="0">
                <a:latin typeface="NikoshBAN" pitchFamily="2" charset="0"/>
                <a:cs typeface="NikoshBAN" pitchFamily="2" charset="0"/>
              </a:rPr>
              <a:t>যে অর্থব্যবস্থায় উৎপাদনের উপাদানসমূহ ব্যক্তিগত মালিকানায় পরিচালিত হয় তাকে ধনতান্ত্রিক অর্থব্যবস্থা বলে। </a:t>
            </a:r>
          </a:p>
          <a:p>
            <a:pPr lvl="0" algn="just"/>
            <a:r>
              <a:rPr lang="bn-BD" sz="3200" dirty="0" smtClean="0">
                <a:latin typeface="NikoshBAN" pitchFamily="2" charset="0"/>
                <a:cs typeface="NikoshBAN" pitchFamily="2" charset="0"/>
              </a:rPr>
              <a:t>অন্যভাবে বলা যায় যে অর্থব্যবস্থায় উৎপাদনের উপাদান গুলোর ব্যক্তি মালিকানা বিদ্যমান এবং সরকারি হস্তক্ষেপ ব্যতিরেকে অবাধ দাম প্রক্রিয়ার মাধ্যমে বাজার পরিচালিত হয় সে অর্থনৈতিক ব্যবস্থাকে ধনতান্ত্রিক অর্থব্যবস্থা বলে। এ ধরনের অর্থনীতিকে মুক্ত বাজার অর্থনীতিও বলা হয়। আমেরিকা , ফ্রান্স, জার্মানি, জাপান, বৃটেন , সুইডেন সহ পৃথিবীর অনেক দেশে ধনতান্ত্রিক বা পুজিঁবাদ অর্থব্যবস্থা প্রচলিত রয়েছে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2651919" y="6477000"/>
            <a:ext cx="6324600" cy="304801"/>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12</a:t>
            </a:fld>
            <a:endParaRPr lang="en-US">
              <a:solidFill>
                <a:prstClr val="black"/>
              </a:solidFill>
            </a:endParaRPr>
          </a:p>
        </p:txBody>
      </p:sp>
      <p:sp>
        <p:nvSpPr>
          <p:cNvPr id="6" name="TextBox 5"/>
          <p:cNvSpPr txBox="1"/>
          <p:nvPr/>
        </p:nvSpPr>
        <p:spPr>
          <a:xfrm>
            <a:off x="3871119" y="838200"/>
            <a:ext cx="4191000" cy="523220"/>
          </a:xfrm>
          <a:prstGeom prst="rect">
            <a:avLst/>
          </a:prstGeom>
          <a:scene3d>
            <a:camera prst="orthographicFront"/>
            <a:lightRig rig="threePt" dir="t"/>
          </a:scene3d>
          <a:sp3d>
            <a:bevelT prst="angle"/>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bn-BD" sz="2800" dirty="0" smtClean="0">
                <a:latin typeface="NikoshBAN" pitchFamily="2" charset="0"/>
                <a:cs typeface="NikoshBAN" pitchFamily="2" charset="0"/>
              </a:rPr>
              <a:t>ধনতান্ত্রিক অর্থব্যবস্থার বৈশিষ্ট্যঃ </a:t>
            </a:r>
            <a:endParaRPr lang="en-US" sz="2800" dirty="0"/>
          </a:p>
        </p:txBody>
      </p:sp>
      <p:sp>
        <p:nvSpPr>
          <p:cNvPr id="7" name="TextBox 6"/>
          <p:cNvSpPr txBox="1"/>
          <p:nvPr/>
        </p:nvSpPr>
        <p:spPr>
          <a:xfrm>
            <a:off x="518319" y="1828800"/>
            <a:ext cx="39624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dirty="0" smtClean="0">
                <a:latin typeface="NikoshBAN" pitchFamily="2" charset="0"/>
                <a:cs typeface="NikoshBAN" pitchFamily="2" charset="0"/>
              </a:rPr>
              <a:t>সম্পদের ব্যক্তিগত মালিকানা </a:t>
            </a:r>
            <a:endParaRPr lang="en-US" sz="2400" dirty="0">
              <a:latin typeface="NikoshBAN" pitchFamily="2" charset="0"/>
              <a:cs typeface="NikoshBAN" pitchFamily="2" charset="0"/>
            </a:endParaRPr>
          </a:p>
        </p:txBody>
      </p:sp>
      <p:sp>
        <p:nvSpPr>
          <p:cNvPr id="8" name="TextBox 7"/>
          <p:cNvSpPr txBox="1"/>
          <p:nvPr/>
        </p:nvSpPr>
        <p:spPr>
          <a:xfrm>
            <a:off x="518319" y="2438400"/>
            <a:ext cx="3962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400" dirty="0" smtClean="0">
                <a:latin typeface="NikoshBAN" pitchFamily="2" charset="0"/>
                <a:cs typeface="NikoshBAN" pitchFamily="2" charset="0"/>
              </a:rPr>
              <a:t>উদ্যোগের স্বাধীনতা </a:t>
            </a:r>
            <a:endParaRPr lang="en-US" sz="2400" dirty="0">
              <a:latin typeface="NikoshBAN" pitchFamily="2" charset="0"/>
              <a:cs typeface="NikoshBAN" pitchFamily="2" charset="0"/>
            </a:endParaRPr>
          </a:p>
        </p:txBody>
      </p:sp>
      <p:sp>
        <p:nvSpPr>
          <p:cNvPr id="9" name="TextBox 8"/>
          <p:cNvSpPr txBox="1"/>
          <p:nvPr/>
        </p:nvSpPr>
        <p:spPr>
          <a:xfrm>
            <a:off x="529971" y="3048000"/>
            <a:ext cx="3950748"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itchFamily="2" charset="0"/>
                <a:cs typeface="NikoshBAN" pitchFamily="2" charset="0"/>
              </a:rPr>
              <a:t>ভোক্তার স্বাধীনতা </a:t>
            </a:r>
            <a:endParaRPr lang="en-US" sz="2400" dirty="0">
              <a:latin typeface="NikoshBAN" pitchFamily="2" charset="0"/>
              <a:cs typeface="NikoshBAN" pitchFamily="2" charset="0"/>
            </a:endParaRPr>
          </a:p>
        </p:txBody>
      </p:sp>
      <p:sp>
        <p:nvSpPr>
          <p:cNvPr id="10" name="TextBox 9"/>
          <p:cNvSpPr txBox="1"/>
          <p:nvPr/>
        </p:nvSpPr>
        <p:spPr>
          <a:xfrm>
            <a:off x="518319" y="3690768"/>
            <a:ext cx="396329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dirty="0" smtClean="0">
                <a:latin typeface="NikoshBAN" pitchFamily="2" charset="0"/>
                <a:cs typeface="NikoshBAN" pitchFamily="2" charset="0"/>
              </a:rPr>
              <a:t>সর্বাধিক মুনাফা অর্জন </a:t>
            </a:r>
            <a:endParaRPr lang="en-US" sz="2400" dirty="0">
              <a:latin typeface="NikoshBAN" pitchFamily="2" charset="0"/>
              <a:cs typeface="NikoshBAN" pitchFamily="2" charset="0"/>
            </a:endParaRPr>
          </a:p>
        </p:txBody>
      </p:sp>
      <p:sp>
        <p:nvSpPr>
          <p:cNvPr id="11" name="TextBox 10"/>
          <p:cNvSpPr txBox="1"/>
          <p:nvPr/>
        </p:nvSpPr>
        <p:spPr>
          <a:xfrm>
            <a:off x="529971" y="4267200"/>
            <a:ext cx="395074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smtClean="0">
                <a:latin typeface="NikoshBAN" pitchFamily="2" charset="0"/>
                <a:cs typeface="NikoshBAN" pitchFamily="2" charset="0"/>
              </a:rPr>
              <a:t>অবাধ প্রতিযোগিতা </a:t>
            </a:r>
            <a:endParaRPr lang="en-US" sz="2400" dirty="0">
              <a:latin typeface="NikoshBAN" pitchFamily="2" charset="0"/>
              <a:cs typeface="NikoshBAN" pitchFamily="2" charset="0"/>
            </a:endParaRPr>
          </a:p>
        </p:txBody>
      </p:sp>
      <p:sp>
        <p:nvSpPr>
          <p:cNvPr id="12" name="TextBox 11"/>
          <p:cNvSpPr txBox="1"/>
          <p:nvPr/>
        </p:nvSpPr>
        <p:spPr>
          <a:xfrm>
            <a:off x="519213" y="4876800"/>
            <a:ext cx="3961506"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2400" dirty="0" smtClean="0">
                <a:latin typeface="NikoshBAN" pitchFamily="2" charset="0"/>
                <a:cs typeface="NikoshBAN" pitchFamily="2" charset="0"/>
              </a:rPr>
              <a:t>ভোক্তার সার্বভৌমত্ব  </a:t>
            </a:r>
            <a:endParaRPr lang="en-US" sz="2400" dirty="0">
              <a:latin typeface="NikoshBAN" pitchFamily="2" charset="0"/>
              <a:cs typeface="NikoshBAN" pitchFamily="2" charset="0"/>
            </a:endParaRPr>
          </a:p>
        </p:txBody>
      </p:sp>
      <p:sp>
        <p:nvSpPr>
          <p:cNvPr id="13" name="TextBox 12"/>
          <p:cNvSpPr txBox="1"/>
          <p:nvPr/>
        </p:nvSpPr>
        <p:spPr>
          <a:xfrm>
            <a:off x="5623719" y="1828800"/>
            <a:ext cx="4114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বৃহদায়তন উৎপাদন ব্যবস্থা  </a:t>
            </a:r>
            <a:endParaRPr lang="en-US" sz="2400" dirty="0">
              <a:latin typeface="NikoshBAN" pitchFamily="2" charset="0"/>
              <a:cs typeface="NikoshBAN" pitchFamily="2" charset="0"/>
            </a:endParaRPr>
          </a:p>
        </p:txBody>
      </p:sp>
      <p:sp>
        <p:nvSpPr>
          <p:cNvPr id="14" name="TextBox 13"/>
          <p:cNvSpPr txBox="1"/>
          <p:nvPr/>
        </p:nvSpPr>
        <p:spPr>
          <a:xfrm>
            <a:off x="5699919" y="2437506"/>
            <a:ext cx="41148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smtClean="0">
                <a:latin typeface="NikoshBAN" pitchFamily="2" charset="0"/>
                <a:cs typeface="NikoshBAN" pitchFamily="2" charset="0"/>
              </a:rPr>
              <a:t>স্বয়ংক্রিয় দামব্যবস্থা </a:t>
            </a:r>
            <a:endParaRPr lang="en-US" sz="2400" dirty="0">
              <a:latin typeface="NikoshBAN" pitchFamily="2" charset="0"/>
              <a:cs typeface="NikoshBAN" pitchFamily="2" charset="0"/>
            </a:endParaRPr>
          </a:p>
        </p:txBody>
      </p:sp>
      <p:sp>
        <p:nvSpPr>
          <p:cNvPr id="15" name="TextBox 14"/>
          <p:cNvSpPr txBox="1"/>
          <p:nvPr/>
        </p:nvSpPr>
        <p:spPr>
          <a:xfrm>
            <a:off x="5699919" y="3123306"/>
            <a:ext cx="41148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dirty="0" smtClean="0">
                <a:latin typeface="NikoshBAN" pitchFamily="2" charset="0"/>
                <a:cs typeface="NikoshBAN" pitchFamily="2" charset="0"/>
              </a:rPr>
              <a:t>মুনাফা অর্জন </a:t>
            </a:r>
            <a:endParaRPr lang="en-US" sz="2400" dirty="0">
              <a:latin typeface="NikoshBAN" pitchFamily="2" charset="0"/>
              <a:cs typeface="NikoshBAN" pitchFamily="2" charset="0"/>
            </a:endParaRPr>
          </a:p>
        </p:txBody>
      </p:sp>
      <p:sp>
        <p:nvSpPr>
          <p:cNvPr id="16" name="TextBox 15"/>
          <p:cNvSpPr txBox="1"/>
          <p:nvPr/>
        </p:nvSpPr>
        <p:spPr>
          <a:xfrm>
            <a:off x="5699919" y="3810000"/>
            <a:ext cx="41148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dirty="0" smtClean="0">
                <a:latin typeface="NikoshBAN" pitchFamily="2" charset="0"/>
                <a:cs typeface="NikoshBAN" pitchFamily="2" charset="0"/>
              </a:rPr>
              <a:t>শ্রমিক শোষণ </a:t>
            </a:r>
            <a:endParaRPr lang="en-US" sz="2400" dirty="0">
              <a:latin typeface="NikoshBAN" pitchFamily="2" charset="0"/>
              <a:cs typeface="NikoshBAN" pitchFamily="2" charset="0"/>
            </a:endParaRPr>
          </a:p>
        </p:txBody>
      </p:sp>
      <p:sp>
        <p:nvSpPr>
          <p:cNvPr id="17" name="TextBox 16"/>
          <p:cNvSpPr txBox="1"/>
          <p:nvPr/>
        </p:nvSpPr>
        <p:spPr>
          <a:xfrm>
            <a:off x="5677509" y="4495800"/>
            <a:ext cx="4114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400" dirty="0" smtClean="0">
                <a:latin typeface="NikoshBAN" pitchFamily="2" charset="0"/>
                <a:cs typeface="NikoshBAN" pitchFamily="2" charset="0"/>
              </a:rPr>
              <a:t>সরকারি নিয়ন্ত্রণ নেই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plus(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800" decel="100000"/>
                                        <p:tgtEl>
                                          <p:spTgt spid="11"/>
                                        </p:tgtEl>
                                      </p:cBhvr>
                                    </p:animEffect>
                                    <p:anim calcmode="lin" valueType="num">
                                      <p:cBhvr>
                                        <p:cTn id="40" dur="800" decel="100000" fill="hold"/>
                                        <p:tgtEl>
                                          <p:spTgt spid="11"/>
                                        </p:tgtEl>
                                        <p:attrNameLst>
                                          <p:attrName>style.rotation</p:attrName>
                                        </p:attrNameLst>
                                      </p:cBhvr>
                                      <p:tavLst>
                                        <p:tav tm="0">
                                          <p:val>
                                            <p:fltVal val="-90"/>
                                          </p:val>
                                        </p:tav>
                                        <p:tav tm="100000">
                                          <p:val>
                                            <p:fltVal val="0"/>
                                          </p:val>
                                        </p:tav>
                                      </p:tavLst>
                                    </p:anim>
                                    <p:anim calcmode="lin" valueType="num">
                                      <p:cBhvr>
                                        <p:cTn id="41" dur="800" decel="100000" fill="hold"/>
                                        <p:tgtEl>
                                          <p:spTgt spid="11"/>
                                        </p:tgtEl>
                                        <p:attrNameLst>
                                          <p:attrName>ppt_x</p:attrName>
                                        </p:attrNameLst>
                                      </p:cBhvr>
                                      <p:tavLst>
                                        <p:tav tm="0">
                                          <p:val>
                                            <p:strVal val="#ppt_x+0.4"/>
                                          </p:val>
                                        </p:tav>
                                        <p:tav tm="100000">
                                          <p:val>
                                            <p:strVal val="#ppt_x-0.05"/>
                                          </p:val>
                                        </p:tav>
                                      </p:tavLst>
                                    </p:anim>
                                    <p:anim calcmode="lin" valueType="num">
                                      <p:cBhvr>
                                        <p:cTn id="42" dur="800" decel="100000" fill="hold"/>
                                        <p:tgtEl>
                                          <p:spTgt spid="11"/>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edge">
                                      <p:cBhvr>
                                        <p:cTn id="49" dur="2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iterate type="lt">
                                    <p:tmPct val="5000"/>
                                  </p:iterate>
                                  <p:childTnLst>
                                    <p:set>
                                      <p:cBhvr>
                                        <p:cTn id="67" dur="1" fill="hold">
                                          <p:stCondLst>
                                            <p:cond delay="0"/>
                                          </p:stCondLst>
                                        </p:cTn>
                                        <p:tgtEl>
                                          <p:spTgt spid="15"/>
                                        </p:tgtEl>
                                        <p:attrNameLst>
                                          <p:attrName>style.visibility</p:attrName>
                                        </p:attrNameLst>
                                      </p:cBhvr>
                                      <p:to>
                                        <p:strVal val="visible"/>
                                      </p:to>
                                    </p:set>
                                    <p:anim calcmode="lin" valueType="num">
                                      <p:cBhvr>
                                        <p:cTn id="68" dur="1000" fill="hold"/>
                                        <p:tgtEl>
                                          <p:spTgt spid="15"/>
                                        </p:tgtEl>
                                        <p:attrNameLst>
                                          <p:attrName>ppt_w</p:attrName>
                                        </p:attrNameLst>
                                      </p:cBhvr>
                                      <p:tavLst>
                                        <p:tav tm="0">
                                          <p:val>
                                            <p:fltVal val="0"/>
                                          </p:val>
                                        </p:tav>
                                        <p:tav tm="100000">
                                          <p:val>
                                            <p:strVal val="#ppt_w"/>
                                          </p:val>
                                        </p:tav>
                                      </p:tavLst>
                                    </p:anim>
                                    <p:anim calcmode="lin" valueType="num">
                                      <p:cBhvr>
                                        <p:cTn id="69" dur="1000" fill="hold"/>
                                        <p:tgtEl>
                                          <p:spTgt spid="15"/>
                                        </p:tgtEl>
                                        <p:attrNameLst>
                                          <p:attrName>ppt_h</p:attrName>
                                        </p:attrNameLst>
                                      </p:cBhvr>
                                      <p:tavLst>
                                        <p:tav tm="0">
                                          <p:val>
                                            <p:fltVal val="0"/>
                                          </p:val>
                                        </p:tav>
                                        <p:tav tm="100000">
                                          <p:val>
                                            <p:strVal val="#ppt_h"/>
                                          </p:val>
                                        </p:tav>
                                      </p:tavLst>
                                    </p:anim>
                                    <p:anim calcmode="lin" valueType="num">
                                      <p:cBhvr>
                                        <p:cTn id="70" dur="1000" fill="hold"/>
                                        <p:tgtEl>
                                          <p:spTgt spid="15"/>
                                        </p:tgtEl>
                                        <p:attrNameLst>
                                          <p:attrName>style.rotation</p:attrName>
                                        </p:attrNameLst>
                                      </p:cBhvr>
                                      <p:tavLst>
                                        <p:tav tm="0">
                                          <p:val>
                                            <p:fltVal val="90"/>
                                          </p:val>
                                        </p:tav>
                                        <p:tav tm="100000">
                                          <p:val>
                                            <p:fltVal val="0"/>
                                          </p:val>
                                        </p:tav>
                                      </p:tavLst>
                                    </p:anim>
                                    <p:animEffect transition="in" filter="fade">
                                      <p:cBhvr>
                                        <p:cTn id="71" dur="10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1000" fill="hold"/>
                                        <p:tgtEl>
                                          <p:spTgt spid="16"/>
                                        </p:tgtEl>
                                        <p:attrNameLst>
                                          <p:attrName>ppt_w</p:attrName>
                                        </p:attrNameLst>
                                      </p:cBhvr>
                                      <p:tavLst>
                                        <p:tav tm="0">
                                          <p:val>
                                            <p:strVal val="#ppt_w*0.70"/>
                                          </p:val>
                                        </p:tav>
                                        <p:tav tm="100000">
                                          <p:val>
                                            <p:strVal val="#ppt_w"/>
                                          </p:val>
                                        </p:tav>
                                      </p:tavLst>
                                    </p:anim>
                                    <p:anim calcmode="lin" valueType="num">
                                      <p:cBhvr>
                                        <p:cTn id="77" dur="1000" fill="hold"/>
                                        <p:tgtEl>
                                          <p:spTgt spid="16"/>
                                        </p:tgtEl>
                                        <p:attrNameLst>
                                          <p:attrName>ppt_h</p:attrName>
                                        </p:attrNameLst>
                                      </p:cBhvr>
                                      <p:tavLst>
                                        <p:tav tm="0">
                                          <p:val>
                                            <p:strVal val="#ppt_h"/>
                                          </p:val>
                                        </p:tav>
                                        <p:tav tm="100000">
                                          <p:val>
                                            <p:strVal val="#ppt_h"/>
                                          </p:val>
                                        </p:tav>
                                      </p:tavLst>
                                    </p:anim>
                                    <p:animEffect transition="in" filter="fade">
                                      <p:cBhvr>
                                        <p:cTn id="78" dur="10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2270919" y="6477000"/>
            <a:ext cx="7086600" cy="212725"/>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13</a:t>
            </a:fld>
            <a:endParaRPr lang="en-US">
              <a:solidFill>
                <a:prstClr val="black"/>
              </a:solidFill>
            </a:endParaRPr>
          </a:p>
        </p:txBody>
      </p:sp>
      <p:sp>
        <p:nvSpPr>
          <p:cNvPr id="5" name="TextBox 4"/>
          <p:cNvSpPr txBox="1"/>
          <p:nvPr/>
        </p:nvSpPr>
        <p:spPr>
          <a:xfrm>
            <a:off x="2880519" y="152400"/>
            <a:ext cx="5638800" cy="584775"/>
          </a:xfrm>
          <a:prstGeom prst="rect">
            <a:avLst/>
          </a:prstGeom>
          <a:scene3d>
            <a:camera prst="obliqueTopLeft" fov="600000">
              <a:rot lat="0" lon="0" rev="0"/>
            </a:camera>
            <a:lightRig rig="balanced" dir="t">
              <a:rot lat="0" lon="0" rev="19200000"/>
            </a:lightRig>
          </a:scene3d>
          <a:sp3d contourW="12700" prstMaterial="matte">
            <a:bevelT w="60000" h="50800" prst="angle"/>
            <a:contourClr>
              <a:schemeClr val="accent2">
                <a:shade val="60000"/>
                <a:satMod val="110000"/>
              </a:schemeClr>
            </a:contourClr>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sz="3200" dirty="0" smtClean="0">
                <a:latin typeface="NikoshBAN" pitchFamily="2" charset="0"/>
                <a:cs typeface="NikoshBAN" pitchFamily="2" charset="0"/>
              </a:rPr>
              <a:t>খ) সমাজতান্ত্রিক বা নির্দেশমূলক অর্থব্যবস্থা</a:t>
            </a:r>
            <a:endParaRPr lang="en-US" sz="3200" dirty="0"/>
          </a:p>
        </p:txBody>
      </p:sp>
      <p:pic>
        <p:nvPicPr>
          <p:cNvPr id="6" name="Picture 5" descr="C:\Users\pcmc\Pictures\Saved Pictures\Karl Marks.jpg"/>
          <p:cNvPicPr/>
          <p:nvPr/>
        </p:nvPicPr>
        <p:blipFill>
          <a:blip r:embed="rId2"/>
          <a:srcRect/>
          <a:stretch>
            <a:fillRect/>
          </a:stretch>
        </p:blipFill>
        <p:spPr bwMode="auto">
          <a:xfrm flipH="1">
            <a:off x="1432719" y="990600"/>
            <a:ext cx="6629400"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10" descr="C:\Users\pcmc\Pictures\Saved Pictures\Angle.jpg"/>
          <p:cNvPicPr>
            <a:picLocks/>
          </p:cNvPicPr>
          <p:nvPr/>
        </p:nvPicPr>
        <p:blipFill>
          <a:blip r:embed="rId3"/>
          <a:srcRect/>
          <a:stretch>
            <a:fillRect/>
          </a:stretch>
        </p:blipFill>
        <p:spPr bwMode="auto">
          <a:xfrm rot="10800000" flipV="1">
            <a:off x="1432719" y="990600"/>
            <a:ext cx="6629400"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8443119" y="1219200"/>
            <a:ext cx="3276600" cy="156966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bn-BD" sz="2400" dirty="0" smtClean="0">
                <a:latin typeface="NikoshBAN" pitchFamily="2" charset="0"/>
                <a:cs typeface="NikoshBAN" pitchFamily="2" charset="0"/>
              </a:rPr>
              <a:t>কার্ল মার্কস</a:t>
            </a:r>
            <a:endParaRPr lang="en-US" sz="2400" dirty="0" smtClean="0">
              <a:latin typeface="NikoshBAN" pitchFamily="2" charset="0"/>
              <a:cs typeface="NikoshBAN" pitchFamily="2" charset="0"/>
            </a:endParaRPr>
          </a:p>
          <a:p>
            <a:r>
              <a:rPr lang="bn-BD" sz="2400" dirty="0" smtClean="0">
                <a:latin typeface="NikoshBAN" pitchFamily="2" charset="0"/>
                <a:cs typeface="NikoshBAN" pitchFamily="2" charset="0"/>
              </a:rPr>
              <a:t>জন্মঃ ৫মে, ১৮১৯, জার্মানি।</a:t>
            </a:r>
          </a:p>
          <a:p>
            <a:r>
              <a:rPr lang="bn-BD" sz="2400" dirty="0" smtClean="0">
                <a:latin typeface="NikoshBAN" pitchFamily="2" charset="0"/>
                <a:cs typeface="NikoshBAN" pitchFamily="2" charset="0"/>
              </a:rPr>
              <a:t>বিখ্যাত গ্রন্থঃ </a:t>
            </a:r>
            <a:r>
              <a:rPr lang="en-US" sz="2400" dirty="0" smtClean="0">
                <a:latin typeface="NikoshBAN" pitchFamily="2" charset="0"/>
                <a:cs typeface="NikoshBAN" pitchFamily="2" charset="0"/>
              </a:rPr>
              <a:t>Das </a:t>
            </a:r>
            <a:r>
              <a:rPr lang="en-US" sz="2400" dirty="0" err="1" smtClean="0">
                <a:latin typeface="NikoshBAN" pitchFamily="2" charset="0"/>
                <a:cs typeface="NikoshBAN" pitchFamily="2" charset="0"/>
              </a:rPr>
              <a:t>Kapital</a:t>
            </a:r>
            <a:endParaRPr lang="bn-BD" sz="2400" dirty="0" smtClean="0">
              <a:latin typeface="NikoshBAN" pitchFamily="2" charset="0"/>
              <a:cs typeface="NikoshBAN" pitchFamily="2" charset="0"/>
            </a:endParaRPr>
          </a:p>
          <a:p>
            <a:r>
              <a:rPr lang="bn-BD" sz="2400" dirty="0" smtClean="0">
                <a:latin typeface="NikoshBAN" pitchFamily="2" charset="0"/>
                <a:cs typeface="NikoshBAN" pitchFamily="2" charset="0"/>
              </a:rPr>
              <a:t>মৃত্যুঃ ১৪ মার্চ, যুক্তরাজ্য </a:t>
            </a:r>
            <a:endParaRPr lang="en-US" sz="2400" dirty="0" smtClean="0">
              <a:latin typeface="NikoshBAN" pitchFamily="2" charset="0"/>
              <a:cs typeface="NikoshBAN" pitchFamily="2" charset="0"/>
            </a:endParaRPr>
          </a:p>
        </p:txBody>
      </p:sp>
      <p:sp>
        <p:nvSpPr>
          <p:cNvPr id="11" name="TextBox 10"/>
          <p:cNvSpPr txBox="1"/>
          <p:nvPr/>
        </p:nvSpPr>
        <p:spPr>
          <a:xfrm>
            <a:off x="8367813" y="3048000"/>
            <a:ext cx="3718719" cy="193899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just"/>
            <a:r>
              <a:rPr lang="bn-BD" sz="2400" dirty="0" smtClean="0">
                <a:latin typeface="NikoshBAN" pitchFamily="2" charset="0"/>
                <a:cs typeface="NikoshBAN" pitchFamily="2" charset="0"/>
              </a:rPr>
              <a:t>দার্শনিক ও চিন্তাবিদ ফ্রেডারিক এঙ্গেলস </a:t>
            </a:r>
          </a:p>
          <a:p>
            <a:r>
              <a:rPr lang="bn-BD" sz="2400" dirty="0" smtClean="0">
                <a:latin typeface="NikoshBAN" pitchFamily="2" charset="0"/>
                <a:cs typeface="NikoshBAN" pitchFamily="2" charset="0"/>
              </a:rPr>
              <a:t>জন্মঃ ২৮ নভেম্বর, ১৮২০, জার্মানি।</a:t>
            </a:r>
          </a:p>
          <a:p>
            <a:r>
              <a:rPr lang="bn-BD" sz="2400" dirty="0" smtClean="0">
                <a:latin typeface="NikoshBAN" pitchFamily="2" charset="0"/>
                <a:cs typeface="NikoshBAN" pitchFamily="2" charset="0"/>
              </a:rPr>
              <a:t>বিখ্যাত গ্রন্থঃ’ কমিউনিস্ট মেনিফেস্টো’</a:t>
            </a:r>
          </a:p>
          <a:p>
            <a:r>
              <a:rPr lang="bn-BD" sz="2400" dirty="0" smtClean="0">
                <a:latin typeface="NikoshBAN" pitchFamily="2" charset="0"/>
                <a:cs typeface="NikoshBAN" pitchFamily="2" charset="0"/>
              </a:rPr>
              <a:t>মৃত্যুঃ ৫ আগষ্ট, ১৮৯৫, ইংল্যান্ড ।</a:t>
            </a:r>
          </a:p>
        </p:txBody>
      </p:sp>
      <p:sp>
        <p:nvSpPr>
          <p:cNvPr id="12" name="TextBox 11"/>
          <p:cNvSpPr txBox="1"/>
          <p:nvPr/>
        </p:nvSpPr>
        <p:spPr>
          <a:xfrm>
            <a:off x="8519319" y="5257800"/>
            <a:ext cx="3352800"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bn-BD" sz="2800" dirty="0" smtClean="0">
                <a:latin typeface="NikoshBAN" pitchFamily="2" charset="0"/>
                <a:cs typeface="NikoshBAN" pitchFamily="2" charset="0"/>
              </a:rPr>
              <a:t>সমাজতান্ত্রিক বা নির্দেশমূলক অর্থব্যবস্থার প্রবক্তা।</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edg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3109119" y="6595338"/>
            <a:ext cx="6553200" cy="136525"/>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14</a:t>
            </a:fld>
            <a:endParaRPr lang="en-US">
              <a:solidFill>
                <a:prstClr val="black"/>
              </a:solidFill>
            </a:endParaRPr>
          </a:p>
        </p:txBody>
      </p:sp>
      <p:sp>
        <p:nvSpPr>
          <p:cNvPr id="5" name="TextBox 4"/>
          <p:cNvSpPr txBox="1"/>
          <p:nvPr/>
        </p:nvSpPr>
        <p:spPr>
          <a:xfrm>
            <a:off x="2956719" y="533400"/>
            <a:ext cx="6705600" cy="707886"/>
          </a:xfrm>
          <a:prstGeom prst="rect">
            <a:avLst/>
          </a:prstGeom>
          <a:scene3d>
            <a:camera prst="orthographicFront"/>
            <a:lightRig rig="threePt" dir="t"/>
          </a:scene3d>
          <a:sp3d>
            <a:bevelT prst="angle"/>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bn-BD" sz="4000" dirty="0" smtClean="0">
                <a:latin typeface="NikoshBAN" pitchFamily="2" charset="0"/>
                <a:cs typeface="NikoshBAN" pitchFamily="2" charset="0"/>
              </a:rPr>
              <a:t>সমাজতান্ত্রিক বা নির্দেশমূলক অর্থব্যবস্থা</a:t>
            </a:r>
            <a:endParaRPr lang="en-US" sz="4000" dirty="0"/>
          </a:p>
        </p:txBody>
      </p:sp>
      <p:sp>
        <p:nvSpPr>
          <p:cNvPr id="6" name="TextBox 5"/>
          <p:cNvSpPr txBox="1"/>
          <p:nvPr/>
        </p:nvSpPr>
        <p:spPr>
          <a:xfrm>
            <a:off x="365919" y="1676400"/>
            <a:ext cx="11506200" cy="40318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bn-BD" sz="3200" dirty="0" smtClean="0">
                <a:latin typeface="NikoshBAN" pitchFamily="2" charset="0"/>
                <a:cs typeface="NikoshBAN" pitchFamily="2" charset="0"/>
              </a:rPr>
              <a:t>	</a:t>
            </a:r>
            <a:r>
              <a:rPr lang="bn-BD" sz="2800" dirty="0" smtClean="0">
                <a:latin typeface="NikoshBAN" pitchFamily="2" charset="0"/>
                <a:cs typeface="NikoshBAN" pitchFamily="2" charset="0"/>
              </a:rPr>
              <a:t>সমাজতান্ত্রিক বা নির্দেশমূলক অর্থব্যবস্থার প্রবক্তা হলেন জার্মান বৈজ্ঞানিক-সমাজতন্ত্রের জনক কার্ল মার্কস এবং দার্শনিক ও চিন্তাবিদ ফ্রেডারিক এঙ্গেলস। ১৯১৭ সালে রুশ বিল্পবের পর ভ্লাদিমির ইলিচ উলিয়ানভ (লেলিন) এর নেতৃত্বে রাশিয়ায় সর্বপ্রথম সমাজতন্ত্রের গোড়াপত্তন হয়। এরপর ১৯২৩ সালে </a:t>
            </a:r>
            <a:r>
              <a:rPr lang="en-US" sz="2800" dirty="0" smtClean="0">
                <a:latin typeface="NikoshBAN" pitchFamily="2" charset="0"/>
                <a:cs typeface="NikoshBAN" pitchFamily="2" charset="0"/>
              </a:rPr>
              <a:t>NEP ( New Economic Policy)</a:t>
            </a:r>
            <a:r>
              <a:rPr lang="bn-BD" sz="2800" dirty="0" smtClean="0">
                <a:latin typeface="NikoshBAN" pitchFamily="2" charset="0"/>
                <a:cs typeface="NikoshBAN" pitchFamily="2" charset="0"/>
              </a:rPr>
              <a:t> এর মাধ্যমে সমাজতন্ত্রের অগ্রযাত্রা শুরু হয়। ১৯৮৫ সালে রাশিয়ায় সমাজতন্ত্রের পতনের মধ্য দিয়ে এ অর্থনীতির অবসান ঘটে।  </a:t>
            </a:r>
            <a:endParaRPr lang="en-US" sz="2800" dirty="0" smtClean="0">
              <a:latin typeface="NikoshBAN" pitchFamily="2" charset="0"/>
              <a:cs typeface="NikoshBAN" pitchFamily="2" charset="0"/>
            </a:endParaRPr>
          </a:p>
          <a:p>
            <a:pPr algn="just"/>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সমাজতান্ত্রিক বা নির্দেশমূলক অর্থব্যবস্থা</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এমন এক আর্থ-সামাজিক ও রাজনৈতিক ব্যবস্থা যেখানে উৎপাদনের উপকরণসমূহের ব্যক্তিগত মালিকানা নেই তবে সামাজিক মালিকানা আছে। উৎপাদিত সম্পদ মানুষের কাজের পরিমাণ ও গুণ অনুযায়ী রাষ্ট্রীয় নিয়ন্ত্রণ ও কেন্দ্রীয় পরিকল্পনার , মাধ্যমে বণ্টন করা হয়। </a:t>
            </a:r>
          </a:p>
          <a:p>
            <a:pPr algn="just"/>
            <a:r>
              <a:rPr lang="bn-BD" sz="2800" dirty="0" smtClean="0">
                <a:latin typeface="NikoshBAN" pitchFamily="2" charset="0"/>
                <a:cs typeface="NikoshBAN" pitchFamily="2" charset="0"/>
              </a:rPr>
              <a:t>উত্তর কোরিয়া, চীন, ভিয়েতনাম, কিউবা সহ পৃথিবীর কিছু দেশে সমাজতান্ত্রিক অর্থব্যবস্থা প্রচলিত আছে ।</a:t>
            </a:r>
            <a:endParaRPr lang="en-US" sz="28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2728119" y="6477000"/>
            <a:ext cx="6934200" cy="212725"/>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15</a:t>
            </a:fld>
            <a:endParaRPr lang="en-US">
              <a:solidFill>
                <a:prstClr val="black"/>
              </a:solidFill>
            </a:endParaRPr>
          </a:p>
        </p:txBody>
      </p:sp>
      <p:sp>
        <p:nvSpPr>
          <p:cNvPr id="5" name="TextBox 4"/>
          <p:cNvSpPr txBox="1"/>
          <p:nvPr/>
        </p:nvSpPr>
        <p:spPr>
          <a:xfrm>
            <a:off x="1127919" y="304800"/>
            <a:ext cx="8534400" cy="707886"/>
          </a:xfrm>
          <a:prstGeom prst="rect">
            <a:avLst/>
          </a:prstGeom>
          <a:scene3d>
            <a:camera prst="orthographicFront"/>
            <a:lightRig rig="threePt" dir="t"/>
          </a:scene3d>
          <a:sp3d>
            <a:bevelT prst="angle"/>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bn-BD" sz="4000" dirty="0" smtClean="0">
                <a:latin typeface="NikoshBAN" pitchFamily="2" charset="0"/>
                <a:cs typeface="NikoshBAN" pitchFamily="2" charset="0"/>
              </a:rPr>
              <a:t>সমাজতান্ত্রিক বা নির্দেশমূলক অর্থব্যবস্থার বৈশিষ্টসমূহঃ </a:t>
            </a:r>
            <a:endParaRPr lang="en-US" sz="4000" dirty="0"/>
          </a:p>
        </p:txBody>
      </p:sp>
      <p:sp>
        <p:nvSpPr>
          <p:cNvPr id="6" name="Right Arrow 5"/>
          <p:cNvSpPr/>
          <p:nvPr/>
        </p:nvSpPr>
        <p:spPr>
          <a:xfrm>
            <a:off x="213519" y="1524000"/>
            <a:ext cx="762000" cy="3810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Right Arrow 6"/>
          <p:cNvSpPr/>
          <p:nvPr/>
        </p:nvSpPr>
        <p:spPr>
          <a:xfrm>
            <a:off x="213519" y="2306622"/>
            <a:ext cx="762000" cy="3810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Right Arrow 7"/>
          <p:cNvSpPr/>
          <p:nvPr/>
        </p:nvSpPr>
        <p:spPr>
          <a:xfrm>
            <a:off x="6385719" y="1524000"/>
            <a:ext cx="762000" cy="381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ight Arrow 8"/>
          <p:cNvSpPr/>
          <p:nvPr/>
        </p:nvSpPr>
        <p:spPr>
          <a:xfrm>
            <a:off x="213519" y="31242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385719" y="23622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13519" y="4019766"/>
            <a:ext cx="762000" cy="3810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2" name="Right Arrow 11"/>
          <p:cNvSpPr/>
          <p:nvPr/>
        </p:nvSpPr>
        <p:spPr>
          <a:xfrm>
            <a:off x="213519" y="4876800"/>
            <a:ext cx="7620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ight Arrow 12"/>
          <p:cNvSpPr/>
          <p:nvPr/>
        </p:nvSpPr>
        <p:spPr>
          <a:xfrm>
            <a:off x="6385719" y="3276600"/>
            <a:ext cx="762000" cy="3810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 name="Right Arrow 13"/>
          <p:cNvSpPr/>
          <p:nvPr/>
        </p:nvSpPr>
        <p:spPr>
          <a:xfrm>
            <a:off x="6309519" y="4876800"/>
            <a:ext cx="762000" cy="3810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TextBox 15"/>
          <p:cNvSpPr txBox="1"/>
          <p:nvPr/>
        </p:nvSpPr>
        <p:spPr>
          <a:xfrm>
            <a:off x="1204119" y="1524000"/>
            <a:ext cx="39624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সম্পদের রাষ্ট্রীয় মালিকানা </a:t>
            </a:r>
            <a:endParaRPr lang="en-US" sz="2400" dirty="0">
              <a:latin typeface="NikoshBAN" pitchFamily="2" charset="0"/>
              <a:cs typeface="NikoshBAN" pitchFamily="2" charset="0"/>
            </a:endParaRPr>
          </a:p>
        </p:txBody>
      </p:sp>
      <p:sp>
        <p:nvSpPr>
          <p:cNvPr id="17" name="TextBox 16"/>
          <p:cNvSpPr txBox="1"/>
          <p:nvPr/>
        </p:nvSpPr>
        <p:spPr>
          <a:xfrm>
            <a:off x="1215771" y="3124200"/>
            <a:ext cx="3950748"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bn-BD" sz="2400" dirty="0" smtClean="0">
                <a:latin typeface="NikoshBAN" pitchFamily="2" charset="0"/>
                <a:cs typeface="NikoshBAN" pitchFamily="2" charset="0"/>
              </a:rPr>
              <a:t>শ্রমিক শোষণ অনুপস্থিতি  </a:t>
            </a:r>
            <a:endParaRPr lang="en-US" sz="2400" dirty="0">
              <a:latin typeface="NikoshBAN" pitchFamily="2" charset="0"/>
              <a:cs typeface="NikoshBAN" pitchFamily="2" charset="0"/>
            </a:endParaRPr>
          </a:p>
        </p:txBody>
      </p:sp>
      <p:sp>
        <p:nvSpPr>
          <p:cNvPr id="18" name="TextBox 17"/>
          <p:cNvSpPr txBox="1"/>
          <p:nvPr/>
        </p:nvSpPr>
        <p:spPr>
          <a:xfrm>
            <a:off x="1192467" y="2286000"/>
            <a:ext cx="3974052"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বাজারে অবাধ প্রতিযোগিতার অনুপস্থিতি </a:t>
            </a:r>
            <a:endParaRPr lang="en-US" sz="2400" dirty="0">
              <a:latin typeface="NikoshBAN" pitchFamily="2" charset="0"/>
              <a:cs typeface="NikoshBAN" pitchFamily="2" charset="0"/>
            </a:endParaRPr>
          </a:p>
        </p:txBody>
      </p:sp>
      <p:sp>
        <p:nvSpPr>
          <p:cNvPr id="19" name="TextBox 18"/>
          <p:cNvSpPr txBox="1"/>
          <p:nvPr/>
        </p:nvSpPr>
        <p:spPr>
          <a:xfrm>
            <a:off x="7452519" y="1447800"/>
            <a:ext cx="38100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bn-BD" sz="2400" dirty="0" smtClean="0">
                <a:latin typeface="NikoshBAN" pitchFamily="2" charset="0"/>
                <a:cs typeface="NikoshBAN" pitchFamily="2" charset="0"/>
              </a:rPr>
              <a:t>কেন্দ্রীয় অর্থনৈতিক পরিকল্পনা </a:t>
            </a:r>
            <a:endParaRPr lang="en-US" sz="2400" dirty="0">
              <a:latin typeface="NikoshBAN" pitchFamily="2" charset="0"/>
              <a:cs typeface="NikoshBAN" pitchFamily="2" charset="0"/>
            </a:endParaRPr>
          </a:p>
        </p:txBody>
      </p:sp>
      <p:sp>
        <p:nvSpPr>
          <p:cNvPr id="20" name="TextBox 19"/>
          <p:cNvSpPr txBox="1"/>
          <p:nvPr/>
        </p:nvSpPr>
        <p:spPr>
          <a:xfrm>
            <a:off x="1214877" y="3950748"/>
            <a:ext cx="3951642"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bn-BD" sz="2400" dirty="0" smtClean="0">
                <a:latin typeface="NikoshBAN" pitchFamily="2" charset="0"/>
                <a:cs typeface="NikoshBAN" pitchFamily="2" charset="0"/>
              </a:rPr>
              <a:t>আয় ও সম্পদের সুষম বণ্টন </a:t>
            </a:r>
            <a:endParaRPr lang="en-US" sz="2400" dirty="0">
              <a:latin typeface="NikoshBAN" pitchFamily="2" charset="0"/>
              <a:cs typeface="NikoshBAN" pitchFamily="2" charset="0"/>
            </a:endParaRPr>
          </a:p>
        </p:txBody>
      </p:sp>
      <p:sp>
        <p:nvSpPr>
          <p:cNvPr id="23" name="TextBox 22"/>
          <p:cNvSpPr txBox="1"/>
          <p:nvPr/>
        </p:nvSpPr>
        <p:spPr>
          <a:xfrm>
            <a:off x="1204119" y="4800600"/>
            <a:ext cx="3951642"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BD" sz="2400" dirty="0" smtClean="0">
                <a:latin typeface="NikoshBAN" pitchFamily="2" charset="0"/>
                <a:cs typeface="NikoshBAN" pitchFamily="2" charset="0"/>
              </a:rPr>
              <a:t>মুদ্রাস্ফীতি </a:t>
            </a:r>
            <a:endParaRPr lang="en-US" sz="2400" dirty="0">
              <a:latin typeface="NikoshBAN" pitchFamily="2" charset="0"/>
              <a:cs typeface="NikoshBAN" pitchFamily="2" charset="0"/>
            </a:endParaRPr>
          </a:p>
        </p:txBody>
      </p:sp>
      <p:sp>
        <p:nvSpPr>
          <p:cNvPr id="24" name="TextBox 23"/>
          <p:cNvSpPr txBox="1"/>
          <p:nvPr/>
        </p:nvSpPr>
        <p:spPr>
          <a:xfrm>
            <a:off x="7528719" y="4800600"/>
            <a:ext cx="38100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bn-BD" sz="2400" dirty="0" smtClean="0">
                <a:latin typeface="NikoshBAN" pitchFamily="2" charset="0"/>
                <a:cs typeface="NikoshBAN" pitchFamily="2" charset="0"/>
              </a:rPr>
              <a:t>সামাজিক নিরাপত্তা </a:t>
            </a:r>
            <a:endParaRPr lang="en-US" sz="2400" dirty="0">
              <a:latin typeface="NikoshBAN" pitchFamily="2" charset="0"/>
              <a:cs typeface="NikoshBAN" pitchFamily="2" charset="0"/>
            </a:endParaRPr>
          </a:p>
        </p:txBody>
      </p:sp>
      <p:sp>
        <p:nvSpPr>
          <p:cNvPr id="25" name="TextBox 24"/>
          <p:cNvSpPr txBox="1"/>
          <p:nvPr/>
        </p:nvSpPr>
        <p:spPr>
          <a:xfrm>
            <a:off x="7452519" y="2286000"/>
            <a:ext cx="38862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bn-BD" sz="2400" dirty="0" smtClean="0">
                <a:latin typeface="NikoshBAN" pitchFamily="2" charset="0"/>
                <a:cs typeface="NikoshBAN" pitchFamily="2" charset="0"/>
              </a:rPr>
              <a:t>সুষম উন্নয়ন </a:t>
            </a:r>
            <a:endParaRPr lang="en-US" sz="2400" dirty="0">
              <a:latin typeface="NikoshBAN" pitchFamily="2" charset="0"/>
              <a:cs typeface="NikoshBAN" pitchFamily="2" charset="0"/>
            </a:endParaRPr>
          </a:p>
        </p:txBody>
      </p:sp>
      <p:sp>
        <p:nvSpPr>
          <p:cNvPr id="26" name="Right Arrow 25"/>
          <p:cNvSpPr/>
          <p:nvPr/>
        </p:nvSpPr>
        <p:spPr>
          <a:xfrm>
            <a:off x="6385719" y="4038600"/>
            <a:ext cx="762000" cy="3810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7" name="Rectangle 26"/>
          <p:cNvSpPr/>
          <p:nvPr/>
        </p:nvSpPr>
        <p:spPr>
          <a:xfrm>
            <a:off x="7496445" y="3200400"/>
            <a:ext cx="38100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bn-BD" sz="2400" dirty="0" smtClean="0">
                <a:latin typeface="NikoshBAN" pitchFamily="2" charset="0"/>
                <a:cs typeface="NikoshBAN" pitchFamily="2" charset="0"/>
              </a:rPr>
              <a:t>বণ্টন ব্যবস্থা </a:t>
            </a:r>
            <a:endParaRPr lang="en-US" sz="2400" dirty="0"/>
          </a:p>
        </p:txBody>
      </p:sp>
      <p:sp>
        <p:nvSpPr>
          <p:cNvPr id="28" name="Rectangle 27"/>
          <p:cNvSpPr/>
          <p:nvPr/>
        </p:nvSpPr>
        <p:spPr>
          <a:xfrm>
            <a:off x="7528719" y="4038600"/>
            <a:ext cx="3810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bn-BD" sz="2400" dirty="0" smtClean="0">
                <a:latin typeface="NikoshBAN" pitchFamily="2" charset="0"/>
                <a:cs typeface="NikoshBAN" pitchFamily="2" charset="0"/>
              </a:rPr>
              <a:t>শোষণ সমাজ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1000"/>
                                        <p:tgtEl>
                                          <p:spTgt spid="23"/>
                                        </p:tgtEl>
                                      </p:cBhvr>
                                    </p:animEffect>
                                    <p:anim calcmode="lin" valueType="num">
                                      <p:cBhvr>
                                        <p:cTn id="85" dur="1000" fill="hold"/>
                                        <p:tgtEl>
                                          <p:spTgt spid="23"/>
                                        </p:tgtEl>
                                        <p:attrNameLst>
                                          <p:attrName>ppt_x</p:attrName>
                                        </p:attrNameLst>
                                      </p:cBhvr>
                                      <p:tavLst>
                                        <p:tav tm="0">
                                          <p:val>
                                            <p:strVal val="#ppt_x"/>
                                          </p:val>
                                        </p:tav>
                                        <p:tav tm="100000">
                                          <p:val>
                                            <p:strVal val="#ppt_x"/>
                                          </p:val>
                                        </p:tav>
                                      </p:tavLst>
                                    </p:anim>
                                    <p:anim calcmode="lin" valueType="num">
                                      <p:cBhvr>
                                        <p:cTn id="86" dur="1000" fill="hold"/>
                                        <p:tgtEl>
                                          <p:spTgt spid="2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1000"/>
                                        <p:tgtEl>
                                          <p:spTgt spid="25"/>
                                        </p:tgtEl>
                                      </p:cBhvr>
                                    </p:animEffect>
                                    <p:anim calcmode="lin" valueType="num">
                                      <p:cBhvr>
                                        <p:cTn id="95" dur="1000" fill="hold"/>
                                        <p:tgtEl>
                                          <p:spTgt spid="25"/>
                                        </p:tgtEl>
                                        <p:attrNameLst>
                                          <p:attrName>ppt_x</p:attrName>
                                        </p:attrNameLst>
                                      </p:cBhvr>
                                      <p:tavLst>
                                        <p:tav tm="0">
                                          <p:val>
                                            <p:strVal val="#ppt_x"/>
                                          </p:val>
                                        </p:tav>
                                        <p:tav tm="100000">
                                          <p:val>
                                            <p:strVal val="#ppt_x"/>
                                          </p:val>
                                        </p:tav>
                                      </p:tavLst>
                                    </p:anim>
                                    <p:anim calcmode="lin" valueType="num">
                                      <p:cBhvr>
                                        <p:cTn id="96" dur="1000" fill="hold"/>
                                        <p:tgtEl>
                                          <p:spTgt spid="2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000"/>
                                        <p:tgtEl>
                                          <p:spTgt spid="26"/>
                                        </p:tgtEl>
                                      </p:cBhvr>
                                    </p:animEffect>
                                    <p:anim calcmode="lin" valueType="num">
                                      <p:cBhvr>
                                        <p:cTn id="100" dur="1000" fill="hold"/>
                                        <p:tgtEl>
                                          <p:spTgt spid="26"/>
                                        </p:tgtEl>
                                        <p:attrNameLst>
                                          <p:attrName>ppt_x</p:attrName>
                                        </p:attrNameLst>
                                      </p:cBhvr>
                                      <p:tavLst>
                                        <p:tav tm="0">
                                          <p:val>
                                            <p:strVal val="#ppt_x"/>
                                          </p:val>
                                        </p:tav>
                                        <p:tav tm="100000">
                                          <p:val>
                                            <p:strVal val="#ppt_x"/>
                                          </p:val>
                                        </p:tav>
                                      </p:tavLst>
                                    </p:anim>
                                    <p:anim calcmode="lin" valueType="num">
                                      <p:cBhvr>
                                        <p:cTn id="101" dur="1000" fill="hold"/>
                                        <p:tgtEl>
                                          <p:spTgt spid="2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1000"/>
                                        <p:tgtEl>
                                          <p:spTgt spid="27"/>
                                        </p:tgtEl>
                                      </p:cBhvr>
                                    </p:animEffect>
                                    <p:anim calcmode="lin" valueType="num">
                                      <p:cBhvr>
                                        <p:cTn id="105" dur="1000" fill="hold"/>
                                        <p:tgtEl>
                                          <p:spTgt spid="27"/>
                                        </p:tgtEl>
                                        <p:attrNameLst>
                                          <p:attrName>ppt_x</p:attrName>
                                        </p:attrNameLst>
                                      </p:cBhvr>
                                      <p:tavLst>
                                        <p:tav tm="0">
                                          <p:val>
                                            <p:strVal val="#ppt_x"/>
                                          </p:val>
                                        </p:tav>
                                        <p:tav tm="100000">
                                          <p:val>
                                            <p:strVal val="#ppt_x"/>
                                          </p:val>
                                        </p:tav>
                                      </p:tavLst>
                                    </p:anim>
                                    <p:anim calcmode="lin" valueType="num">
                                      <p:cBhvr>
                                        <p:cTn id="106" dur="1000" fill="hold"/>
                                        <p:tgtEl>
                                          <p:spTgt spid="2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1000"/>
                                        <p:tgtEl>
                                          <p:spTgt spid="28"/>
                                        </p:tgtEl>
                                      </p:cBhvr>
                                    </p:animEffect>
                                    <p:anim calcmode="lin" valueType="num">
                                      <p:cBhvr>
                                        <p:cTn id="110" dur="1000" fill="hold"/>
                                        <p:tgtEl>
                                          <p:spTgt spid="28"/>
                                        </p:tgtEl>
                                        <p:attrNameLst>
                                          <p:attrName>ppt_x</p:attrName>
                                        </p:attrNameLst>
                                      </p:cBhvr>
                                      <p:tavLst>
                                        <p:tav tm="0">
                                          <p:val>
                                            <p:strVal val="#ppt_x"/>
                                          </p:val>
                                        </p:tav>
                                        <p:tav tm="100000">
                                          <p:val>
                                            <p:strVal val="#ppt_x"/>
                                          </p:val>
                                        </p:tav>
                                      </p:tavLst>
                                    </p:anim>
                                    <p:anim calcmode="lin" valueType="num">
                                      <p:cBhvr>
                                        <p:cTn id="11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3" grpId="0" animBg="1"/>
      <p:bldP spid="24" grpId="0" animBg="1"/>
      <p:bldP spid="25"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3032919" y="6477000"/>
            <a:ext cx="6629400" cy="212725"/>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16</a:t>
            </a:fld>
            <a:endParaRPr lang="en-US">
              <a:solidFill>
                <a:prstClr val="black"/>
              </a:solidFill>
            </a:endParaRPr>
          </a:p>
        </p:txBody>
      </p:sp>
      <p:sp>
        <p:nvSpPr>
          <p:cNvPr id="5" name="Horizontal Scroll 4"/>
          <p:cNvSpPr/>
          <p:nvPr/>
        </p:nvSpPr>
        <p:spPr>
          <a:xfrm>
            <a:off x="3337719" y="0"/>
            <a:ext cx="4267200" cy="1066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itchFamily="2" charset="0"/>
                <a:cs typeface="NikoshBAN" pitchFamily="2" charset="0"/>
              </a:rPr>
              <a:t>দলীয় কাজ</a:t>
            </a:r>
            <a:endParaRPr lang="en-US" sz="3600" dirty="0">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76119" y="1066800"/>
            <a:ext cx="5472907" cy="3344032"/>
          </a:xfrm>
          <a:prstGeom prst="rect">
            <a:avLst/>
          </a:prstGeom>
        </p:spPr>
      </p:pic>
      <p:sp>
        <p:nvSpPr>
          <p:cNvPr id="8" name="Rectangle 7"/>
          <p:cNvSpPr/>
          <p:nvPr/>
        </p:nvSpPr>
        <p:spPr>
          <a:xfrm>
            <a:off x="1127919" y="4800600"/>
            <a:ext cx="720101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just"/>
            <a:r>
              <a:rPr lang="bn-BD" sz="2800" dirty="0" smtClean="0">
                <a:latin typeface="NikoshBAN" pitchFamily="2" charset="0"/>
                <a:cs typeface="NikoshBAN" pitchFamily="2" charset="0"/>
              </a:rPr>
              <a:t>ধনতান্ত্রিক ও নির্দেশমূলক অর্থব্যবস্থার মধ্যে পাঁচটি পার্থক্য লেখ।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800" decel="100000"/>
                                        <p:tgtEl>
                                          <p:spTgt spid="8"/>
                                        </p:tgtEl>
                                      </p:cBhvr>
                                    </p:animEffect>
                                    <p:anim calcmode="lin" valueType="num">
                                      <p:cBhvr>
                                        <p:cTn id="21" dur="800" decel="100000" fill="hold"/>
                                        <p:tgtEl>
                                          <p:spTgt spid="8"/>
                                        </p:tgtEl>
                                        <p:attrNameLst>
                                          <p:attrName>style.rotation</p:attrName>
                                        </p:attrNameLst>
                                      </p:cBhvr>
                                      <p:tavLst>
                                        <p:tav tm="0">
                                          <p:val>
                                            <p:fltVal val="-90"/>
                                          </p:val>
                                        </p:tav>
                                        <p:tav tm="100000">
                                          <p:val>
                                            <p:fltVal val="0"/>
                                          </p:val>
                                        </p:tav>
                                      </p:tavLst>
                                    </p:anim>
                                    <p:anim calcmode="lin" valueType="num">
                                      <p:cBhvr>
                                        <p:cTn id="22" dur="800" decel="100000" fill="hold"/>
                                        <p:tgtEl>
                                          <p:spTgt spid="8"/>
                                        </p:tgtEl>
                                        <p:attrNameLst>
                                          <p:attrName>ppt_x</p:attrName>
                                        </p:attrNameLst>
                                      </p:cBhvr>
                                      <p:tavLst>
                                        <p:tav tm="0">
                                          <p:val>
                                            <p:strVal val="#ppt_x+0.4"/>
                                          </p:val>
                                        </p:tav>
                                        <p:tav tm="100000">
                                          <p:val>
                                            <p:strVal val="#ppt_x-0.05"/>
                                          </p:val>
                                        </p:tav>
                                      </p:tavLst>
                                    </p:anim>
                                    <p:anim calcmode="lin" valueType="num">
                                      <p:cBhvr>
                                        <p:cTn id="23" dur="800" decel="100000" fill="hold"/>
                                        <p:tgtEl>
                                          <p:spTgt spid="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3185319" y="6607884"/>
            <a:ext cx="6324600" cy="228600"/>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17</a:t>
            </a:fld>
            <a:endParaRPr lang="en-US">
              <a:solidFill>
                <a:prstClr val="black"/>
              </a:solidFill>
            </a:endParaRPr>
          </a:p>
        </p:txBody>
      </p:sp>
      <p:sp>
        <p:nvSpPr>
          <p:cNvPr id="8" name="Rectangle 7"/>
          <p:cNvSpPr/>
          <p:nvPr/>
        </p:nvSpPr>
        <p:spPr>
          <a:xfrm>
            <a:off x="3871119" y="228600"/>
            <a:ext cx="3429000" cy="838200"/>
          </a:xfrm>
          <a:prstGeom prst="rect">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466850">
              <a:lnSpc>
                <a:spcPct val="90000"/>
              </a:lnSpc>
              <a:spcBef>
                <a:spcPct val="0"/>
              </a:spcBef>
              <a:spcAft>
                <a:spcPct val="35000"/>
              </a:spcAft>
            </a:pPr>
            <a:r>
              <a:rPr lang="bn-BD" sz="4000" dirty="0" smtClean="0">
                <a:latin typeface="NikoshBAN" pitchFamily="2" charset="0"/>
                <a:cs typeface="NikoshBAN" pitchFamily="2" charset="0"/>
              </a:rPr>
              <a:t>গ) মিশ্র অর্থব্যবস্থা </a:t>
            </a:r>
            <a:endParaRPr lang="en-US" sz="4000" dirty="0"/>
          </a:p>
        </p:txBody>
      </p:sp>
      <p:pic>
        <p:nvPicPr>
          <p:cNvPr id="7" name="Picture 6" descr="images (6).jpg"/>
          <p:cNvPicPr>
            <a:picLocks noChangeAspect="1"/>
          </p:cNvPicPr>
          <p:nvPr/>
        </p:nvPicPr>
        <p:blipFill>
          <a:blip r:embed="rId2"/>
          <a:stretch>
            <a:fillRect/>
          </a:stretch>
        </p:blipFill>
        <p:spPr>
          <a:xfrm>
            <a:off x="1356519" y="1219200"/>
            <a:ext cx="5029200" cy="5029200"/>
          </a:xfrm>
          <a:prstGeom prst="rect">
            <a:avLst/>
          </a:prstGeom>
        </p:spPr>
      </p:pic>
      <p:pic>
        <p:nvPicPr>
          <p:cNvPr id="9" name="Picture 8" descr="images (5).jpg"/>
          <p:cNvPicPr>
            <a:picLocks noChangeAspect="1"/>
          </p:cNvPicPr>
          <p:nvPr/>
        </p:nvPicPr>
        <p:blipFill>
          <a:blip r:embed="rId3"/>
          <a:stretch>
            <a:fillRect/>
          </a:stretch>
        </p:blipFill>
        <p:spPr>
          <a:xfrm>
            <a:off x="1356519" y="1219200"/>
            <a:ext cx="5029200" cy="5029200"/>
          </a:xfrm>
          <a:prstGeom prst="rect">
            <a:avLst/>
          </a:prstGeom>
        </p:spPr>
      </p:pic>
      <p:sp>
        <p:nvSpPr>
          <p:cNvPr id="10" name="Rectangle 9"/>
          <p:cNvSpPr/>
          <p:nvPr/>
        </p:nvSpPr>
        <p:spPr>
          <a:xfrm>
            <a:off x="6766719" y="1676400"/>
            <a:ext cx="5257800"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BD" sz="2400" dirty="0" smtClean="0">
                <a:latin typeface="NikoshBAN" pitchFamily="2" charset="0"/>
                <a:cs typeface="NikoshBAN" pitchFamily="2" charset="0"/>
              </a:rPr>
              <a:t>লিয়নেল রবিন্স</a:t>
            </a:r>
          </a:p>
          <a:p>
            <a:r>
              <a:rPr lang="bn-BD" sz="2400" dirty="0" smtClean="0">
                <a:latin typeface="NikoshBAN" pitchFamily="2" charset="0"/>
                <a:cs typeface="NikoshBAN" pitchFamily="2" charset="0"/>
              </a:rPr>
              <a:t>আধুনিক অর্থনীতিবিদ </a:t>
            </a:r>
          </a:p>
          <a:p>
            <a:r>
              <a:rPr lang="bn-BD" sz="2400" dirty="0" smtClean="0">
                <a:latin typeface="NikoshBAN" pitchFamily="2" charset="0"/>
                <a:cs typeface="NikoshBAN" pitchFamily="2" charset="0"/>
              </a:rPr>
              <a:t>ক্যামব্রিজ বিশ্ববিদ্যালয়ের অধ্যাপক </a:t>
            </a:r>
            <a:r>
              <a:rPr lang="en-US" sz="2400" dirty="0" smtClean="0">
                <a:latin typeface="NikoshBAN" pitchFamily="2" charset="0"/>
                <a:cs typeface="NikoshBAN" pitchFamily="2" charset="0"/>
              </a:rPr>
              <a:t/>
            </a:r>
            <a:br>
              <a:rPr lang="en-US" sz="2400" dirty="0" smtClean="0">
                <a:latin typeface="NikoshBAN" pitchFamily="2" charset="0"/>
                <a:cs typeface="NikoshBAN" pitchFamily="2" charset="0"/>
              </a:rPr>
            </a:br>
            <a:r>
              <a:rPr lang="bn-BD" sz="2400" dirty="0" smtClean="0">
                <a:latin typeface="NikoshBAN" pitchFamily="2" charset="0"/>
                <a:cs typeface="NikoshBAN" pitchFamily="2" charset="0"/>
              </a:rPr>
              <a:t>জন্মঃ ২২নভেম্বর</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১৮৯৮</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যুক্তরাজ্য </a:t>
            </a:r>
            <a:r>
              <a:rPr lang="hi-IN" sz="2400" dirty="0" smtClean="0">
                <a:latin typeface="NikoshBAN" pitchFamily="2" charset="0"/>
                <a:cs typeface="NikoshBAN" pitchFamily="2" charset="0"/>
              </a:rPr>
              <a:t>।</a:t>
            </a:r>
            <a:r>
              <a:rPr lang="en-US" sz="2400" dirty="0" smtClean="0">
                <a:latin typeface="NikoshBAN" pitchFamily="2" charset="0"/>
                <a:cs typeface="NikoshBAN" pitchFamily="2" charset="0"/>
              </a:rPr>
              <a:t/>
            </a:r>
            <a:br>
              <a:rPr lang="en-US" sz="2400" dirty="0" smtClean="0">
                <a:latin typeface="NikoshBAN" pitchFamily="2" charset="0"/>
                <a:cs typeface="NikoshBAN" pitchFamily="2" charset="0"/>
              </a:rPr>
            </a:br>
            <a:r>
              <a:rPr lang="bn-BD" sz="2400" dirty="0" smtClean="0">
                <a:latin typeface="NikoshBAN" pitchFamily="2" charset="0"/>
                <a:cs typeface="NikoshBAN" pitchFamily="2" charset="0"/>
              </a:rPr>
              <a:t>ক্যাম্ব্রিজ বিশ্ববিদ্যালয়ের অধ্যাপক</a:t>
            </a:r>
          </a:p>
          <a:p>
            <a:r>
              <a:rPr lang="bn-BD" sz="2400" dirty="0" smtClean="0">
                <a:latin typeface="NikoshBAN" pitchFamily="2" charset="0"/>
                <a:cs typeface="NikoshBAN" pitchFamily="2" charset="0"/>
              </a:rPr>
              <a:t>মৃত্যুঃ</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১৫মে</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১৯৮৪ লন্ডন</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যুক্তরাজ্য ।</a:t>
            </a:r>
            <a:endParaRPr lang="en-US" sz="2400" dirty="0" smtClean="0">
              <a:latin typeface="NikoshBAN" pitchFamily="2" charset="0"/>
              <a:cs typeface="NikoshBAN" pitchFamily="2" charset="0"/>
            </a:endParaRPr>
          </a:p>
          <a:p>
            <a:pPr algn="just"/>
            <a:r>
              <a:rPr lang="bn-BD" sz="2400" dirty="0" smtClean="0">
                <a:latin typeface="NikoshBAN" pitchFamily="2" charset="0"/>
                <a:cs typeface="NikoshBAN" pitchFamily="2" charset="0"/>
              </a:rPr>
              <a:t>বিখ্যাত গ্রন্থঃ</a:t>
            </a:r>
            <a:r>
              <a:rPr lang="en-US" sz="2400" dirty="0" smtClean="0">
                <a:latin typeface="NikoshBAN" pitchFamily="2" charset="0"/>
                <a:cs typeface="NikoshBAN" pitchFamily="2" charset="0"/>
              </a:rPr>
              <a:t> “An Essay of the Nature and significance of Economic science”.</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8">
                                            <p:txEl>
                                              <p:pRg st="0" end="0"/>
                                            </p:txEl>
                                          </p:spTgt>
                                        </p:tgtEl>
                                        <p:attrNameLst>
                                          <p:attrName>ppt_w</p:attrName>
                                        </p:attrNameLst>
                                      </p:cBhvr>
                                    </p:anim>
                                    <p:anim by="(#ppt_w*0.50)" calcmode="lin" valueType="num">
                                      <p:cBhvr>
                                        <p:cTn id="8" dur="500" decel="50000" autoRev="1" fill="hold">
                                          <p:stCondLst>
                                            <p:cond delay="0"/>
                                          </p:stCondLst>
                                        </p:cTn>
                                        <p:tgtEl>
                                          <p:spTgt spid="8">
                                            <p:txEl>
                                              <p:pRg st="0" end="0"/>
                                            </p:txEl>
                                          </p:spTgt>
                                        </p:tgtEl>
                                        <p:attrNameLst>
                                          <p:attrName>ppt_x</p:attrName>
                                        </p:attrNameLst>
                                      </p:cBhvr>
                                    </p:anim>
                                    <p:anim from="(-#ppt_h/2)" to="(#ppt_y)" calcmode="lin" valueType="num">
                                      <p:cBhvr>
                                        <p:cTn id="9" dur="1000" fill="hold">
                                          <p:stCondLst>
                                            <p:cond delay="0"/>
                                          </p:stCondLst>
                                        </p:cTn>
                                        <p:tgtEl>
                                          <p:spTgt spid="8">
                                            <p:txEl>
                                              <p:pRg st="0" end="0"/>
                                            </p:txEl>
                                          </p:spTgt>
                                        </p:tgtEl>
                                        <p:attrNameLst>
                                          <p:attrName>ppt_y</p:attrName>
                                        </p:attrNameLst>
                                      </p:cBhvr>
                                    </p:anim>
                                    <p:animRot by="21600000">
                                      <p:cBhvr>
                                        <p:cTn id="10" dur="1000" fill="hold">
                                          <p:stCondLst>
                                            <p:cond delay="0"/>
                                          </p:stCondLst>
                                        </p:cTn>
                                        <p:tgtEl>
                                          <p:spTgt spid="8">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edge">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2270919" y="6400800"/>
            <a:ext cx="6781800" cy="212725"/>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18</a:t>
            </a:fld>
            <a:endParaRPr lang="en-US">
              <a:solidFill>
                <a:prstClr val="black"/>
              </a:solidFill>
            </a:endParaRPr>
          </a:p>
        </p:txBody>
      </p:sp>
      <p:sp>
        <p:nvSpPr>
          <p:cNvPr id="5" name="Rectangle 4"/>
          <p:cNvSpPr/>
          <p:nvPr/>
        </p:nvSpPr>
        <p:spPr>
          <a:xfrm>
            <a:off x="3871119" y="457200"/>
            <a:ext cx="3048000" cy="685800"/>
          </a:xfrm>
          <a:prstGeom prst="rect">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466850">
              <a:lnSpc>
                <a:spcPct val="90000"/>
              </a:lnSpc>
              <a:spcBef>
                <a:spcPct val="0"/>
              </a:spcBef>
              <a:spcAft>
                <a:spcPct val="35000"/>
              </a:spcAft>
            </a:pPr>
            <a:r>
              <a:rPr lang="bn-BD" sz="4000" dirty="0" smtClean="0">
                <a:latin typeface="NikoshBAN" pitchFamily="2" charset="0"/>
                <a:cs typeface="NikoshBAN" pitchFamily="2" charset="0"/>
              </a:rPr>
              <a:t>মিশ্র অর্থব্যবস্থা </a:t>
            </a:r>
            <a:endParaRPr lang="en-US" sz="4000" dirty="0"/>
          </a:p>
        </p:txBody>
      </p:sp>
      <p:sp>
        <p:nvSpPr>
          <p:cNvPr id="9" name="Horizontal Scroll 8"/>
          <p:cNvSpPr/>
          <p:nvPr/>
        </p:nvSpPr>
        <p:spPr>
          <a:xfrm>
            <a:off x="670719" y="1143000"/>
            <a:ext cx="10439400" cy="5334000"/>
          </a:xfrm>
          <a:prstGeom prst="horizontalScroll">
            <a:avLst/>
          </a:prstGeom>
        </p:spPr>
        <p:style>
          <a:lnRef idx="3">
            <a:schemeClr val="lt1"/>
          </a:lnRef>
          <a:fillRef idx="1">
            <a:schemeClr val="accent1"/>
          </a:fillRef>
          <a:effectRef idx="1">
            <a:schemeClr val="accent1"/>
          </a:effectRef>
          <a:fontRef idx="minor">
            <a:schemeClr val="lt1"/>
          </a:fontRef>
        </p:style>
        <p:txBody>
          <a:bodyPr rtlCol="0" anchor="ctr"/>
          <a:lstStyle/>
          <a:p>
            <a:pPr lvl="0" algn="just"/>
            <a:r>
              <a:rPr lang="bn-BD" sz="4000" dirty="0" smtClean="0">
                <a:latin typeface="NikoshBAN" pitchFamily="2" charset="0"/>
                <a:cs typeface="NikoshBAN" pitchFamily="2" charset="0"/>
              </a:rPr>
              <a:t>যে অর্থব্যবস্থা ধনতন্ত্র ও সমাজতন্ত্রের দুর্বলতা পরিত্যাগ করে এবং গুণগুলো গ্রহণ করে গড়ে ওঠে, তাকে মিশ্র অর্থনৈতিক অর্থব্যবস্থা বলে। </a:t>
            </a:r>
          </a:p>
          <a:p>
            <a:pPr lvl="0" algn="just"/>
            <a:r>
              <a:rPr lang="bn-BD" sz="4000" dirty="0" smtClean="0">
                <a:latin typeface="NikoshBAN" pitchFamily="2" charset="0"/>
                <a:cs typeface="NikoshBAN" pitchFamily="2" charset="0"/>
              </a:rPr>
              <a:t>ইংল্যান্ড, ভারত, পাকিস্তান, বাংলাদেশ সহ তৃতীয় বিশ্বের অনেক দেশে মিশ্র অর্থনৈতিক অর্থব্যবস্থা প্রচলিত আছে। </a:t>
            </a:r>
            <a:endParaRPr lang="en-US"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1"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2956719" y="6465348"/>
            <a:ext cx="6324600" cy="288925"/>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4" name="Slide Number Placeholder 3"/>
          <p:cNvSpPr>
            <a:spLocks noGrp="1"/>
          </p:cNvSpPr>
          <p:nvPr>
            <p:ph type="sldNum" sz="quarter" idx="12"/>
          </p:nvPr>
        </p:nvSpPr>
        <p:spPr>
          <a:xfrm>
            <a:off x="10957719" y="6477000"/>
            <a:ext cx="1013487" cy="244475"/>
          </a:xfrm>
        </p:spPr>
        <p:txBody>
          <a:bodyPr/>
          <a:lstStyle/>
          <a:p>
            <a:fld id="{B6F15528-21DE-4FAA-801E-634DDDAF4B2B}" type="slidenum">
              <a:rPr lang="en-US" smtClean="0">
                <a:solidFill>
                  <a:prstClr val="black"/>
                </a:solidFill>
              </a:rPr>
              <a:pPr/>
              <a:t>19</a:t>
            </a:fld>
            <a:endParaRPr lang="en-US" dirty="0">
              <a:solidFill>
                <a:prstClr val="black"/>
              </a:solidFill>
            </a:endParaRPr>
          </a:p>
        </p:txBody>
      </p:sp>
      <p:sp>
        <p:nvSpPr>
          <p:cNvPr id="5" name="Rectangle 4"/>
          <p:cNvSpPr/>
          <p:nvPr/>
        </p:nvSpPr>
        <p:spPr>
          <a:xfrm>
            <a:off x="3261519" y="152400"/>
            <a:ext cx="5474576" cy="584775"/>
          </a:xfrm>
          <a:prstGeom prst="rect">
            <a:avLst/>
          </a:prstGeom>
          <a:scene3d>
            <a:camera prst="orthographicFront"/>
            <a:lightRig rig="threePt" dir="t"/>
          </a:scene3d>
          <a:sp3d>
            <a:bevelT prst="relaxedInset"/>
          </a:sp3d>
        </p:spPr>
        <p:style>
          <a:lnRef idx="3">
            <a:schemeClr val="lt1"/>
          </a:lnRef>
          <a:fillRef idx="1">
            <a:schemeClr val="accent1"/>
          </a:fillRef>
          <a:effectRef idx="1">
            <a:schemeClr val="accent1"/>
          </a:effectRef>
          <a:fontRef idx="minor">
            <a:schemeClr val="lt1"/>
          </a:fontRef>
        </p:style>
        <p:txBody>
          <a:bodyPr wrap="none">
            <a:spAutoFit/>
          </a:bodyPr>
          <a:lstStyle/>
          <a:p>
            <a:pPr algn="ctr"/>
            <a:r>
              <a:rPr lang="bn-BD" sz="3200" dirty="0" smtClean="0">
                <a:latin typeface="NikoshBAN" pitchFamily="2" charset="0"/>
                <a:cs typeface="NikoshBAN" pitchFamily="2" charset="0"/>
              </a:rPr>
              <a:t>মিশ্র অর্থনৈতিক অর্থব্যবস্থার বৈশিষ্টসমূহঃ  </a:t>
            </a:r>
            <a:endParaRPr lang="en-US" sz="3200" dirty="0"/>
          </a:p>
        </p:txBody>
      </p:sp>
      <p:sp>
        <p:nvSpPr>
          <p:cNvPr id="6" name="Rectangle 5"/>
          <p:cNvSpPr/>
          <p:nvPr/>
        </p:nvSpPr>
        <p:spPr>
          <a:xfrm>
            <a:off x="746919" y="1219200"/>
            <a:ext cx="37338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Font typeface="Wingdings" pitchFamily="2" charset="2"/>
              <a:buChar char="v"/>
            </a:pPr>
            <a:r>
              <a:rPr lang="bn-BD" sz="3200" dirty="0" smtClean="0">
                <a:latin typeface="NikoshBAN" pitchFamily="2" charset="0"/>
                <a:cs typeface="NikoshBAN" pitchFamily="2" charset="0"/>
              </a:rPr>
              <a:t> ব্যক্তিগত মালিকানা </a:t>
            </a:r>
            <a:endParaRPr lang="en-US" sz="3200" dirty="0"/>
          </a:p>
        </p:txBody>
      </p:sp>
      <p:sp>
        <p:nvSpPr>
          <p:cNvPr id="7" name="Rectangle 6"/>
          <p:cNvSpPr/>
          <p:nvPr/>
        </p:nvSpPr>
        <p:spPr>
          <a:xfrm>
            <a:off x="759465" y="2134494"/>
            <a:ext cx="3721254" cy="5847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buFont typeface="Wingdings" pitchFamily="2" charset="2"/>
              <a:buChar char="v"/>
            </a:pPr>
            <a:r>
              <a:rPr lang="bn-BD" sz="3200" dirty="0" smtClean="0">
                <a:latin typeface="NikoshBAN" pitchFamily="2" charset="0"/>
                <a:cs typeface="NikoshBAN" pitchFamily="2" charset="0"/>
              </a:rPr>
              <a:t> স্বয়ংক্রিয় দামব্যবস্থা </a:t>
            </a:r>
            <a:endParaRPr lang="en-US" sz="3200" dirty="0">
              <a:latin typeface="NikoshBAN" pitchFamily="2" charset="0"/>
              <a:cs typeface="NikoshBAN" pitchFamily="2" charset="0"/>
            </a:endParaRPr>
          </a:p>
        </p:txBody>
      </p:sp>
      <p:sp>
        <p:nvSpPr>
          <p:cNvPr id="8" name="TextBox 7"/>
          <p:cNvSpPr txBox="1"/>
          <p:nvPr/>
        </p:nvSpPr>
        <p:spPr>
          <a:xfrm>
            <a:off x="6786447" y="2034990"/>
            <a:ext cx="3961506"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buFont typeface="Wingdings" pitchFamily="2" charset="2"/>
              <a:buChar char="v"/>
            </a:pPr>
            <a:r>
              <a:rPr lang="bn-BD" sz="3200" dirty="0" smtClean="0">
                <a:latin typeface="NikoshBAN" pitchFamily="2" charset="0"/>
                <a:cs typeface="NikoshBAN" pitchFamily="2" charset="0"/>
              </a:rPr>
              <a:t> ভোক্তার সার্বভৌমত্ব  </a:t>
            </a:r>
            <a:endParaRPr lang="en-US" sz="3200" dirty="0">
              <a:latin typeface="NikoshBAN" pitchFamily="2" charset="0"/>
              <a:cs typeface="NikoshBAN" pitchFamily="2" charset="0"/>
            </a:endParaRPr>
          </a:p>
        </p:txBody>
      </p:sp>
      <p:sp>
        <p:nvSpPr>
          <p:cNvPr id="9" name="Rectangle 8"/>
          <p:cNvSpPr/>
          <p:nvPr/>
        </p:nvSpPr>
        <p:spPr>
          <a:xfrm>
            <a:off x="6766719" y="1143000"/>
            <a:ext cx="38862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buFont typeface="Wingdings" pitchFamily="2" charset="2"/>
              <a:buChar char="v"/>
            </a:pPr>
            <a:r>
              <a:rPr lang="bn-BD" sz="3200" dirty="0" smtClean="0">
                <a:latin typeface="NikoshBAN" pitchFamily="2" charset="0"/>
                <a:cs typeface="NikoshBAN" pitchFamily="2" charset="0"/>
              </a:rPr>
              <a:t> মুনাফার উপস্থিতি</a:t>
            </a:r>
            <a:endParaRPr lang="en-US" sz="3200" dirty="0"/>
          </a:p>
        </p:txBody>
      </p:sp>
      <p:sp>
        <p:nvSpPr>
          <p:cNvPr id="10" name="TextBox 9"/>
          <p:cNvSpPr txBox="1"/>
          <p:nvPr/>
        </p:nvSpPr>
        <p:spPr>
          <a:xfrm>
            <a:off x="813255" y="4854390"/>
            <a:ext cx="3819864"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buFont typeface="Wingdings" pitchFamily="2" charset="2"/>
              <a:buChar char="v"/>
            </a:pPr>
            <a:r>
              <a:rPr lang="bn-BD" sz="3200" dirty="0" smtClean="0">
                <a:latin typeface="NikoshBAN" pitchFamily="2" charset="0"/>
                <a:cs typeface="NikoshBAN" pitchFamily="2" charset="0"/>
              </a:rPr>
              <a:t> মুদ্রাস্ফীতির উপস্থিতি  </a:t>
            </a:r>
            <a:endParaRPr lang="en-US" sz="3200" dirty="0">
              <a:latin typeface="NikoshBAN" pitchFamily="2" charset="0"/>
              <a:cs typeface="NikoshBAN" pitchFamily="2" charset="0"/>
            </a:endParaRPr>
          </a:p>
        </p:txBody>
      </p:sp>
      <p:sp>
        <p:nvSpPr>
          <p:cNvPr id="11" name="Rectangle 10"/>
          <p:cNvSpPr/>
          <p:nvPr/>
        </p:nvSpPr>
        <p:spPr>
          <a:xfrm>
            <a:off x="813255" y="3929232"/>
            <a:ext cx="3743664" cy="58477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buFont typeface="Wingdings" pitchFamily="2" charset="2"/>
              <a:buChar char="v"/>
            </a:pPr>
            <a:r>
              <a:rPr lang="bn-BD" sz="3200" dirty="0" smtClean="0">
                <a:latin typeface="NikoshBAN" pitchFamily="2" charset="0"/>
                <a:cs typeface="NikoshBAN" pitchFamily="2" charset="0"/>
              </a:rPr>
              <a:t> অর্থনৈতিক পরিকল্পনা </a:t>
            </a:r>
            <a:endParaRPr lang="en-US" sz="3200" dirty="0"/>
          </a:p>
        </p:txBody>
      </p:sp>
      <p:sp>
        <p:nvSpPr>
          <p:cNvPr id="12" name="TextBox 11"/>
          <p:cNvSpPr txBox="1"/>
          <p:nvPr/>
        </p:nvSpPr>
        <p:spPr>
          <a:xfrm>
            <a:off x="770223" y="3036348"/>
            <a:ext cx="378669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 typeface="Wingdings" pitchFamily="2" charset="2"/>
              <a:buChar char="v"/>
            </a:pPr>
            <a:r>
              <a:rPr lang="bn-BD" sz="3200" dirty="0" smtClean="0">
                <a:latin typeface="NikoshBAN" pitchFamily="2" charset="0"/>
                <a:cs typeface="NikoshBAN" pitchFamily="2" charset="0"/>
              </a:rPr>
              <a:t> সম্পদের মালিকানা </a:t>
            </a:r>
            <a:endParaRPr lang="en-US" sz="3200" dirty="0">
              <a:latin typeface="NikoshBAN" pitchFamily="2" charset="0"/>
              <a:cs typeface="NikoshBAN" pitchFamily="2" charset="0"/>
            </a:endParaRPr>
          </a:p>
        </p:txBody>
      </p:sp>
      <p:sp>
        <p:nvSpPr>
          <p:cNvPr id="14" name="TextBox 13"/>
          <p:cNvSpPr txBox="1"/>
          <p:nvPr/>
        </p:nvSpPr>
        <p:spPr>
          <a:xfrm>
            <a:off x="6842025" y="2971800"/>
            <a:ext cx="3961506" cy="58477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buFont typeface="Wingdings" pitchFamily="2" charset="2"/>
              <a:buChar char="v"/>
            </a:pPr>
            <a:r>
              <a:rPr lang="bn-BD" sz="3200" dirty="0" smtClean="0">
                <a:latin typeface="NikoshBAN" pitchFamily="2" charset="0"/>
                <a:cs typeface="NikoshBAN" pitchFamily="2" charset="0"/>
              </a:rPr>
              <a:t> সরকারি বিনিয়োগ</a:t>
            </a:r>
            <a:endParaRPr lang="en-US" sz="3200" dirty="0">
              <a:latin typeface="NikoshBAN" pitchFamily="2" charset="0"/>
              <a:cs typeface="NikoshBAN" pitchFamily="2" charset="0"/>
            </a:endParaRPr>
          </a:p>
        </p:txBody>
      </p:sp>
      <p:sp>
        <p:nvSpPr>
          <p:cNvPr id="15" name="TextBox 14"/>
          <p:cNvSpPr txBox="1"/>
          <p:nvPr/>
        </p:nvSpPr>
        <p:spPr>
          <a:xfrm>
            <a:off x="6842919" y="3886200"/>
            <a:ext cx="396150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buFont typeface="Wingdings" pitchFamily="2" charset="2"/>
              <a:buChar char="v"/>
            </a:pPr>
            <a:r>
              <a:rPr lang="bn-BD" sz="3200" dirty="0" smtClean="0">
                <a:latin typeface="NikoshBAN" pitchFamily="2" charset="0"/>
                <a:cs typeface="NikoshBAN" pitchFamily="2" charset="0"/>
              </a:rPr>
              <a:t> বেসরকারি বিনিয়োগ</a:t>
            </a:r>
            <a:endParaRPr lang="en-US" sz="3200" dirty="0">
              <a:latin typeface="NikoshBAN" pitchFamily="2" charset="0"/>
              <a:cs typeface="NikoshBAN" pitchFamily="2" charset="0"/>
            </a:endParaRPr>
          </a:p>
        </p:txBody>
      </p:sp>
      <p:sp>
        <p:nvSpPr>
          <p:cNvPr id="16" name="TextBox 15"/>
          <p:cNvSpPr txBox="1"/>
          <p:nvPr/>
        </p:nvSpPr>
        <p:spPr>
          <a:xfrm>
            <a:off x="6866223" y="4800600"/>
            <a:ext cx="3961506"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buFont typeface="Wingdings" pitchFamily="2" charset="2"/>
              <a:buChar char="v"/>
            </a:pPr>
            <a:r>
              <a:rPr lang="bn-BD" sz="3200" dirty="0" smtClean="0">
                <a:latin typeface="NikoshBAN" pitchFamily="2" charset="0"/>
                <a:cs typeface="NikoshBAN" pitchFamily="2" charset="0"/>
              </a:rPr>
              <a:t> ব্যক্তিস্বাধীনতা </a:t>
            </a:r>
            <a:endParaRPr lang="en-US" sz="3200" dirty="0">
              <a:latin typeface="NikoshBAN" pitchFamily="2" charset="0"/>
              <a:cs typeface="NikoshBAN" pitchFamily="2" charset="0"/>
            </a:endParaRPr>
          </a:p>
        </p:txBody>
      </p:sp>
      <p:sp>
        <p:nvSpPr>
          <p:cNvPr id="17" name="Rectangle 16"/>
          <p:cNvSpPr/>
          <p:nvPr/>
        </p:nvSpPr>
        <p:spPr>
          <a:xfrm>
            <a:off x="800709" y="5692590"/>
            <a:ext cx="3810000" cy="58477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buFont typeface="Wingdings" pitchFamily="2" charset="2"/>
              <a:buChar char="v"/>
            </a:pPr>
            <a:r>
              <a:rPr lang="bn-BD" sz="2400" dirty="0" smtClean="0">
                <a:latin typeface="NikoshBAN" pitchFamily="2" charset="0"/>
                <a:cs typeface="NikoshBAN" pitchFamily="2" charset="0"/>
              </a:rPr>
              <a:t> </a:t>
            </a:r>
            <a:r>
              <a:rPr lang="bn-BD" sz="3200" dirty="0" smtClean="0">
                <a:latin typeface="NikoshBAN" pitchFamily="2" charset="0"/>
                <a:cs typeface="NikoshBAN" pitchFamily="2" charset="0"/>
              </a:rPr>
              <a:t>বণ্টন ব্যবস্থা </a:t>
            </a:r>
            <a:endParaRPr lang="en-US" sz="3200" dirty="0"/>
          </a:p>
        </p:txBody>
      </p:sp>
      <p:sp>
        <p:nvSpPr>
          <p:cNvPr id="18" name="TextBox 17"/>
          <p:cNvSpPr txBox="1"/>
          <p:nvPr/>
        </p:nvSpPr>
        <p:spPr>
          <a:xfrm>
            <a:off x="6920013" y="5638800"/>
            <a:ext cx="3961506"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buFont typeface="Wingdings" pitchFamily="2" charset="2"/>
              <a:buChar char="v"/>
            </a:pPr>
            <a:r>
              <a:rPr lang="bn-BD" sz="3200" dirty="0" smtClean="0">
                <a:latin typeface="NikoshBAN" pitchFamily="2" charset="0"/>
                <a:cs typeface="NikoshBAN" pitchFamily="2" charset="0"/>
              </a:rPr>
              <a:t> সামাজিক নিরাপত্তা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800" decel="100000"/>
                                        <p:tgtEl>
                                          <p:spTgt spid="6"/>
                                        </p:tgtEl>
                                      </p:cBhvr>
                                    </p:animEffect>
                                    <p:anim calcmode="lin" valueType="num">
                                      <p:cBhvr>
                                        <p:cTn id="15" dur="800" decel="100000" fill="hold"/>
                                        <p:tgtEl>
                                          <p:spTgt spid="6"/>
                                        </p:tgtEl>
                                        <p:attrNameLst>
                                          <p:attrName>style.rotation</p:attrName>
                                        </p:attrNameLst>
                                      </p:cBhvr>
                                      <p:tavLst>
                                        <p:tav tm="0">
                                          <p:val>
                                            <p:fltVal val="-90"/>
                                          </p:val>
                                        </p:tav>
                                        <p:tav tm="100000">
                                          <p:val>
                                            <p:fltVal val="0"/>
                                          </p:val>
                                        </p:tav>
                                      </p:tavLst>
                                    </p:anim>
                                    <p:anim calcmode="lin" valueType="num">
                                      <p:cBhvr>
                                        <p:cTn id="16" dur="800" decel="100000" fill="hold"/>
                                        <p:tgtEl>
                                          <p:spTgt spid="6"/>
                                        </p:tgtEl>
                                        <p:attrNameLst>
                                          <p:attrName>ppt_x</p:attrName>
                                        </p:attrNameLst>
                                      </p:cBhvr>
                                      <p:tavLst>
                                        <p:tav tm="0">
                                          <p:val>
                                            <p:strVal val="#ppt_x+0.4"/>
                                          </p:val>
                                        </p:tav>
                                        <p:tav tm="100000">
                                          <p:val>
                                            <p:strVal val="#ppt_x-0.05"/>
                                          </p:val>
                                        </p:tav>
                                      </p:tavLst>
                                    </p:anim>
                                    <p:anim calcmode="lin" valueType="num">
                                      <p:cBhvr>
                                        <p:cTn id="17" dur="800" decel="100000" fill="hold"/>
                                        <p:tgtEl>
                                          <p:spTgt spid="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800" decel="100000"/>
                                        <p:tgtEl>
                                          <p:spTgt spid="7"/>
                                        </p:tgtEl>
                                      </p:cBhvr>
                                    </p:animEffect>
                                    <p:anim calcmode="lin" valueType="num">
                                      <p:cBhvr>
                                        <p:cTn id="25" dur="800" decel="100000" fill="hold"/>
                                        <p:tgtEl>
                                          <p:spTgt spid="7"/>
                                        </p:tgtEl>
                                        <p:attrNameLst>
                                          <p:attrName>style.rotation</p:attrName>
                                        </p:attrNameLst>
                                      </p:cBhvr>
                                      <p:tavLst>
                                        <p:tav tm="0">
                                          <p:val>
                                            <p:fltVal val="-90"/>
                                          </p:val>
                                        </p:tav>
                                        <p:tav tm="100000">
                                          <p:val>
                                            <p:fltVal val="0"/>
                                          </p:val>
                                        </p:tav>
                                      </p:tavLst>
                                    </p:anim>
                                    <p:anim calcmode="lin" valueType="num">
                                      <p:cBhvr>
                                        <p:cTn id="26" dur="800" decel="100000" fill="hold"/>
                                        <p:tgtEl>
                                          <p:spTgt spid="7"/>
                                        </p:tgtEl>
                                        <p:attrNameLst>
                                          <p:attrName>ppt_x</p:attrName>
                                        </p:attrNameLst>
                                      </p:cBhvr>
                                      <p:tavLst>
                                        <p:tav tm="0">
                                          <p:val>
                                            <p:strVal val="#ppt_x+0.4"/>
                                          </p:val>
                                        </p:tav>
                                        <p:tav tm="100000">
                                          <p:val>
                                            <p:strVal val="#ppt_x-0.05"/>
                                          </p:val>
                                        </p:tav>
                                      </p:tavLst>
                                    </p:anim>
                                    <p:anim calcmode="lin" valueType="num">
                                      <p:cBhvr>
                                        <p:cTn id="27" dur="800" decel="100000" fill="hold"/>
                                        <p:tgtEl>
                                          <p:spTgt spid="7"/>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800" decel="100000"/>
                                        <p:tgtEl>
                                          <p:spTgt spid="12"/>
                                        </p:tgtEl>
                                      </p:cBhvr>
                                    </p:animEffect>
                                    <p:anim calcmode="lin" valueType="num">
                                      <p:cBhvr>
                                        <p:cTn id="35" dur="800" decel="100000" fill="hold"/>
                                        <p:tgtEl>
                                          <p:spTgt spid="12"/>
                                        </p:tgtEl>
                                        <p:attrNameLst>
                                          <p:attrName>style.rotation</p:attrName>
                                        </p:attrNameLst>
                                      </p:cBhvr>
                                      <p:tavLst>
                                        <p:tav tm="0">
                                          <p:val>
                                            <p:fltVal val="-90"/>
                                          </p:val>
                                        </p:tav>
                                        <p:tav tm="100000">
                                          <p:val>
                                            <p:fltVal val="0"/>
                                          </p:val>
                                        </p:tav>
                                      </p:tavLst>
                                    </p:anim>
                                    <p:anim calcmode="lin" valueType="num">
                                      <p:cBhvr>
                                        <p:cTn id="36" dur="800" decel="100000" fill="hold"/>
                                        <p:tgtEl>
                                          <p:spTgt spid="12"/>
                                        </p:tgtEl>
                                        <p:attrNameLst>
                                          <p:attrName>ppt_x</p:attrName>
                                        </p:attrNameLst>
                                      </p:cBhvr>
                                      <p:tavLst>
                                        <p:tav tm="0">
                                          <p:val>
                                            <p:strVal val="#ppt_x+0.4"/>
                                          </p:val>
                                        </p:tav>
                                        <p:tav tm="100000">
                                          <p:val>
                                            <p:strVal val="#ppt_x-0.05"/>
                                          </p:val>
                                        </p:tav>
                                      </p:tavLst>
                                    </p:anim>
                                    <p:anim calcmode="lin" valueType="num">
                                      <p:cBhvr>
                                        <p:cTn id="37" dur="800" decel="100000" fill="hold"/>
                                        <p:tgtEl>
                                          <p:spTgt spid="12"/>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800" decel="100000"/>
                                        <p:tgtEl>
                                          <p:spTgt spid="11"/>
                                        </p:tgtEl>
                                      </p:cBhvr>
                                    </p:animEffect>
                                    <p:anim calcmode="lin" valueType="num">
                                      <p:cBhvr>
                                        <p:cTn id="45" dur="800" decel="100000" fill="hold"/>
                                        <p:tgtEl>
                                          <p:spTgt spid="11"/>
                                        </p:tgtEl>
                                        <p:attrNameLst>
                                          <p:attrName>style.rotation</p:attrName>
                                        </p:attrNameLst>
                                      </p:cBhvr>
                                      <p:tavLst>
                                        <p:tav tm="0">
                                          <p:val>
                                            <p:fltVal val="-90"/>
                                          </p:val>
                                        </p:tav>
                                        <p:tav tm="100000">
                                          <p:val>
                                            <p:fltVal val="0"/>
                                          </p:val>
                                        </p:tav>
                                      </p:tavLst>
                                    </p:anim>
                                    <p:anim calcmode="lin" valueType="num">
                                      <p:cBhvr>
                                        <p:cTn id="46" dur="800" decel="100000" fill="hold"/>
                                        <p:tgtEl>
                                          <p:spTgt spid="11"/>
                                        </p:tgtEl>
                                        <p:attrNameLst>
                                          <p:attrName>ppt_x</p:attrName>
                                        </p:attrNameLst>
                                      </p:cBhvr>
                                      <p:tavLst>
                                        <p:tav tm="0">
                                          <p:val>
                                            <p:strVal val="#ppt_x+0.4"/>
                                          </p:val>
                                        </p:tav>
                                        <p:tav tm="100000">
                                          <p:val>
                                            <p:strVal val="#ppt_x-0.05"/>
                                          </p:val>
                                        </p:tav>
                                      </p:tavLst>
                                    </p:anim>
                                    <p:anim calcmode="lin" valueType="num">
                                      <p:cBhvr>
                                        <p:cTn id="47" dur="800" decel="100000" fill="hold"/>
                                        <p:tgtEl>
                                          <p:spTgt spid="11"/>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800" decel="100000"/>
                                        <p:tgtEl>
                                          <p:spTgt spid="10"/>
                                        </p:tgtEl>
                                      </p:cBhvr>
                                    </p:animEffect>
                                    <p:anim calcmode="lin" valueType="num">
                                      <p:cBhvr>
                                        <p:cTn id="55" dur="800" decel="100000" fill="hold"/>
                                        <p:tgtEl>
                                          <p:spTgt spid="10"/>
                                        </p:tgtEl>
                                        <p:attrNameLst>
                                          <p:attrName>style.rotation</p:attrName>
                                        </p:attrNameLst>
                                      </p:cBhvr>
                                      <p:tavLst>
                                        <p:tav tm="0">
                                          <p:val>
                                            <p:fltVal val="-90"/>
                                          </p:val>
                                        </p:tav>
                                        <p:tav tm="100000">
                                          <p:val>
                                            <p:fltVal val="0"/>
                                          </p:val>
                                        </p:tav>
                                      </p:tavLst>
                                    </p:anim>
                                    <p:anim calcmode="lin" valueType="num">
                                      <p:cBhvr>
                                        <p:cTn id="56" dur="800" decel="100000" fill="hold"/>
                                        <p:tgtEl>
                                          <p:spTgt spid="10"/>
                                        </p:tgtEl>
                                        <p:attrNameLst>
                                          <p:attrName>ppt_x</p:attrName>
                                        </p:attrNameLst>
                                      </p:cBhvr>
                                      <p:tavLst>
                                        <p:tav tm="0">
                                          <p:val>
                                            <p:strVal val="#ppt_x+0.4"/>
                                          </p:val>
                                        </p:tav>
                                        <p:tav tm="100000">
                                          <p:val>
                                            <p:strVal val="#ppt_x-0.05"/>
                                          </p:val>
                                        </p:tav>
                                      </p:tavLst>
                                    </p:anim>
                                    <p:anim calcmode="lin" valueType="num">
                                      <p:cBhvr>
                                        <p:cTn id="57" dur="800" decel="100000" fill="hold"/>
                                        <p:tgtEl>
                                          <p:spTgt spid="10"/>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0"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800" decel="100000"/>
                                        <p:tgtEl>
                                          <p:spTgt spid="9"/>
                                        </p:tgtEl>
                                      </p:cBhvr>
                                    </p:animEffect>
                                    <p:anim calcmode="lin" valueType="num">
                                      <p:cBhvr>
                                        <p:cTn id="65" dur="800" decel="100000" fill="hold"/>
                                        <p:tgtEl>
                                          <p:spTgt spid="9"/>
                                        </p:tgtEl>
                                        <p:attrNameLst>
                                          <p:attrName>style.rotation</p:attrName>
                                        </p:attrNameLst>
                                      </p:cBhvr>
                                      <p:tavLst>
                                        <p:tav tm="0">
                                          <p:val>
                                            <p:fltVal val="-90"/>
                                          </p:val>
                                        </p:tav>
                                        <p:tav tm="100000">
                                          <p:val>
                                            <p:fltVal val="0"/>
                                          </p:val>
                                        </p:tav>
                                      </p:tavLst>
                                    </p:anim>
                                    <p:anim calcmode="lin" valueType="num">
                                      <p:cBhvr>
                                        <p:cTn id="66" dur="800" decel="100000" fill="hold"/>
                                        <p:tgtEl>
                                          <p:spTgt spid="9"/>
                                        </p:tgtEl>
                                        <p:attrNameLst>
                                          <p:attrName>ppt_x</p:attrName>
                                        </p:attrNameLst>
                                      </p:cBhvr>
                                      <p:tavLst>
                                        <p:tav tm="0">
                                          <p:val>
                                            <p:strVal val="#ppt_x+0.4"/>
                                          </p:val>
                                        </p:tav>
                                        <p:tav tm="100000">
                                          <p:val>
                                            <p:strVal val="#ppt_x-0.05"/>
                                          </p:val>
                                        </p:tav>
                                      </p:tavLst>
                                    </p:anim>
                                    <p:anim calcmode="lin" valueType="num">
                                      <p:cBhvr>
                                        <p:cTn id="67" dur="800" decel="100000" fill="hold"/>
                                        <p:tgtEl>
                                          <p:spTgt spid="9"/>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0" presetClass="entr" presetSubtype="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800" decel="100000"/>
                                        <p:tgtEl>
                                          <p:spTgt spid="8"/>
                                        </p:tgtEl>
                                      </p:cBhvr>
                                    </p:animEffect>
                                    <p:anim calcmode="lin" valueType="num">
                                      <p:cBhvr>
                                        <p:cTn id="75" dur="800" decel="100000" fill="hold"/>
                                        <p:tgtEl>
                                          <p:spTgt spid="8"/>
                                        </p:tgtEl>
                                        <p:attrNameLst>
                                          <p:attrName>style.rotation</p:attrName>
                                        </p:attrNameLst>
                                      </p:cBhvr>
                                      <p:tavLst>
                                        <p:tav tm="0">
                                          <p:val>
                                            <p:fltVal val="-90"/>
                                          </p:val>
                                        </p:tav>
                                        <p:tav tm="100000">
                                          <p:val>
                                            <p:fltVal val="0"/>
                                          </p:val>
                                        </p:tav>
                                      </p:tavLst>
                                    </p:anim>
                                    <p:anim calcmode="lin" valueType="num">
                                      <p:cBhvr>
                                        <p:cTn id="76" dur="800" decel="100000" fill="hold"/>
                                        <p:tgtEl>
                                          <p:spTgt spid="8"/>
                                        </p:tgtEl>
                                        <p:attrNameLst>
                                          <p:attrName>ppt_x</p:attrName>
                                        </p:attrNameLst>
                                      </p:cBhvr>
                                      <p:tavLst>
                                        <p:tav tm="0">
                                          <p:val>
                                            <p:strVal val="#ppt_x+0.4"/>
                                          </p:val>
                                        </p:tav>
                                        <p:tav tm="100000">
                                          <p:val>
                                            <p:strVal val="#ppt_x-0.05"/>
                                          </p:val>
                                        </p:tav>
                                      </p:tavLst>
                                    </p:anim>
                                    <p:anim calcmode="lin" valueType="num">
                                      <p:cBhvr>
                                        <p:cTn id="77" dur="800" decel="100000" fill="hold"/>
                                        <p:tgtEl>
                                          <p:spTgt spid="8"/>
                                        </p:tgtEl>
                                        <p:attrNameLst>
                                          <p:attrName>ppt_y</p:attrName>
                                        </p:attrNameLst>
                                      </p:cBhvr>
                                      <p:tavLst>
                                        <p:tav tm="0">
                                          <p:val>
                                            <p:strVal val="#ppt_y-0.4"/>
                                          </p:val>
                                        </p:tav>
                                        <p:tav tm="100000">
                                          <p:val>
                                            <p:strVal val="#ppt_y+0.1"/>
                                          </p:val>
                                        </p:tav>
                                      </p:tavLst>
                                    </p:anim>
                                    <p:anim calcmode="lin" valueType="num">
                                      <p:cBhvr>
                                        <p:cTn id="7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7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0"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800" decel="100000"/>
                                        <p:tgtEl>
                                          <p:spTgt spid="14"/>
                                        </p:tgtEl>
                                      </p:cBhvr>
                                    </p:animEffect>
                                    <p:anim calcmode="lin" valueType="num">
                                      <p:cBhvr>
                                        <p:cTn id="85" dur="800" decel="100000" fill="hold"/>
                                        <p:tgtEl>
                                          <p:spTgt spid="14"/>
                                        </p:tgtEl>
                                        <p:attrNameLst>
                                          <p:attrName>style.rotation</p:attrName>
                                        </p:attrNameLst>
                                      </p:cBhvr>
                                      <p:tavLst>
                                        <p:tav tm="0">
                                          <p:val>
                                            <p:fltVal val="-90"/>
                                          </p:val>
                                        </p:tav>
                                        <p:tav tm="100000">
                                          <p:val>
                                            <p:fltVal val="0"/>
                                          </p:val>
                                        </p:tav>
                                      </p:tavLst>
                                    </p:anim>
                                    <p:anim calcmode="lin" valueType="num">
                                      <p:cBhvr>
                                        <p:cTn id="86" dur="800" decel="100000" fill="hold"/>
                                        <p:tgtEl>
                                          <p:spTgt spid="14"/>
                                        </p:tgtEl>
                                        <p:attrNameLst>
                                          <p:attrName>ppt_x</p:attrName>
                                        </p:attrNameLst>
                                      </p:cBhvr>
                                      <p:tavLst>
                                        <p:tav tm="0">
                                          <p:val>
                                            <p:strVal val="#ppt_x+0.4"/>
                                          </p:val>
                                        </p:tav>
                                        <p:tav tm="100000">
                                          <p:val>
                                            <p:strVal val="#ppt_x-0.05"/>
                                          </p:val>
                                        </p:tav>
                                      </p:tavLst>
                                    </p:anim>
                                    <p:anim calcmode="lin" valueType="num">
                                      <p:cBhvr>
                                        <p:cTn id="87" dur="800" decel="100000" fill="hold"/>
                                        <p:tgtEl>
                                          <p:spTgt spid="14"/>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0" presetClass="entr" presetSubtype="0" fill="hold" grpId="0" nodeType="click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800" decel="100000"/>
                                        <p:tgtEl>
                                          <p:spTgt spid="15"/>
                                        </p:tgtEl>
                                      </p:cBhvr>
                                    </p:animEffect>
                                    <p:anim calcmode="lin" valueType="num">
                                      <p:cBhvr>
                                        <p:cTn id="95" dur="800" decel="100000" fill="hold"/>
                                        <p:tgtEl>
                                          <p:spTgt spid="15"/>
                                        </p:tgtEl>
                                        <p:attrNameLst>
                                          <p:attrName>style.rotation</p:attrName>
                                        </p:attrNameLst>
                                      </p:cBhvr>
                                      <p:tavLst>
                                        <p:tav tm="0">
                                          <p:val>
                                            <p:fltVal val="-90"/>
                                          </p:val>
                                        </p:tav>
                                        <p:tav tm="100000">
                                          <p:val>
                                            <p:fltVal val="0"/>
                                          </p:val>
                                        </p:tav>
                                      </p:tavLst>
                                    </p:anim>
                                    <p:anim calcmode="lin" valueType="num">
                                      <p:cBhvr>
                                        <p:cTn id="96" dur="800" decel="100000" fill="hold"/>
                                        <p:tgtEl>
                                          <p:spTgt spid="15"/>
                                        </p:tgtEl>
                                        <p:attrNameLst>
                                          <p:attrName>ppt_x</p:attrName>
                                        </p:attrNameLst>
                                      </p:cBhvr>
                                      <p:tavLst>
                                        <p:tav tm="0">
                                          <p:val>
                                            <p:strVal val="#ppt_x+0.4"/>
                                          </p:val>
                                        </p:tav>
                                        <p:tav tm="100000">
                                          <p:val>
                                            <p:strVal val="#ppt_x-0.05"/>
                                          </p:val>
                                        </p:tav>
                                      </p:tavLst>
                                    </p:anim>
                                    <p:anim calcmode="lin" valueType="num">
                                      <p:cBhvr>
                                        <p:cTn id="97" dur="800" decel="100000" fill="hold"/>
                                        <p:tgtEl>
                                          <p:spTgt spid="15"/>
                                        </p:tgtEl>
                                        <p:attrNameLst>
                                          <p:attrName>ppt_y</p:attrName>
                                        </p:attrNameLst>
                                      </p:cBhvr>
                                      <p:tavLst>
                                        <p:tav tm="0">
                                          <p:val>
                                            <p:strVal val="#ppt_y-0.4"/>
                                          </p:val>
                                        </p:tav>
                                        <p:tav tm="100000">
                                          <p:val>
                                            <p:strVal val="#ppt_y+0.1"/>
                                          </p:val>
                                        </p:tav>
                                      </p:tavLst>
                                    </p:anim>
                                    <p:anim calcmode="lin" valueType="num">
                                      <p:cBhvr>
                                        <p:cTn id="98"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99"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30" presetClass="entr" presetSubtype="0"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800" decel="100000"/>
                                        <p:tgtEl>
                                          <p:spTgt spid="16"/>
                                        </p:tgtEl>
                                      </p:cBhvr>
                                    </p:animEffect>
                                    <p:anim calcmode="lin" valueType="num">
                                      <p:cBhvr>
                                        <p:cTn id="105" dur="800" decel="100000" fill="hold"/>
                                        <p:tgtEl>
                                          <p:spTgt spid="16"/>
                                        </p:tgtEl>
                                        <p:attrNameLst>
                                          <p:attrName>style.rotation</p:attrName>
                                        </p:attrNameLst>
                                      </p:cBhvr>
                                      <p:tavLst>
                                        <p:tav tm="0">
                                          <p:val>
                                            <p:fltVal val="-90"/>
                                          </p:val>
                                        </p:tav>
                                        <p:tav tm="100000">
                                          <p:val>
                                            <p:fltVal val="0"/>
                                          </p:val>
                                        </p:tav>
                                      </p:tavLst>
                                    </p:anim>
                                    <p:anim calcmode="lin" valueType="num">
                                      <p:cBhvr>
                                        <p:cTn id="106" dur="800" decel="100000" fill="hold"/>
                                        <p:tgtEl>
                                          <p:spTgt spid="16"/>
                                        </p:tgtEl>
                                        <p:attrNameLst>
                                          <p:attrName>ppt_x</p:attrName>
                                        </p:attrNameLst>
                                      </p:cBhvr>
                                      <p:tavLst>
                                        <p:tav tm="0">
                                          <p:val>
                                            <p:strVal val="#ppt_x+0.4"/>
                                          </p:val>
                                        </p:tav>
                                        <p:tav tm="100000">
                                          <p:val>
                                            <p:strVal val="#ppt_x-0.05"/>
                                          </p:val>
                                        </p:tav>
                                      </p:tavLst>
                                    </p:anim>
                                    <p:anim calcmode="lin" valueType="num">
                                      <p:cBhvr>
                                        <p:cTn id="107" dur="800" decel="100000" fill="hold"/>
                                        <p:tgtEl>
                                          <p:spTgt spid="16"/>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30" presetClass="entr" presetSubtype="0" fill="hold" grpId="0" nodeType="click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fade">
                                      <p:cBhvr>
                                        <p:cTn id="114" dur="800" decel="100000"/>
                                        <p:tgtEl>
                                          <p:spTgt spid="17"/>
                                        </p:tgtEl>
                                      </p:cBhvr>
                                    </p:animEffect>
                                    <p:anim calcmode="lin" valueType="num">
                                      <p:cBhvr>
                                        <p:cTn id="115" dur="800" decel="100000" fill="hold"/>
                                        <p:tgtEl>
                                          <p:spTgt spid="17"/>
                                        </p:tgtEl>
                                        <p:attrNameLst>
                                          <p:attrName>style.rotation</p:attrName>
                                        </p:attrNameLst>
                                      </p:cBhvr>
                                      <p:tavLst>
                                        <p:tav tm="0">
                                          <p:val>
                                            <p:fltVal val="-90"/>
                                          </p:val>
                                        </p:tav>
                                        <p:tav tm="100000">
                                          <p:val>
                                            <p:fltVal val="0"/>
                                          </p:val>
                                        </p:tav>
                                      </p:tavLst>
                                    </p:anim>
                                    <p:anim calcmode="lin" valueType="num">
                                      <p:cBhvr>
                                        <p:cTn id="116" dur="800" decel="100000" fill="hold"/>
                                        <p:tgtEl>
                                          <p:spTgt spid="17"/>
                                        </p:tgtEl>
                                        <p:attrNameLst>
                                          <p:attrName>ppt_x</p:attrName>
                                        </p:attrNameLst>
                                      </p:cBhvr>
                                      <p:tavLst>
                                        <p:tav tm="0">
                                          <p:val>
                                            <p:strVal val="#ppt_x+0.4"/>
                                          </p:val>
                                        </p:tav>
                                        <p:tav tm="100000">
                                          <p:val>
                                            <p:strVal val="#ppt_x-0.05"/>
                                          </p:val>
                                        </p:tav>
                                      </p:tavLst>
                                    </p:anim>
                                    <p:anim calcmode="lin" valueType="num">
                                      <p:cBhvr>
                                        <p:cTn id="117" dur="800" decel="100000" fill="hold"/>
                                        <p:tgtEl>
                                          <p:spTgt spid="17"/>
                                        </p:tgtEl>
                                        <p:attrNameLst>
                                          <p:attrName>ppt_y</p:attrName>
                                        </p:attrNameLst>
                                      </p:cBhvr>
                                      <p:tavLst>
                                        <p:tav tm="0">
                                          <p:val>
                                            <p:strVal val="#ppt_y-0.4"/>
                                          </p:val>
                                        </p:tav>
                                        <p:tav tm="100000">
                                          <p:val>
                                            <p:strVal val="#ppt_y+0.1"/>
                                          </p:val>
                                        </p:tav>
                                      </p:tavLst>
                                    </p:anim>
                                    <p:anim calcmode="lin" valueType="num">
                                      <p:cBhvr>
                                        <p:cTn id="118"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19"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30" presetClass="entr" presetSubtype="0" fill="hold" grpId="0" nodeType="clickEffect">
                                  <p:stCondLst>
                                    <p:cond delay="0"/>
                                  </p:stCondLst>
                                  <p:childTnLst>
                                    <p:set>
                                      <p:cBhvr>
                                        <p:cTn id="123" dur="1" fill="hold">
                                          <p:stCondLst>
                                            <p:cond delay="0"/>
                                          </p:stCondLst>
                                        </p:cTn>
                                        <p:tgtEl>
                                          <p:spTgt spid="18"/>
                                        </p:tgtEl>
                                        <p:attrNameLst>
                                          <p:attrName>style.visibility</p:attrName>
                                        </p:attrNameLst>
                                      </p:cBhvr>
                                      <p:to>
                                        <p:strVal val="visible"/>
                                      </p:to>
                                    </p:set>
                                    <p:animEffect transition="in" filter="fade">
                                      <p:cBhvr>
                                        <p:cTn id="124" dur="800" decel="100000"/>
                                        <p:tgtEl>
                                          <p:spTgt spid="18"/>
                                        </p:tgtEl>
                                      </p:cBhvr>
                                    </p:animEffect>
                                    <p:anim calcmode="lin" valueType="num">
                                      <p:cBhvr>
                                        <p:cTn id="125" dur="800" decel="100000" fill="hold"/>
                                        <p:tgtEl>
                                          <p:spTgt spid="18"/>
                                        </p:tgtEl>
                                        <p:attrNameLst>
                                          <p:attrName>style.rotation</p:attrName>
                                        </p:attrNameLst>
                                      </p:cBhvr>
                                      <p:tavLst>
                                        <p:tav tm="0">
                                          <p:val>
                                            <p:fltVal val="-90"/>
                                          </p:val>
                                        </p:tav>
                                        <p:tav tm="100000">
                                          <p:val>
                                            <p:fltVal val="0"/>
                                          </p:val>
                                        </p:tav>
                                      </p:tavLst>
                                    </p:anim>
                                    <p:anim calcmode="lin" valueType="num">
                                      <p:cBhvr>
                                        <p:cTn id="126" dur="800" decel="100000" fill="hold"/>
                                        <p:tgtEl>
                                          <p:spTgt spid="18"/>
                                        </p:tgtEl>
                                        <p:attrNameLst>
                                          <p:attrName>ppt_x</p:attrName>
                                        </p:attrNameLst>
                                      </p:cBhvr>
                                      <p:tavLst>
                                        <p:tav tm="0">
                                          <p:val>
                                            <p:strVal val="#ppt_x+0.4"/>
                                          </p:val>
                                        </p:tav>
                                        <p:tav tm="100000">
                                          <p:val>
                                            <p:strVal val="#ppt_x-0.05"/>
                                          </p:val>
                                        </p:tav>
                                      </p:tavLst>
                                    </p:anim>
                                    <p:anim calcmode="lin" valueType="num">
                                      <p:cBhvr>
                                        <p:cTn id="127" dur="800" decel="100000" fill="hold"/>
                                        <p:tgtEl>
                                          <p:spTgt spid="18"/>
                                        </p:tgtEl>
                                        <p:attrNameLst>
                                          <p:attrName>ppt_y</p:attrName>
                                        </p:attrNameLst>
                                      </p:cBhvr>
                                      <p:tavLst>
                                        <p:tav tm="0">
                                          <p:val>
                                            <p:strVal val="#ppt_y-0.4"/>
                                          </p:val>
                                        </p:tav>
                                        <p:tav tm="100000">
                                          <p:val>
                                            <p:strVal val="#ppt_y+0.1"/>
                                          </p:val>
                                        </p:tav>
                                      </p:tavLst>
                                    </p:anim>
                                    <p:anim calcmode="lin" valueType="num">
                                      <p:cBhvr>
                                        <p:cTn id="128"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29"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1715" y="381000"/>
            <a:ext cx="2356356" cy="923330"/>
          </a:xfrm>
          <a:prstGeom prst="rect">
            <a:avLst/>
          </a:prstGeom>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bn-IN" sz="5400" b="1" u="sng" dirty="0" smtClean="0">
                <a:ln w="10160">
                  <a:solidFill>
                    <a:schemeClr val="accent5"/>
                  </a:solidFill>
                  <a:prstDash val="solid"/>
                </a:ln>
                <a:solidFill>
                  <a:srgbClr val="C00000"/>
                </a:solidFill>
                <a:latin typeface="NikoshBAN" pitchFamily="2" charset="0"/>
                <a:cs typeface="NikoshBAN" pitchFamily="2" charset="0"/>
              </a:rPr>
              <a:t>পরিচিতি</a:t>
            </a:r>
          </a:p>
        </p:txBody>
      </p:sp>
      <p:pic>
        <p:nvPicPr>
          <p:cNvPr id="3" name="Picture 2" descr="DADA.jpg"/>
          <p:cNvPicPr>
            <a:picLocks noChangeAspect="1"/>
          </p:cNvPicPr>
          <p:nvPr/>
        </p:nvPicPr>
        <p:blipFill>
          <a:blip r:embed="rId2"/>
          <a:stretch>
            <a:fillRect/>
          </a:stretch>
        </p:blipFill>
        <p:spPr>
          <a:xfrm>
            <a:off x="182429" y="990600"/>
            <a:ext cx="2318122" cy="2743200"/>
          </a:xfrm>
          <a:prstGeom prst="rect">
            <a:avLst/>
          </a:prstGeom>
          <a:ln>
            <a:solidFill>
              <a:srgbClr val="0070C0"/>
            </a:solidFill>
          </a:ln>
          <a:effectLst>
            <a:outerShdw blurRad="63500" sx="102000" sy="102000" algn="ctr" rotWithShape="0">
              <a:prstClr val="black">
                <a:alpha val="40000"/>
              </a:prstClr>
            </a:outerShdw>
          </a:effectLst>
        </p:spPr>
      </p:pic>
      <p:pic>
        <p:nvPicPr>
          <p:cNvPr id="6" name="Picture 5" descr="rokimg_240813_69079.gif"/>
          <p:cNvPicPr>
            <a:picLocks noChangeAspect="1"/>
          </p:cNvPicPr>
          <p:nvPr/>
        </p:nvPicPr>
        <p:blipFill>
          <a:blip r:embed="rId3"/>
          <a:stretch>
            <a:fillRect/>
          </a:stretch>
        </p:blipFill>
        <p:spPr>
          <a:xfrm>
            <a:off x="8956071" y="1026945"/>
            <a:ext cx="1910325" cy="2742483"/>
          </a:xfrm>
          <a:prstGeom prst="rect">
            <a:avLst/>
          </a:prstGeom>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pic>
      <p:sp>
        <p:nvSpPr>
          <p:cNvPr id="8" name="TextBox 7"/>
          <p:cNvSpPr txBox="1"/>
          <p:nvPr/>
        </p:nvSpPr>
        <p:spPr>
          <a:xfrm>
            <a:off x="136980" y="3749459"/>
            <a:ext cx="5092770" cy="2677656"/>
          </a:xfrm>
          <a:prstGeom prst="rect">
            <a:avLst/>
          </a:prstGeom>
          <a:noFill/>
        </p:spPr>
        <p:txBody>
          <a:bodyPr wrap="square" rtlCol="0">
            <a:spAutoFit/>
          </a:bodyPr>
          <a:lstStyle/>
          <a:p>
            <a:r>
              <a:rPr lang="bn-BD" sz="2800" dirty="0" smtClean="0">
                <a:latin typeface="NikoshBAN" pitchFamily="2" charset="0"/>
                <a:cs typeface="NikoshBAN" pitchFamily="2" charset="0"/>
              </a:rPr>
              <a:t>পলাশ কুমার ঘোষ</a:t>
            </a:r>
          </a:p>
          <a:p>
            <a:r>
              <a:rPr lang="bn-BD" sz="2800" dirty="0" smtClean="0">
                <a:latin typeface="NikoshBAN" pitchFamily="2" charset="0"/>
                <a:cs typeface="NikoshBAN" pitchFamily="2" charset="0"/>
              </a:rPr>
              <a:t>প্রভাষক (অর্থনীতি)</a:t>
            </a:r>
          </a:p>
          <a:p>
            <a:r>
              <a:rPr lang="bn-BD" sz="2800" dirty="0" smtClean="0">
                <a:latin typeface="NikoshBAN" pitchFamily="2" charset="0"/>
                <a:cs typeface="NikoshBAN" pitchFamily="2" charset="0"/>
              </a:rPr>
              <a:t>সরকারি শহীদ সিরাজুদ্দীন হোসেন কলেজ,</a:t>
            </a:r>
          </a:p>
          <a:p>
            <a:r>
              <a:rPr lang="bn-BD" sz="2800" dirty="0" smtClean="0">
                <a:latin typeface="NikoshBAN" pitchFamily="2" charset="0"/>
                <a:cs typeface="NikoshBAN" pitchFamily="2" charset="0"/>
              </a:rPr>
              <a:t>খাজুরা, বাঘারপাড়া, যশোর।</a:t>
            </a:r>
          </a:p>
          <a:p>
            <a:r>
              <a:rPr lang="bn-BD" sz="2800" dirty="0" smtClean="0">
                <a:latin typeface="NikoshBAN" pitchFamily="2" charset="0"/>
                <a:cs typeface="NikoshBAN" pitchFamily="2" charset="0"/>
              </a:rPr>
              <a:t>মোবাইলঃ </a:t>
            </a:r>
            <a:r>
              <a:rPr lang="en-US" sz="2800" dirty="0" smtClean="0">
                <a:latin typeface="Times New Roman" pitchFamily="18" charset="0"/>
                <a:cs typeface="Times New Roman" pitchFamily="18" charset="0"/>
              </a:rPr>
              <a:t>01920-393252</a:t>
            </a:r>
            <a:endParaRPr lang="bn-IN" sz="2800" dirty="0" smtClean="0">
              <a:latin typeface="Times New Roman" pitchFamily="18" charset="0"/>
              <a:cs typeface="NikoshBAN" pitchFamily="2" charset="0"/>
            </a:endParaRPr>
          </a:p>
          <a:p>
            <a:r>
              <a:rPr lang="bn-IN" sz="2800" dirty="0" smtClean="0">
                <a:latin typeface="NikoshBAN" pitchFamily="2" charset="0"/>
                <a:cs typeface="NikoshBAN" pitchFamily="2" charset="0"/>
              </a:rPr>
              <a:t>ই-মেইলঃ </a:t>
            </a:r>
            <a:r>
              <a:rPr lang="en-US" sz="2800" dirty="0" smtClean="0"/>
              <a:t>palashg489@gmail.com</a:t>
            </a:r>
          </a:p>
        </p:txBody>
      </p:sp>
      <p:sp>
        <p:nvSpPr>
          <p:cNvPr id="10" name="TextBox 9"/>
          <p:cNvSpPr txBox="1"/>
          <p:nvPr/>
        </p:nvSpPr>
        <p:spPr>
          <a:xfrm>
            <a:off x="7206050" y="3810002"/>
            <a:ext cx="4925703" cy="2862322"/>
          </a:xfrm>
          <a:prstGeom prst="rect">
            <a:avLst/>
          </a:prstGeom>
          <a:noFill/>
        </p:spPr>
        <p:txBody>
          <a:bodyPr wrap="square" rtlCol="0">
            <a:spAutoFit/>
          </a:bodyPr>
          <a:lstStyle/>
          <a:p>
            <a:r>
              <a:rPr lang="bn-BD" sz="3600" dirty="0" smtClean="0">
                <a:latin typeface="NikoshBAN" panose="02000000000000000000" pitchFamily="2" charset="0"/>
                <a:cs typeface="NikoshBAN" pitchFamily="2" charset="0"/>
              </a:rPr>
              <a:t>বিষয়</a:t>
            </a:r>
            <a:r>
              <a:rPr lang="en-US" sz="3600" dirty="0" smtClean="0">
                <a:latin typeface="NikoshBAN" pitchFamily="2" charset="0"/>
                <a:cs typeface="NikoshBAN" pitchFamily="2" charset="0"/>
              </a:rPr>
              <a:t>		: </a:t>
            </a:r>
            <a:r>
              <a:rPr lang="bn-BD" sz="3600" dirty="0" smtClean="0">
                <a:latin typeface="NikoshBAN" pitchFamily="2" charset="0"/>
                <a:cs typeface="NikoshBAN" pitchFamily="2" charset="0"/>
              </a:rPr>
              <a:t>অর্থনীতি প্রথম পত্র </a:t>
            </a:r>
            <a:endParaRPr lang="en-US" sz="3600" dirty="0" smtClean="0">
              <a:latin typeface="NikoshBAN" pitchFamily="2" charset="0"/>
              <a:cs typeface="NikoshBAN" pitchFamily="2" charset="0"/>
            </a:endParaRPr>
          </a:p>
          <a:p>
            <a:r>
              <a:rPr lang="bn-BD" sz="3600" dirty="0" smtClean="0">
                <a:latin typeface="NikoshBAN" pitchFamily="2" charset="0"/>
                <a:cs typeface="NikoshBAN" pitchFamily="2" charset="0"/>
              </a:rPr>
              <a:t>শ্রেণী</a:t>
            </a:r>
            <a:r>
              <a:rPr lang="en-US" sz="3600" dirty="0" smtClean="0">
                <a:latin typeface="NikoshBAN" pitchFamily="2" charset="0"/>
                <a:cs typeface="NikoshBAN" pitchFamily="2" charset="0"/>
              </a:rPr>
              <a:t>		: </a:t>
            </a:r>
            <a:r>
              <a:rPr lang="bn-BD" sz="3600" dirty="0" smtClean="0">
                <a:latin typeface="NikoshBAN" pitchFamily="2" charset="0"/>
                <a:cs typeface="NikoshBAN" pitchFamily="2" charset="0"/>
              </a:rPr>
              <a:t>একাদশ-দ্বাদশ   </a:t>
            </a:r>
          </a:p>
          <a:p>
            <a:r>
              <a:rPr lang="bn-BD" sz="3600" dirty="0" smtClean="0">
                <a:latin typeface="NikoshBAN" pitchFamily="2" charset="0"/>
                <a:cs typeface="NikoshBAN" pitchFamily="2" charset="0"/>
              </a:rPr>
              <a:t>অধ্যায়</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 </a:t>
            </a:r>
            <a:r>
              <a:rPr lang="en-US" sz="3600" dirty="0" smtClean="0">
                <a:latin typeface="NikoshBAN" pitchFamily="2" charset="0"/>
                <a:cs typeface="NikoshBAN" pitchFamily="2" charset="0"/>
              </a:rPr>
              <a:t>	: </a:t>
            </a:r>
            <a:r>
              <a:rPr lang="bn-BD" sz="3600" dirty="0" smtClean="0">
                <a:latin typeface="NikoshBAN" pitchFamily="2" charset="0"/>
                <a:cs typeface="NikoshBAN" pitchFamily="2" charset="0"/>
              </a:rPr>
              <a:t>প্রথম </a:t>
            </a:r>
          </a:p>
          <a:p>
            <a:r>
              <a:rPr lang="bn-BD" sz="3600" dirty="0" smtClean="0">
                <a:latin typeface="NikoshBAN" pitchFamily="2" charset="0"/>
                <a:cs typeface="NikoshBAN" pitchFamily="2" charset="0"/>
              </a:rPr>
              <a:t>সময়</a:t>
            </a:r>
            <a:r>
              <a:rPr lang="en-US" sz="3600" dirty="0" smtClean="0">
                <a:latin typeface="NikoshBAN" pitchFamily="2" charset="0"/>
                <a:cs typeface="NikoshBAN" pitchFamily="2" charset="0"/>
              </a:rPr>
              <a:t>		: ৪৫ </a:t>
            </a:r>
            <a:r>
              <a:rPr lang="bn-BD" sz="3600" dirty="0" smtClean="0">
                <a:latin typeface="NikoshBAN" pitchFamily="2" charset="0"/>
                <a:cs typeface="NikoshBAN" pitchFamily="2" charset="0"/>
              </a:rPr>
              <a:t>মিনিট</a:t>
            </a:r>
            <a:endParaRPr lang="en-US" sz="3600" dirty="0" smtClean="0">
              <a:latin typeface="NikoshBAN" pitchFamily="2" charset="0"/>
              <a:cs typeface="NikoshBAN" pitchFamily="2" charset="0"/>
            </a:endParaRPr>
          </a:p>
          <a:p>
            <a:r>
              <a:rPr lang="bn-BD" sz="3600" dirty="0" smtClean="0">
                <a:latin typeface="NikoshBAN" pitchFamily="2" charset="0"/>
                <a:cs typeface="NikoshBAN" pitchFamily="2" charset="0"/>
              </a:rPr>
              <a:t>তারিখ</a:t>
            </a:r>
            <a:r>
              <a:rPr lang="en-US" sz="3600" dirty="0" smtClean="0">
                <a:latin typeface="NikoshBAN" pitchFamily="2" charset="0"/>
                <a:cs typeface="NikoshBAN" pitchFamily="2" charset="0"/>
              </a:rPr>
              <a:t>		: 06/06/2020</a:t>
            </a:r>
            <a:endParaRPr lang="en-US" sz="3600" dirty="0" smtClean="0">
              <a:latin typeface="Times New Roman" pitchFamily="18" charset="0"/>
              <a:cs typeface="Times New Roman" pitchFamily="18" charset="0"/>
            </a:endParaRPr>
          </a:p>
        </p:txBody>
      </p:sp>
      <p:sp>
        <p:nvSpPr>
          <p:cNvPr id="11" name="Date Placeholder 10"/>
          <p:cNvSpPr>
            <a:spLocks noGrp="1"/>
          </p:cNvSpPr>
          <p:nvPr>
            <p:ph type="dt" sz="half" idx="10"/>
          </p:nvPr>
        </p:nvSpPr>
        <p:spPr/>
        <p:txBody>
          <a:bodyPr/>
          <a:lstStyle/>
          <a:p>
            <a:fld id="{68E8AD9F-A689-4839-B6A9-73548FBCEDCB}" type="datetime1">
              <a:rPr lang="en-US" smtClean="0"/>
              <a:pPr/>
              <a:t>8/16/2020</a:t>
            </a:fld>
            <a:endParaRPr lang="en-US"/>
          </a:p>
        </p:txBody>
      </p:sp>
      <p:sp>
        <p:nvSpPr>
          <p:cNvPr id="13" name="Footer Placeholder 12"/>
          <p:cNvSpPr>
            <a:spLocks noGrp="1"/>
          </p:cNvSpPr>
          <p:nvPr>
            <p:ph type="ftr" sz="quarter" idx="11"/>
          </p:nvPr>
        </p:nvSpPr>
        <p:spPr>
          <a:xfrm>
            <a:off x="2499518" y="6569075"/>
            <a:ext cx="6934201" cy="288925"/>
          </a:xfrm>
        </p:spPr>
        <p:txBody>
          <a:bodyPr/>
          <a:lstStyle/>
          <a:p>
            <a:r>
              <a:rPr lang="as-IN" sz="1000" smtClean="0"/>
              <a:t>পলাশ কুমার ঘোষ। সরকারি শহীদ সিরাজুদ্দীন হোসেন কলেজ, যশোর। মোবাইলঃ 01920-393252 ই-মেইলঃ </a:t>
            </a:r>
            <a:r>
              <a:rPr lang="en-US" sz="1000" smtClean="0"/>
              <a:t>palashg489@gmail.com</a:t>
            </a:r>
            <a:endParaRPr lang="en-US" sz="1000" dirty="0"/>
          </a:p>
        </p:txBody>
      </p:sp>
      <p:sp>
        <p:nvSpPr>
          <p:cNvPr id="12" name="Slide Number Placeholder 11"/>
          <p:cNvSpPr>
            <a:spLocks noGrp="1"/>
          </p:cNvSpPr>
          <p:nvPr>
            <p:ph type="sldNum" sz="quarter" idx="12"/>
          </p:nvPr>
        </p:nvSpPr>
        <p:spPr/>
        <p:txBody>
          <a:bodyPr/>
          <a:lstStyle/>
          <a:p>
            <a:fld id="{B6F15528-21DE-4FAA-801E-634DDDAF4B2B}" type="slidenum">
              <a:rPr lang="en-US" smtClean="0"/>
              <a:pPr/>
              <a:t>2</a:t>
            </a:fld>
            <a:endParaRPr lang="en-US"/>
          </a:p>
        </p:txBody>
      </p:sp>
      <p:sp>
        <p:nvSpPr>
          <p:cNvPr id="14" name="TextBox 13"/>
          <p:cNvSpPr txBox="1"/>
          <p:nvPr/>
        </p:nvSpPr>
        <p:spPr>
          <a:xfrm>
            <a:off x="74447" y="152401"/>
            <a:ext cx="2789038"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lgn="ctr"/>
            <a:r>
              <a:rPr lang="bn-BD" sz="3600" u="sng" dirty="0" smtClean="0">
                <a:solidFill>
                  <a:srgbClr val="005200"/>
                </a:solidFill>
                <a:effectLst>
                  <a:outerShdw blurRad="38100" dist="38100" dir="2700000" algn="tl">
                    <a:srgbClr val="000000">
                      <a:alpha val="43137"/>
                    </a:srgbClr>
                  </a:outerShdw>
                </a:effectLst>
                <a:latin typeface="NikoshBAN" pitchFamily="2" charset="0"/>
                <a:cs typeface="NikoshBAN" pitchFamily="2" charset="0"/>
              </a:rPr>
              <a:t>শিক্ষক পরিচিতি </a:t>
            </a:r>
            <a:endParaRPr lang="en-US" sz="3600" u="sng" dirty="0" smtClean="0">
              <a:latin typeface="NikoshBAN" pitchFamily="2" charset="0"/>
              <a:cs typeface="NikoshBAN" pitchFamily="2" charset="0"/>
            </a:endParaRPr>
          </a:p>
        </p:txBody>
      </p:sp>
      <p:sp>
        <p:nvSpPr>
          <p:cNvPr id="15" name="TextBox 14"/>
          <p:cNvSpPr txBox="1"/>
          <p:nvPr/>
        </p:nvSpPr>
        <p:spPr>
          <a:xfrm>
            <a:off x="8665982" y="115670"/>
            <a:ext cx="2584391"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bn-BD" sz="3600" u="sng" dirty="0" smtClean="0">
                <a:solidFill>
                  <a:srgbClr val="005200"/>
                </a:solidFill>
                <a:effectLst>
                  <a:outerShdw blurRad="38100" dist="38100" dir="2700000" algn="tl">
                    <a:srgbClr val="000000">
                      <a:alpha val="43137"/>
                    </a:srgbClr>
                  </a:outerShdw>
                </a:effectLst>
                <a:latin typeface="NikoshBAN" pitchFamily="2" charset="0"/>
                <a:cs typeface="NikoshBAN" pitchFamily="2" charset="0"/>
              </a:rPr>
              <a:t>পাঠ পরিচিতি</a:t>
            </a:r>
          </a:p>
        </p:txBody>
      </p:sp>
      <p:pic>
        <p:nvPicPr>
          <p:cNvPr id="16" name="Picture 15" descr="rokimg_240813_69037.gif"/>
          <p:cNvPicPr>
            <a:picLocks noChangeAspect="1"/>
          </p:cNvPicPr>
          <p:nvPr/>
        </p:nvPicPr>
        <p:blipFill>
          <a:blip r:embed="rId4"/>
          <a:stretch>
            <a:fillRect/>
          </a:stretch>
        </p:blipFill>
        <p:spPr>
          <a:xfrm>
            <a:off x="8950224" y="1032804"/>
            <a:ext cx="1910325" cy="2743200"/>
          </a:xfrm>
          <a:prstGeom prst="rect">
            <a:avLst/>
          </a:prstGeom>
        </p:spPr>
      </p:pic>
      <p:pic>
        <p:nvPicPr>
          <p:cNvPr id="17" name="Content Placeholder 11" descr="Picture1.jpg"/>
          <p:cNvPicPr>
            <a:picLocks noChangeAspect="1"/>
          </p:cNvPicPr>
          <p:nvPr/>
        </p:nvPicPr>
        <p:blipFill>
          <a:blip r:embed="rId5"/>
          <a:stretch>
            <a:fillRect/>
          </a:stretch>
        </p:blipFill>
        <p:spPr>
          <a:xfrm>
            <a:off x="8900319" y="990600"/>
            <a:ext cx="1981200" cy="2743200"/>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outVertical)">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1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outVertical)">
                                      <p:cBhvr>
                                        <p:cTn id="46" dur="10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8" grpId="0"/>
      <p:bldP spid="10" grpId="0"/>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3337719" y="6553200"/>
            <a:ext cx="6364341" cy="136525"/>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20</a:t>
            </a:fld>
            <a:endParaRPr lang="en-US">
              <a:solidFill>
                <a:prstClr val="black"/>
              </a:solidFill>
            </a:endParaRPr>
          </a:p>
        </p:txBody>
      </p:sp>
      <p:sp>
        <p:nvSpPr>
          <p:cNvPr id="5" name="Horizontal Scroll 4"/>
          <p:cNvSpPr/>
          <p:nvPr/>
        </p:nvSpPr>
        <p:spPr>
          <a:xfrm>
            <a:off x="3947319" y="152400"/>
            <a:ext cx="4572000" cy="1066800"/>
          </a:xfrm>
          <a:prstGeom prst="horizont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bn-BD" sz="4000" dirty="0" smtClean="0">
                <a:latin typeface="NikoshBAN" pitchFamily="2" charset="0"/>
                <a:cs typeface="NikoshBAN" pitchFamily="2" charset="0"/>
              </a:rPr>
              <a:t>ইসলামি অর্থব্যবস্থা </a:t>
            </a:r>
            <a:endParaRPr lang="en-US" sz="4000" dirty="0"/>
          </a:p>
        </p:txBody>
      </p:sp>
      <p:pic>
        <p:nvPicPr>
          <p:cNvPr id="6" name="Picture 2" descr="C:\Users\pcmc\Pictures\Quran.jpg"/>
          <p:cNvPicPr>
            <a:picLocks noChangeAspect="1" noChangeArrowheads="1"/>
          </p:cNvPicPr>
          <p:nvPr/>
        </p:nvPicPr>
        <p:blipFill>
          <a:blip r:embed="rId2"/>
          <a:srcRect/>
          <a:stretch>
            <a:fillRect/>
          </a:stretch>
        </p:blipFill>
        <p:spPr bwMode="auto">
          <a:xfrm>
            <a:off x="746919" y="1524000"/>
            <a:ext cx="4038600" cy="3505200"/>
          </a:xfrm>
          <a:prstGeom prst="rect">
            <a:avLst/>
          </a:prstGeom>
          <a:noFill/>
        </p:spPr>
      </p:pic>
      <p:sp>
        <p:nvSpPr>
          <p:cNvPr id="9" name="Oval 8"/>
          <p:cNvSpPr/>
          <p:nvPr/>
        </p:nvSpPr>
        <p:spPr>
          <a:xfrm>
            <a:off x="5318919" y="1524000"/>
            <a:ext cx="6629400" cy="411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bn-BD" sz="2800" dirty="0" smtClean="0">
                <a:latin typeface="NikoshBAN" pitchFamily="2" charset="0"/>
                <a:cs typeface="NikoshBAN" pitchFamily="2" charset="0"/>
              </a:rPr>
              <a:t>অর্থনীতির যে শাখায় মানুষের অর্থনৈতিক সমস্যাবলি ইসলামের আলোকে আলোচনা করা হয় তাকে ইসলামি অর্থব্যবস্থা বলে।</a:t>
            </a:r>
          </a:p>
          <a:p>
            <a:pPr lvl="0" algn="just"/>
            <a:r>
              <a:rPr lang="bn-BD" sz="2800" dirty="0" smtClean="0">
                <a:latin typeface="NikoshBAN" pitchFamily="2" charset="0"/>
                <a:cs typeface="NikoshBAN" pitchFamily="2" charset="0"/>
              </a:rPr>
              <a:t>ড</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এম</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এ</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মান্নান এর মতে, “ ইসলামিক অর্থনীতি হচ্ছে একটি সামাজিক বিজ্ঞান যা ইসলামের আলোকে মানুষের অর্থনৈতিক সমস্যাবলি আলোচনা করে।”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2804319" y="6477000"/>
            <a:ext cx="7010400" cy="212725"/>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a:t>
            </a:r>
            <a:r>
              <a:rPr lang="en-US" dirty="0" smtClean="0">
                <a:solidFill>
                  <a:prstClr val="black"/>
                </a:solidFill>
              </a:rPr>
              <a:t>mail.com</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21</a:t>
            </a:fld>
            <a:endParaRPr lang="en-US">
              <a:solidFill>
                <a:prstClr val="black"/>
              </a:solidFill>
            </a:endParaRPr>
          </a:p>
        </p:txBody>
      </p:sp>
      <p:sp>
        <p:nvSpPr>
          <p:cNvPr id="6" name="TextBox 5"/>
          <p:cNvSpPr txBox="1"/>
          <p:nvPr/>
        </p:nvSpPr>
        <p:spPr>
          <a:xfrm>
            <a:off x="2956719" y="152400"/>
            <a:ext cx="54102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lvl="0" algn="just"/>
            <a:r>
              <a:rPr lang="bn-BD" sz="3600" dirty="0" smtClean="0">
                <a:latin typeface="NikoshBAN" pitchFamily="2" charset="0"/>
                <a:cs typeface="NikoshBAN" pitchFamily="2" charset="0"/>
              </a:rPr>
              <a:t>ইসলামি অর্থব্যবস্থার বৈশিষ্ট্যসমূহঃ  </a:t>
            </a:r>
            <a:endParaRPr lang="en-US" sz="3600" dirty="0" smtClean="0"/>
          </a:p>
        </p:txBody>
      </p:sp>
      <p:sp>
        <p:nvSpPr>
          <p:cNvPr id="7" name="TextBox 6"/>
          <p:cNvSpPr txBox="1"/>
          <p:nvPr/>
        </p:nvSpPr>
        <p:spPr>
          <a:xfrm>
            <a:off x="975519" y="1371600"/>
            <a:ext cx="4191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a:r>
              <a:rPr lang="bn-BD" sz="2800" dirty="0" smtClean="0">
                <a:latin typeface="NikoshBAN" pitchFamily="2" charset="0"/>
                <a:cs typeface="NikoshBAN" pitchFamily="2" charset="0"/>
              </a:rPr>
              <a:t>ইসলামি আদর্শের বাস্তবায়ন</a:t>
            </a:r>
            <a:endParaRPr lang="en-US" sz="2800" dirty="0"/>
          </a:p>
        </p:txBody>
      </p:sp>
      <p:sp>
        <p:nvSpPr>
          <p:cNvPr id="8" name="TextBox 7"/>
          <p:cNvSpPr txBox="1"/>
          <p:nvPr/>
        </p:nvSpPr>
        <p:spPr>
          <a:xfrm>
            <a:off x="975519" y="2209800"/>
            <a:ext cx="419100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bn-BD" sz="2800" dirty="0" smtClean="0">
                <a:latin typeface="NikoshBAN" pitchFamily="2" charset="0"/>
                <a:cs typeface="NikoshBAN" pitchFamily="2" charset="0"/>
              </a:rPr>
              <a:t>হালাল সম্পদ অর্জন</a:t>
            </a:r>
            <a:endParaRPr lang="en-US" sz="2800" dirty="0"/>
          </a:p>
        </p:txBody>
      </p:sp>
      <p:sp>
        <p:nvSpPr>
          <p:cNvPr id="9" name="Rectangle 8"/>
          <p:cNvSpPr/>
          <p:nvPr/>
        </p:nvSpPr>
        <p:spPr>
          <a:xfrm>
            <a:off x="975519" y="2971800"/>
            <a:ext cx="4192173" cy="523220"/>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just"/>
            <a:r>
              <a:rPr lang="bn-BD" sz="2800" dirty="0" smtClean="0">
                <a:latin typeface="NikoshBAN" pitchFamily="2" charset="0"/>
                <a:cs typeface="NikoshBAN" pitchFamily="2" charset="0"/>
              </a:rPr>
              <a:t>সম্পদের সীমিত ব্যক্তিগত মালিকানা </a:t>
            </a:r>
            <a:endParaRPr lang="en-US" sz="2800" dirty="0"/>
          </a:p>
        </p:txBody>
      </p:sp>
      <p:sp>
        <p:nvSpPr>
          <p:cNvPr id="10" name="Rectangle 9"/>
          <p:cNvSpPr/>
          <p:nvPr/>
        </p:nvSpPr>
        <p:spPr>
          <a:xfrm>
            <a:off x="975519" y="3733800"/>
            <a:ext cx="4267200" cy="52322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bn-BD" sz="2800" dirty="0" smtClean="0">
                <a:latin typeface="NikoshBAN" pitchFamily="2" charset="0"/>
                <a:cs typeface="NikoshBAN" pitchFamily="2" charset="0"/>
              </a:rPr>
              <a:t>সম্পদের বন্টন </a:t>
            </a:r>
            <a:endParaRPr lang="en-US" sz="2800" dirty="0"/>
          </a:p>
        </p:txBody>
      </p:sp>
      <p:sp>
        <p:nvSpPr>
          <p:cNvPr id="11" name="Rectangle 10"/>
          <p:cNvSpPr/>
          <p:nvPr/>
        </p:nvSpPr>
        <p:spPr>
          <a:xfrm>
            <a:off x="942351" y="4572000"/>
            <a:ext cx="4300368"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bn-BD" sz="2800" dirty="0" smtClean="0">
                <a:latin typeface="NikoshBAN" pitchFamily="2" charset="0"/>
                <a:cs typeface="NikoshBAN" pitchFamily="2" charset="0"/>
              </a:rPr>
              <a:t>অপব্যয়ের নিন্দা </a:t>
            </a:r>
            <a:endParaRPr lang="en-US" sz="2800" dirty="0"/>
          </a:p>
        </p:txBody>
      </p:sp>
      <p:sp>
        <p:nvSpPr>
          <p:cNvPr id="12" name="TextBox 11"/>
          <p:cNvSpPr txBox="1"/>
          <p:nvPr/>
        </p:nvSpPr>
        <p:spPr>
          <a:xfrm>
            <a:off x="975519" y="5410200"/>
            <a:ext cx="426720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bn-BD" sz="3200" dirty="0" smtClean="0">
                <a:latin typeface="NikoshBAN" pitchFamily="2" charset="0"/>
                <a:cs typeface="NikoshBAN" pitchFamily="2" charset="0"/>
              </a:rPr>
              <a:t>সামাজিক নিরাপত্তা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2651919" y="6400800"/>
            <a:ext cx="7467600" cy="288925"/>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22</a:t>
            </a:fld>
            <a:endParaRPr lang="en-US">
              <a:solidFill>
                <a:prstClr val="black"/>
              </a:solidFill>
            </a:endParaRPr>
          </a:p>
        </p:txBody>
      </p:sp>
      <p:sp>
        <p:nvSpPr>
          <p:cNvPr id="6" name="Up Ribbon 5"/>
          <p:cNvSpPr/>
          <p:nvPr/>
        </p:nvSpPr>
        <p:spPr>
          <a:xfrm>
            <a:off x="2880519" y="152400"/>
            <a:ext cx="6019800" cy="99060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u="sng" dirty="0" smtClean="0">
                <a:latin typeface="NikoshBAN" pitchFamily="2" charset="0"/>
                <a:cs typeface="NikoshBAN" pitchFamily="2" charset="0"/>
              </a:rPr>
              <a:t>বাড়ির কাজ </a:t>
            </a:r>
            <a:endParaRPr lang="en-US" sz="4000" u="sng" dirty="0">
              <a:latin typeface="NikoshBAN" pitchFamily="2" charset="0"/>
              <a:cs typeface="NikoshBAN" pitchFamily="2" charset="0"/>
            </a:endParaRPr>
          </a:p>
        </p:txBody>
      </p:sp>
      <p:sp>
        <p:nvSpPr>
          <p:cNvPr id="11" name="Rectangle 10"/>
          <p:cNvSpPr/>
          <p:nvPr/>
        </p:nvSpPr>
        <p:spPr>
          <a:xfrm>
            <a:off x="7071519" y="2743200"/>
            <a:ext cx="4367662"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4" descr="C:\Program Files\Microsoft Office\MEDIA\CAGCAT10\j0195384.wmf"/>
          <p:cNvPicPr>
            <a:picLocks noChangeAspect="1" noChangeArrowheads="1"/>
          </p:cNvPicPr>
          <p:nvPr/>
        </p:nvPicPr>
        <p:blipFill>
          <a:blip r:embed="rId2"/>
          <a:srcRect/>
          <a:stretch>
            <a:fillRect/>
          </a:stretch>
        </p:blipFill>
        <p:spPr bwMode="auto">
          <a:xfrm>
            <a:off x="8747919" y="3048000"/>
            <a:ext cx="2393886" cy="1833372"/>
          </a:xfrm>
          <a:prstGeom prst="rect">
            <a:avLst/>
          </a:prstGeom>
          <a:noFill/>
        </p:spPr>
      </p:pic>
      <p:sp>
        <p:nvSpPr>
          <p:cNvPr id="13" name="Rectangle 12"/>
          <p:cNvSpPr/>
          <p:nvPr/>
        </p:nvSpPr>
        <p:spPr>
          <a:xfrm>
            <a:off x="7452519" y="3505200"/>
            <a:ext cx="711015"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6372146" y="1295400"/>
            <a:ext cx="5789692" cy="1447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Rectangle 15"/>
          <p:cNvSpPr/>
          <p:nvPr/>
        </p:nvSpPr>
        <p:spPr>
          <a:xfrm>
            <a:off x="442119" y="2895600"/>
            <a:ext cx="5791200" cy="156966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bn-BD" sz="3200" dirty="0" smtClean="0">
                <a:latin typeface="NikoshBAN" pitchFamily="2" charset="0"/>
                <a:cs typeface="NikoshBAN" pitchFamily="2" charset="0"/>
              </a:rPr>
              <a:t>বিভিন্ন অর্থব্যবস্থার মৌলিক অর্থনৈতিক সমস্যাগুলো সমাধানের তিনটি উপায় উল্লেখ কর।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1)">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P spid="14"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2728119" y="5867400"/>
            <a:ext cx="7162800" cy="212725"/>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23</a:t>
            </a:fld>
            <a:endParaRPr lang="en-US">
              <a:solidFill>
                <a:prstClr val="black"/>
              </a:solidFill>
            </a:endParaRPr>
          </a:p>
        </p:txBody>
      </p:sp>
      <p:pic>
        <p:nvPicPr>
          <p:cNvPr id="5" name="Picture 4" descr="Picture50.png"/>
          <p:cNvPicPr>
            <a:picLocks noChangeAspect="1"/>
          </p:cNvPicPr>
          <p:nvPr/>
        </p:nvPicPr>
        <p:blipFill>
          <a:blip r:embed="rId2"/>
          <a:stretch>
            <a:fillRect/>
          </a:stretch>
        </p:blipFill>
        <p:spPr>
          <a:xfrm>
            <a:off x="0" y="0"/>
            <a:ext cx="12161838" cy="6858000"/>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2423319" y="1600200"/>
            <a:ext cx="7543800" cy="3108543"/>
          </a:xfrm>
          <a:prstGeom prst="rect">
            <a:avLst/>
          </a:prstGeom>
          <a:noFill/>
        </p:spPr>
        <p:txBody>
          <a:bodyPr wrap="square" rtlCol="0">
            <a:spAutoFit/>
          </a:bodyPr>
          <a:lstStyle/>
          <a:p>
            <a:pPr algn="ctr"/>
            <a:r>
              <a:rPr lang="bn-BD" sz="19600" dirty="0" smtClean="0">
                <a:solidFill>
                  <a:srgbClr val="FF0000"/>
                </a:solidFill>
                <a:latin typeface="NikoshBAN" pitchFamily="2" charset="0"/>
                <a:cs typeface="NikoshBAN" pitchFamily="2" charset="0"/>
              </a:rPr>
              <a:t>সমাপ্ত </a:t>
            </a:r>
            <a:endParaRPr lang="en-US" sz="19600" dirty="0">
              <a:solidFill>
                <a:srgbClr val="FF0000"/>
              </a:solidFill>
              <a:latin typeface="NikoshBAN" pitchFamily="2" charset="0"/>
              <a:cs typeface="NikoshBAN" pitchFamily="2" charset="0"/>
            </a:endParaRPr>
          </a:p>
        </p:txBody>
      </p:sp>
      <p:pic>
        <p:nvPicPr>
          <p:cNvPr id="13" name="Picture 12" descr="Picture59.jpg"/>
          <p:cNvPicPr>
            <a:picLocks noChangeAspect="1"/>
          </p:cNvPicPr>
          <p:nvPr/>
        </p:nvPicPr>
        <p:blipFill>
          <a:blip r:embed="rId3"/>
          <a:stretch>
            <a:fillRect/>
          </a:stretch>
        </p:blipFill>
        <p:spPr>
          <a:xfrm>
            <a:off x="0" y="0"/>
            <a:ext cx="6233319" cy="6858000"/>
          </a:xfrm>
          <a:prstGeom prst="rect">
            <a:avLst/>
          </a:prstGeom>
        </p:spPr>
      </p:pic>
      <p:pic>
        <p:nvPicPr>
          <p:cNvPr id="14" name="Picture 13" descr="Picture60.jpg"/>
          <p:cNvPicPr>
            <a:picLocks noChangeAspect="1"/>
          </p:cNvPicPr>
          <p:nvPr/>
        </p:nvPicPr>
        <p:blipFill>
          <a:blip r:embed="rId4"/>
          <a:stretch>
            <a:fillRect/>
          </a:stretch>
        </p:blipFill>
        <p:spPr>
          <a:xfrm>
            <a:off x="6233319" y="0"/>
            <a:ext cx="592851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3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lide(fromLeft)">
                                      <p:cBhvr>
                                        <p:cTn id="14" dur="5000"/>
                                        <p:tgtEl>
                                          <p:spTgt spid="13"/>
                                        </p:tgtEl>
                                      </p:cBhvr>
                                    </p:animEffect>
                                  </p:childTnLst>
                                </p:cTn>
                              </p:par>
                              <p:par>
                                <p:cTn id="15" presetID="12" presetClass="entr" presetSubtype="2"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Right)">
                                      <p:cBhvr>
                                        <p:cTn id="17"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E5BFA-DAD7-41BA-8762-47A96A86CBF5}" type="datetime1">
              <a:rPr lang="en-US" smtClean="0">
                <a:solidFill>
                  <a:prstClr val="black"/>
                </a:solidFill>
              </a:rPr>
              <a:pPr/>
              <a:t>8/16/2020</a:t>
            </a:fld>
            <a:endParaRPr lang="en-US">
              <a:solidFill>
                <a:prstClr val="black"/>
              </a:solidFill>
            </a:endParaRPr>
          </a:p>
        </p:txBody>
      </p:sp>
      <p:sp>
        <p:nvSpPr>
          <p:cNvPr id="4" name="Footer Placeholder 3"/>
          <p:cNvSpPr>
            <a:spLocks noGrp="1"/>
          </p:cNvSpPr>
          <p:nvPr>
            <p:ph type="ftr" sz="quarter" idx="11"/>
          </p:nvPr>
        </p:nvSpPr>
        <p:spPr>
          <a:xfrm>
            <a:off x="2804319" y="6569075"/>
            <a:ext cx="6934200" cy="288925"/>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solidFill>
              </a:rPr>
              <a:pPr/>
              <a:t>3</a:t>
            </a:fld>
            <a:endParaRPr lang="en-US">
              <a:solidFill>
                <a:prstClr val="black"/>
              </a:solidFill>
            </a:endParaRPr>
          </a:p>
        </p:txBody>
      </p:sp>
      <p:sp>
        <p:nvSpPr>
          <p:cNvPr id="5" name="Oval 4"/>
          <p:cNvSpPr/>
          <p:nvPr/>
        </p:nvSpPr>
        <p:spPr>
          <a:xfrm>
            <a:off x="3413919" y="304800"/>
            <a:ext cx="4876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bg1"/>
                </a:solidFill>
                <a:latin typeface="NikoshBAN" pitchFamily="2" charset="0"/>
                <a:cs typeface="NikoshBAN" pitchFamily="2" charset="0"/>
              </a:rPr>
              <a:t>পাঠ শিরোনামঃ </a:t>
            </a:r>
            <a:endParaRPr lang="en-US" sz="5400" dirty="0">
              <a:solidFill>
                <a:schemeClr val="bg1"/>
              </a:solidFill>
            </a:endParaRPr>
          </a:p>
        </p:txBody>
      </p:sp>
      <p:sp>
        <p:nvSpPr>
          <p:cNvPr id="6" name="TextBox 5"/>
          <p:cNvSpPr txBox="1"/>
          <p:nvPr/>
        </p:nvSpPr>
        <p:spPr>
          <a:xfrm>
            <a:off x="227012" y="2286000"/>
            <a:ext cx="11582400" cy="1569660"/>
          </a:xfrm>
          <a:prstGeom prst="rect">
            <a:avLst/>
          </a:prstGeom>
          <a:ln w="57150"/>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auto">
              <a:spcBef>
                <a:spcPts val="0"/>
              </a:spcBef>
              <a:spcAft>
                <a:spcPts val="0"/>
              </a:spcAft>
              <a:buFont typeface="Wingdings" pitchFamily="2" charset="2"/>
              <a:buChar char="v"/>
              <a:defRPr/>
            </a:pPr>
            <a:r>
              <a:rPr lang="en-US" sz="4800" dirty="0" smtClean="0">
                <a:latin typeface="NikoshBAN" pitchFamily="2" charset="0"/>
                <a:cs typeface="NikoshBAN" pitchFamily="2" charset="0"/>
              </a:rPr>
              <a:t> </a:t>
            </a:r>
            <a:r>
              <a:rPr lang="bn-BD" sz="4800" dirty="0" smtClean="0">
                <a:latin typeface="NikoshBAN" pitchFamily="2" charset="0"/>
                <a:cs typeface="NikoshBAN" pitchFamily="2" charset="0"/>
              </a:rPr>
              <a:t>মৌলিক অর্থনৈতিক সমস্যা এবং সমাধান (</a:t>
            </a:r>
            <a:r>
              <a:rPr lang="en-US" sz="4800" dirty="0" smtClean="0">
                <a:latin typeface="NikoshBAN" pitchFamily="2" charset="0"/>
                <a:cs typeface="NikoshBAN" pitchFamily="2" charset="0"/>
              </a:rPr>
              <a:t>Basic Economic Problems and Remedies) </a:t>
            </a:r>
            <a:endParaRPr lang="en-US" sz="4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2042319" y="6477000"/>
            <a:ext cx="7391400" cy="297133"/>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4</a:t>
            </a:fld>
            <a:endParaRPr lang="en-US">
              <a:solidFill>
                <a:prstClr val="black"/>
              </a:solidFill>
            </a:endParaRPr>
          </a:p>
        </p:txBody>
      </p:sp>
      <p:sp>
        <p:nvSpPr>
          <p:cNvPr id="5" name="TextBox 4"/>
          <p:cNvSpPr txBox="1"/>
          <p:nvPr/>
        </p:nvSpPr>
        <p:spPr>
          <a:xfrm>
            <a:off x="4023519" y="457200"/>
            <a:ext cx="3962400" cy="1015663"/>
          </a:xfrm>
          <a:prstGeom prst="rect">
            <a:avLst/>
          </a:prstGeom>
          <a:effectLst>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6000" b="1" u="sng" dirty="0" smtClean="0">
                <a:latin typeface="NikoshBAN" pitchFamily="2" charset="0"/>
                <a:cs typeface="NikoshBAN" pitchFamily="2" charset="0"/>
              </a:rPr>
              <a:t>পাঠ ঘোষণাঃ</a:t>
            </a:r>
            <a:endParaRPr lang="en-US" sz="6000" dirty="0" smtClean="0">
              <a:latin typeface="NikoshBAN" pitchFamily="2" charset="0"/>
              <a:cs typeface="NikoshBAN" pitchFamily="2" charset="0"/>
            </a:endParaRPr>
          </a:p>
        </p:txBody>
      </p:sp>
      <p:sp>
        <p:nvSpPr>
          <p:cNvPr id="6" name="Rectangle 5"/>
          <p:cNvSpPr/>
          <p:nvPr/>
        </p:nvSpPr>
        <p:spPr>
          <a:xfrm>
            <a:off x="746919" y="2286000"/>
            <a:ext cx="10591800"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buNone/>
            </a:pPr>
            <a:r>
              <a:rPr lang="bn-BD" sz="4800" dirty="0" smtClean="0">
                <a:latin typeface="NikoshBAN" pitchFamily="2" charset="0"/>
                <a:cs typeface="NikoshBAN" pitchFamily="2" charset="0"/>
              </a:rPr>
              <a:t>অর্থনৈতিক ব্যবস্থা </a:t>
            </a:r>
            <a:r>
              <a:rPr lang="en-US" sz="4800" dirty="0" smtClean="0">
                <a:latin typeface="NikoshBAN" pitchFamily="2" charset="0"/>
                <a:cs typeface="NikoshBAN" pitchFamily="2" charset="0"/>
              </a:rPr>
              <a:t>(</a:t>
            </a:r>
            <a:r>
              <a:rPr lang="bn-BD" sz="4800" dirty="0" smtClean="0">
                <a:latin typeface="NikoshBAN" pitchFamily="2" charset="0"/>
                <a:cs typeface="NikoshBAN" pitchFamily="2" charset="0"/>
              </a:rPr>
              <a:t>Economics System </a:t>
            </a:r>
            <a:r>
              <a:rPr lang="en-US" sz="4800" dirty="0" smtClean="0">
                <a:latin typeface="NikoshBAN" pitchFamily="2" charset="0"/>
                <a:cs typeface="NikoshBAN" pitchFamily="2" charset="0"/>
              </a:rPr>
              <a:t>)</a:t>
            </a:r>
            <a:endParaRPr lang="en-US" sz="4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2"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2"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661319" y="381000"/>
            <a:ext cx="8382000"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4000" dirty="0" smtClean="0">
                <a:latin typeface="NikoshBAN" pitchFamily="2" charset="0"/>
                <a:cs typeface="NikoshBAN" pitchFamily="2" charset="0"/>
              </a:rPr>
              <a:t>পাঠ শেষে শিক্ষার্থীরা যা যা শিখবে- </a:t>
            </a:r>
            <a:endParaRPr lang="en-US" sz="4000" dirty="0">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FFF51EE9-DC00-4FC8-ACE9-8B289DB4420E}" type="datetime1">
              <a:rPr lang="en-US" smtClean="0"/>
              <a:pPr/>
              <a:t>8/16/2020</a:t>
            </a:fld>
            <a:endParaRPr lang="en-US"/>
          </a:p>
        </p:txBody>
      </p:sp>
      <p:sp>
        <p:nvSpPr>
          <p:cNvPr id="6" name="Footer Placeholder 5"/>
          <p:cNvSpPr>
            <a:spLocks noGrp="1"/>
          </p:cNvSpPr>
          <p:nvPr>
            <p:ph type="ftr" sz="quarter" idx="11"/>
          </p:nvPr>
        </p:nvSpPr>
        <p:spPr>
          <a:xfrm>
            <a:off x="2270919" y="6477000"/>
            <a:ext cx="7315200" cy="244480"/>
          </a:xfrm>
        </p:spPr>
        <p:txBody>
          <a:bodyPr/>
          <a:lstStyle/>
          <a:p>
            <a:pPr algn="ctr"/>
            <a:r>
              <a:rPr lang="bn-BD" sz="900" dirty="0" smtClean="0"/>
              <a:t>পলাশ কুমার ঘোষ। সরকারি শহীদ সিরাজুদ্দীন হোসেন কলেজ, যশোর। মোবাইলঃ 01920-393252 ই-মেইলঃ </a:t>
            </a:r>
            <a:r>
              <a:rPr lang="en-US" sz="900" dirty="0" smtClean="0"/>
              <a:t>palashg489@gmail.com</a:t>
            </a:r>
            <a:endParaRPr lang="en-US" sz="9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
        <p:nvSpPr>
          <p:cNvPr id="10" name="TextBox 9"/>
          <p:cNvSpPr txBox="1"/>
          <p:nvPr/>
        </p:nvSpPr>
        <p:spPr>
          <a:xfrm>
            <a:off x="1204119" y="2057400"/>
            <a:ext cx="9906000" cy="369332"/>
          </a:xfrm>
          <a:prstGeom prst="rect">
            <a:avLst/>
          </a:prstGeom>
          <a:noFill/>
        </p:spPr>
        <p:txBody>
          <a:bodyPr wrap="square" rtlCol="0">
            <a:spAutoFit/>
          </a:bodyPr>
          <a:lstStyle/>
          <a:p>
            <a:endParaRPr lang="en-US" dirty="0"/>
          </a:p>
        </p:txBody>
      </p:sp>
      <p:sp>
        <p:nvSpPr>
          <p:cNvPr id="11" name="TextBox 10"/>
          <p:cNvSpPr txBox="1"/>
          <p:nvPr/>
        </p:nvSpPr>
        <p:spPr>
          <a:xfrm>
            <a:off x="1127919" y="2057400"/>
            <a:ext cx="8839200"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buFont typeface="Wingdings" pitchFamily="2" charset="2"/>
              <a:buChar char="Ø"/>
            </a:pP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অর্থনৈতিক ব্যবস্থা সর্ম্পকে বলতে পারবে। </a:t>
            </a:r>
            <a:endParaRPr lang="en-US" sz="2800" dirty="0">
              <a:latin typeface="NikoshBAN" pitchFamily="2" charset="0"/>
              <a:cs typeface="NikoshBAN" pitchFamily="2" charset="0"/>
            </a:endParaRPr>
          </a:p>
        </p:txBody>
      </p:sp>
      <p:sp>
        <p:nvSpPr>
          <p:cNvPr id="12" name="TextBox 11"/>
          <p:cNvSpPr txBox="1"/>
          <p:nvPr/>
        </p:nvSpPr>
        <p:spPr>
          <a:xfrm>
            <a:off x="1051719" y="2819400"/>
            <a:ext cx="89154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Font typeface="Wingdings" pitchFamily="2" charset="2"/>
              <a:buChar char="Ø"/>
            </a:pPr>
            <a:r>
              <a:rPr lang="bn-BD" sz="2800" dirty="0" smtClean="0">
                <a:latin typeface="NikoshBAN" pitchFamily="2" charset="0"/>
                <a:cs typeface="NikoshBAN" pitchFamily="2" charset="0"/>
              </a:rPr>
              <a:t> ধনতান্ত্রিক বা পুঁজিবাদী অর্থব্যবস্থা সর্ম্পকে বলতে পারবে। </a:t>
            </a:r>
            <a:endParaRPr lang="en-US" sz="2800" dirty="0">
              <a:latin typeface="NikoshBAN" pitchFamily="2" charset="0"/>
              <a:cs typeface="NikoshBAN" pitchFamily="2" charset="0"/>
            </a:endParaRPr>
          </a:p>
        </p:txBody>
      </p:sp>
      <p:sp>
        <p:nvSpPr>
          <p:cNvPr id="13" name="TextBox 12"/>
          <p:cNvSpPr txBox="1"/>
          <p:nvPr/>
        </p:nvSpPr>
        <p:spPr>
          <a:xfrm>
            <a:off x="1051719" y="3657600"/>
            <a:ext cx="89154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buFont typeface="Wingdings" pitchFamily="2" charset="2"/>
              <a:buChar char="Ø"/>
            </a:pPr>
            <a:r>
              <a:rPr lang="bn-BD" sz="2800" dirty="0" smtClean="0">
                <a:latin typeface="NikoshBAN" pitchFamily="2" charset="0"/>
                <a:cs typeface="NikoshBAN" pitchFamily="2" charset="0"/>
              </a:rPr>
              <a:t> সমাজতান্ত্রিক বা নির্দেশমূলক অর্থব্যবস্থা সর্ম্পকে বলতে পারবে। </a:t>
            </a:r>
            <a:endParaRPr lang="en-US" sz="2800" dirty="0">
              <a:latin typeface="NikoshBAN" pitchFamily="2" charset="0"/>
              <a:cs typeface="NikoshBAN" pitchFamily="2" charset="0"/>
            </a:endParaRPr>
          </a:p>
        </p:txBody>
      </p:sp>
      <p:sp>
        <p:nvSpPr>
          <p:cNvPr id="14" name="TextBox 13"/>
          <p:cNvSpPr txBox="1"/>
          <p:nvPr/>
        </p:nvSpPr>
        <p:spPr>
          <a:xfrm>
            <a:off x="975519" y="4495800"/>
            <a:ext cx="899160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buFont typeface="Wingdings" pitchFamily="2" charset="2"/>
              <a:buChar char="Ø"/>
            </a:pPr>
            <a:r>
              <a:rPr lang="bn-BD" sz="2800" dirty="0" smtClean="0">
                <a:latin typeface="NikoshBAN" pitchFamily="2" charset="0"/>
                <a:cs typeface="NikoshBAN" pitchFamily="2" charset="0"/>
              </a:rPr>
              <a:t> মিশ্র অর্থব্যবস্থা সর্ম্পকে বলতে পারবে।  </a:t>
            </a:r>
            <a:endParaRPr lang="en-US" sz="2800" dirty="0">
              <a:latin typeface="NikoshBAN" pitchFamily="2" charset="0"/>
              <a:cs typeface="NikoshBAN" pitchFamily="2" charset="0"/>
            </a:endParaRPr>
          </a:p>
        </p:txBody>
      </p:sp>
      <p:sp>
        <p:nvSpPr>
          <p:cNvPr id="15" name="TextBox 14"/>
          <p:cNvSpPr txBox="1"/>
          <p:nvPr/>
        </p:nvSpPr>
        <p:spPr>
          <a:xfrm>
            <a:off x="975519" y="5410200"/>
            <a:ext cx="8991600"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buFont typeface="Wingdings" pitchFamily="2" charset="2"/>
              <a:buChar char="Ø"/>
            </a:pPr>
            <a:r>
              <a:rPr lang="bn-BD" sz="2800" dirty="0" smtClean="0">
                <a:latin typeface="NikoshBAN" pitchFamily="2" charset="0"/>
                <a:cs typeface="NikoshBAN" pitchFamily="2" charset="0"/>
              </a:rPr>
              <a:t> ইসলামি অর্থব্যবস্থা সর্ম্পকে বলতে পারবে। </a:t>
            </a:r>
            <a:endParaRPr lang="en-US" sz="28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1"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by="(-#ppt_w*2)" calcmode="lin" valueType="num">
                                      <p:cBhvr rctx="PPT">
                                        <p:cTn id="12" dur="500" autoRev="1" fill="hold">
                                          <p:stCondLst>
                                            <p:cond delay="0"/>
                                          </p:stCondLst>
                                        </p:cTn>
                                        <p:tgtEl>
                                          <p:spTgt spid="11"/>
                                        </p:tgtEl>
                                        <p:attrNameLst>
                                          <p:attrName>ppt_w</p:attrName>
                                        </p:attrNameLst>
                                      </p:cBhvr>
                                    </p:anim>
                                    <p:anim by="(#ppt_w*0.50)" calcmode="lin" valueType="num">
                                      <p:cBhvr>
                                        <p:cTn id="13" dur="500" decel="50000" autoRev="1" fill="hold">
                                          <p:stCondLst>
                                            <p:cond delay="0"/>
                                          </p:stCondLst>
                                        </p:cTn>
                                        <p:tgtEl>
                                          <p:spTgt spid="11"/>
                                        </p:tgtEl>
                                        <p:attrNameLst>
                                          <p:attrName>ppt_x</p:attrName>
                                        </p:attrNameLst>
                                      </p:cBhvr>
                                    </p:anim>
                                    <p:anim from="(-#ppt_h/2)" to="(#ppt_y)" calcmode="lin" valueType="num">
                                      <p:cBhvr>
                                        <p:cTn id="14" dur="1000" fill="hold">
                                          <p:stCondLst>
                                            <p:cond delay="0"/>
                                          </p:stCondLst>
                                        </p:cTn>
                                        <p:tgtEl>
                                          <p:spTgt spid="11"/>
                                        </p:tgtEl>
                                        <p:attrNameLst>
                                          <p:attrName>ppt_y</p:attrName>
                                        </p:attrNameLst>
                                      </p:cBhvr>
                                    </p:anim>
                                    <p:animRot by="21600000">
                                      <p:cBhvr>
                                        <p:cTn id="15" dur="1000" fill="hold">
                                          <p:stCondLst>
                                            <p:cond delay="0"/>
                                          </p:stCondLst>
                                        </p:cTn>
                                        <p:tgtEl>
                                          <p:spTgt spid="1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800" decel="100000"/>
                                        <p:tgtEl>
                                          <p:spTgt spid="12"/>
                                        </p:tgtEl>
                                      </p:cBhvr>
                                    </p:animEffect>
                                    <p:anim calcmode="lin" valueType="num">
                                      <p:cBhvr>
                                        <p:cTn id="21" dur="800" decel="100000" fill="hold"/>
                                        <p:tgtEl>
                                          <p:spTgt spid="12"/>
                                        </p:tgtEl>
                                        <p:attrNameLst>
                                          <p:attrName>style.rotation</p:attrName>
                                        </p:attrNameLst>
                                      </p:cBhvr>
                                      <p:tavLst>
                                        <p:tav tm="0">
                                          <p:val>
                                            <p:fltVal val="-90"/>
                                          </p:val>
                                        </p:tav>
                                        <p:tav tm="100000">
                                          <p:val>
                                            <p:fltVal val="0"/>
                                          </p:val>
                                        </p:tav>
                                      </p:tavLst>
                                    </p:anim>
                                    <p:anim calcmode="lin" valueType="num">
                                      <p:cBhvr>
                                        <p:cTn id="22" dur="800" decel="100000" fill="hold"/>
                                        <p:tgtEl>
                                          <p:spTgt spid="12"/>
                                        </p:tgtEl>
                                        <p:attrNameLst>
                                          <p:attrName>ppt_x</p:attrName>
                                        </p:attrNameLst>
                                      </p:cBhvr>
                                      <p:tavLst>
                                        <p:tav tm="0">
                                          <p:val>
                                            <p:strVal val="#ppt_x+0.4"/>
                                          </p:val>
                                        </p:tav>
                                        <p:tav tm="100000">
                                          <p:val>
                                            <p:strVal val="#ppt_x-0.05"/>
                                          </p:val>
                                        </p:tav>
                                      </p:tavLst>
                                    </p:anim>
                                    <p:anim calcmode="lin" valueType="num">
                                      <p:cBhvr>
                                        <p:cTn id="23" dur="800" decel="100000" fill="hold"/>
                                        <p:tgtEl>
                                          <p:spTgt spid="12"/>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800" decel="100000"/>
                                        <p:tgtEl>
                                          <p:spTgt spid="15"/>
                                        </p:tgtEl>
                                      </p:cBhvr>
                                    </p:animEffect>
                                    <p:anim calcmode="lin" valueType="num">
                                      <p:cBhvr>
                                        <p:cTn id="43" dur="800" decel="100000" fill="hold"/>
                                        <p:tgtEl>
                                          <p:spTgt spid="15"/>
                                        </p:tgtEl>
                                        <p:attrNameLst>
                                          <p:attrName>style.rotation</p:attrName>
                                        </p:attrNameLst>
                                      </p:cBhvr>
                                      <p:tavLst>
                                        <p:tav tm="0">
                                          <p:val>
                                            <p:fltVal val="-90"/>
                                          </p:val>
                                        </p:tav>
                                        <p:tav tm="100000">
                                          <p:val>
                                            <p:fltVal val="0"/>
                                          </p:val>
                                        </p:tav>
                                      </p:tavLst>
                                    </p:anim>
                                    <p:anim calcmode="lin" valueType="num">
                                      <p:cBhvr>
                                        <p:cTn id="44" dur="800" decel="100000" fill="hold"/>
                                        <p:tgtEl>
                                          <p:spTgt spid="15"/>
                                        </p:tgtEl>
                                        <p:attrNameLst>
                                          <p:attrName>ppt_x</p:attrName>
                                        </p:attrNameLst>
                                      </p:cBhvr>
                                      <p:tavLst>
                                        <p:tav tm="0">
                                          <p:val>
                                            <p:strVal val="#ppt_x+0.4"/>
                                          </p:val>
                                        </p:tav>
                                        <p:tav tm="100000">
                                          <p:val>
                                            <p:strVal val="#ppt_x-0.05"/>
                                          </p:val>
                                        </p:tav>
                                      </p:tavLst>
                                    </p:anim>
                                    <p:anim calcmode="lin" valueType="num">
                                      <p:cBhvr>
                                        <p:cTn id="45" dur="800" decel="100000" fill="hold"/>
                                        <p:tgtEl>
                                          <p:spTgt spid="15"/>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11" grpId="1"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2118519" y="6477000"/>
            <a:ext cx="6781800" cy="288925"/>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6</a:t>
            </a:fld>
            <a:endParaRPr lang="en-US">
              <a:solidFill>
                <a:prstClr val="black"/>
              </a:solidFill>
            </a:endParaRPr>
          </a:p>
        </p:txBody>
      </p:sp>
      <p:sp>
        <p:nvSpPr>
          <p:cNvPr id="5" name="Rectangle 4"/>
          <p:cNvSpPr/>
          <p:nvPr/>
        </p:nvSpPr>
        <p:spPr>
          <a:xfrm>
            <a:off x="823119" y="388203"/>
            <a:ext cx="10591800"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buNone/>
            </a:pPr>
            <a:r>
              <a:rPr lang="bn-BD" sz="4800" dirty="0" smtClean="0">
                <a:latin typeface="NikoshBAN" pitchFamily="2" charset="0"/>
                <a:cs typeface="NikoshBAN" pitchFamily="2" charset="0"/>
              </a:rPr>
              <a:t>অর্থনৈতিক ব্যবস্থা </a:t>
            </a:r>
            <a:r>
              <a:rPr lang="en-US" sz="4800" dirty="0" smtClean="0">
                <a:latin typeface="NikoshBAN" pitchFamily="2" charset="0"/>
                <a:cs typeface="NikoshBAN" pitchFamily="2" charset="0"/>
              </a:rPr>
              <a:t>(</a:t>
            </a:r>
            <a:r>
              <a:rPr lang="bn-BD" sz="4800" dirty="0" smtClean="0">
                <a:latin typeface="NikoshBAN" pitchFamily="2" charset="0"/>
                <a:cs typeface="NikoshBAN" pitchFamily="2" charset="0"/>
              </a:rPr>
              <a:t>Economics System </a:t>
            </a:r>
            <a:r>
              <a:rPr lang="en-US" sz="4800" dirty="0" smtClean="0">
                <a:latin typeface="NikoshBAN" pitchFamily="2" charset="0"/>
                <a:cs typeface="NikoshBAN" pitchFamily="2" charset="0"/>
              </a:rPr>
              <a:t>)</a:t>
            </a:r>
            <a:endParaRPr lang="en-US" sz="4800" dirty="0">
              <a:latin typeface="NikoshBAN" pitchFamily="2" charset="0"/>
              <a:cs typeface="NikoshBAN" pitchFamily="2" charset="0"/>
            </a:endParaRPr>
          </a:p>
        </p:txBody>
      </p:sp>
      <p:sp>
        <p:nvSpPr>
          <p:cNvPr id="6" name="TextBox 5"/>
          <p:cNvSpPr txBox="1"/>
          <p:nvPr/>
        </p:nvSpPr>
        <p:spPr>
          <a:xfrm>
            <a:off x="365919" y="1828800"/>
            <a:ext cx="11353800" cy="41549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bn-BD" sz="4400" dirty="0" smtClean="0">
                <a:latin typeface="NikoshBAN" pitchFamily="2" charset="0"/>
                <a:cs typeface="NikoshBAN" pitchFamily="2" charset="0"/>
              </a:rPr>
              <a:t>	যে সব প্রাতিষ্ঠানিক কাঠামোর মাধ্যমে অর্থনৈতিক কার্যাবলি পরিচালিত হয় তাকে অর্থনৈতিক ব্যবস্থা বলে। </a:t>
            </a:r>
          </a:p>
          <a:p>
            <a:pPr algn="just"/>
            <a:r>
              <a:rPr lang="bn-BD" sz="4400" dirty="0" smtClean="0">
                <a:latin typeface="NikoshBAN" pitchFamily="2" charset="0"/>
                <a:cs typeface="NikoshBAN" pitchFamily="2" charset="0"/>
              </a:rPr>
              <a:t>	অন্যভাবে বলা যায় , যে সকল রীতিনীতি, প্রাতিষ্ঠানিক কাঠামো এবং আইনগত বিধি-বিধানের আওতায় উপকরণ সমূহের ব্যবহার, উৎপাদন, বিনিয়োগ, বন্টন ও ভোগ-সংক্রান্ত কার্যাবলি সম্পাদিত হয় তাকে অর্থনৈতিক ব্যবস্থা বলে। </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1661319" y="6416675"/>
            <a:ext cx="8991600" cy="365125"/>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7</a:t>
            </a:fld>
            <a:endParaRPr lang="en-US">
              <a:solidFill>
                <a:prstClr val="black"/>
              </a:solidFill>
            </a:endParaRPr>
          </a:p>
        </p:txBody>
      </p:sp>
      <p:graphicFrame>
        <p:nvGraphicFramePr>
          <p:cNvPr id="5" name="Diagram 4"/>
          <p:cNvGraphicFramePr/>
          <p:nvPr/>
        </p:nvGraphicFramePr>
        <p:xfrm>
          <a:off x="746919" y="228600"/>
          <a:ext cx="103632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2651919" y="6553200"/>
            <a:ext cx="6781800" cy="136525"/>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8</a:t>
            </a:fld>
            <a:endParaRPr lang="en-US">
              <a:solidFill>
                <a:prstClr val="black"/>
              </a:solidFill>
            </a:endParaRPr>
          </a:p>
        </p:txBody>
      </p:sp>
      <p:sp>
        <p:nvSpPr>
          <p:cNvPr id="5" name="Explosion 1 4"/>
          <p:cNvSpPr/>
          <p:nvPr/>
        </p:nvSpPr>
        <p:spPr>
          <a:xfrm>
            <a:off x="3794919" y="304800"/>
            <a:ext cx="4572000" cy="1295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itchFamily="2" charset="0"/>
                <a:cs typeface="NikoshBAN" pitchFamily="2" charset="0"/>
              </a:rPr>
              <a:t>একক কাজ </a:t>
            </a:r>
            <a:endParaRPr lang="en-US" sz="3600" dirty="0">
              <a:latin typeface="NikoshBAN" pitchFamily="2" charset="0"/>
              <a:cs typeface="NikoshBAN" pitchFamily="2" charset="0"/>
            </a:endParaRPr>
          </a:p>
        </p:txBody>
      </p:sp>
      <p:pic>
        <p:nvPicPr>
          <p:cNvPr id="6" name="Picture 5" descr="Picture1.png"/>
          <p:cNvPicPr>
            <a:picLocks noChangeAspect="1"/>
          </p:cNvPicPr>
          <p:nvPr/>
        </p:nvPicPr>
        <p:blipFill>
          <a:blip r:embed="rId2"/>
          <a:stretch>
            <a:fillRect/>
          </a:stretch>
        </p:blipFill>
        <p:spPr>
          <a:xfrm>
            <a:off x="6842919" y="1752600"/>
            <a:ext cx="4669150" cy="3176479"/>
          </a:xfrm>
          <a:prstGeom prst="rect">
            <a:avLst/>
          </a:prstGeom>
        </p:spPr>
      </p:pic>
      <p:sp>
        <p:nvSpPr>
          <p:cNvPr id="7" name="TextBox 6"/>
          <p:cNvSpPr txBox="1"/>
          <p:nvPr/>
        </p:nvSpPr>
        <p:spPr>
          <a:xfrm>
            <a:off x="670719" y="1981200"/>
            <a:ext cx="59436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bn-BD" sz="3600" dirty="0" smtClean="0">
                <a:latin typeface="NikoshBAN" pitchFamily="2" charset="0"/>
                <a:cs typeface="NikoshBAN" pitchFamily="2" charset="0"/>
              </a:rPr>
              <a:t>পৃথিবীতে যতগুলো অর্থনৈতিক ব্যবস্থা আছে তা লেখ।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84A5-5283-4231-93A9-507813839655}" type="datetime1">
              <a:rPr lang="en-US" smtClean="0">
                <a:solidFill>
                  <a:prstClr val="black"/>
                </a:solidFill>
              </a:rPr>
              <a:pPr/>
              <a:t>8/16/2020</a:t>
            </a:fld>
            <a:endParaRPr lang="en-US">
              <a:solidFill>
                <a:prstClr val="black"/>
              </a:solidFill>
            </a:endParaRPr>
          </a:p>
        </p:txBody>
      </p:sp>
      <p:sp>
        <p:nvSpPr>
          <p:cNvPr id="3" name="Footer Placeholder 2"/>
          <p:cNvSpPr>
            <a:spLocks noGrp="1"/>
          </p:cNvSpPr>
          <p:nvPr>
            <p:ph type="ftr" sz="quarter" idx="11"/>
          </p:nvPr>
        </p:nvSpPr>
        <p:spPr>
          <a:xfrm>
            <a:off x="1813719" y="6492875"/>
            <a:ext cx="7315200" cy="288925"/>
          </a:xfrm>
        </p:spPr>
        <p:txBody>
          <a:bodyPr/>
          <a:lstStyle/>
          <a:p>
            <a:pPr algn="ctr"/>
            <a:r>
              <a:rPr lang="as-IN" sz="900" dirty="0" smtClean="0">
                <a:solidFill>
                  <a:prstClr val="black"/>
                </a:solidFill>
              </a:rPr>
              <a:t>পলাশ কুমার ঘোষ। সরকারি শহীদ সিরাজুদ্দীন হোসেন কলেজ, যশোর। মোবাইলঃ 01920-393252 ই-মেইলঃ </a:t>
            </a:r>
            <a:r>
              <a:rPr lang="en-US" sz="900" dirty="0" smtClean="0">
                <a:solidFill>
                  <a:prstClr val="black"/>
                </a:solidFill>
              </a:rPr>
              <a:t>palashg489@gmail.com</a:t>
            </a:r>
            <a:endParaRPr lang="en-US" sz="9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9</a:t>
            </a:fld>
            <a:endParaRPr lang="en-US">
              <a:solidFill>
                <a:prstClr val="black"/>
              </a:solidFill>
            </a:endParaRPr>
          </a:p>
        </p:txBody>
      </p:sp>
      <p:pic>
        <p:nvPicPr>
          <p:cNvPr id="5" name="Picture 4" descr="C:\Users\pcmc\Pictures\download.jpg"/>
          <p:cNvPicPr/>
          <p:nvPr/>
        </p:nvPicPr>
        <p:blipFill>
          <a:blip r:embed="rId2"/>
          <a:srcRect/>
          <a:stretch>
            <a:fillRect/>
          </a:stretch>
        </p:blipFill>
        <p:spPr bwMode="auto">
          <a:xfrm>
            <a:off x="2118519" y="924264"/>
            <a:ext cx="701040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10" descr="C:\Users\pcmc\Pictures\Saved Pictures\images (2).jpg"/>
          <p:cNvPicPr>
            <a:picLocks/>
          </p:cNvPicPr>
          <p:nvPr/>
        </p:nvPicPr>
        <p:blipFill>
          <a:blip r:embed="rId3"/>
          <a:srcRect/>
          <a:stretch>
            <a:fillRect/>
          </a:stretch>
        </p:blipFill>
        <p:spPr bwMode="auto">
          <a:xfrm>
            <a:off x="2118519" y="924264"/>
            <a:ext cx="701040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347119" y="5996496"/>
            <a:ext cx="2743200" cy="707886"/>
          </a:xfrm>
          <a:prstGeom prst="rect">
            <a:avLst/>
          </a:prstGeom>
          <a:noFill/>
        </p:spPr>
        <p:txBody>
          <a:bodyPr wrap="square" rtlCol="0">
            <a:spAutoFit/>
          </a:bodyPr>
          <a:lstStyle/>
          <a:p>
            <a:pPr algn="ctr"/>
            <a:r>
              <a:rPr lang="bn-BD" sz="4000" dirty="0" smtClean="0">
                <a:latin typeface="NikoshBAN" pitchFamily="2" charset="0"/>
                <a:cs typeface="NikoshBAN" pitchFamily="2" charset="0"/>
              </a:rPr>
              <a:t>অ্যাডাম স্মিথ </a:t>
            </a:r>
            <a:endParaRPr lang="en-US" sz="4000" dirty="0">
              <a:latin typeface="NikoshBAN" pitchFamily="2" charset="0"/>
              <a:cs typeface="NikoshBAN" pitchFamily="2" charset="0"/>
            </a:endParaRPr>
          </a:p>
        </p:txBody>
      </p:sp>
      <p:sp>
        <p:nvSpPr>
          <p:cNvPr id="9" name="TextBox 8"/>
          <p:cNvSpPr txBox="1"/>
          <p:nvPr/>
        </p:nvSpPr>
        <p:spPr>
          <a:xfrm>
            <a:off x="5776119" y="5996496"/>
            <a:ext cx="3200400" cy="707886"/>
          </a:xfrm>
          <a:prstGeom prst="rect">
            <a:avLst/>
          </a:prstGeom>
          <a:noFill/>
        </p:spPr>
        <p:txBody>
          <a:bodyPr wrap="square" rtlCol="0">
            <a:spAutoFit/>
          </a:bodyPr>
          <a:lstStyle/>
          <a:p>
            <a:pPr algn="ctr">
              <a:tabLst>
                <a:tab pos="2018665" algn="l"/>
                <a:tab pos="4382135" algn="l"/>
              </a:tabLst>
            </a:pPr>
            <a:r>
              <a:rPr lang="bn-BD" sz="4000" dirty="0" smtClean="0">
                <a:latin typeface="NikoshBAN" pitchFamily="2" charset="0"/>
                <a:ea typeface="Calibri"/>
                <a:cs typeface="NikoshBAN" pitchFamily="2" charset="0"/>
              </a:rPr>
              <a:t>ডেভিড রিকার্ডো</a:t>
            </a:r>
            <a:endParaRPr lang="en-US" sz="4000" dirty="0">
              <a:latin typeface="NikoshBAN" pitchFamily="2" charset="0"/>
              <a:ea typeface="Calibri"/>
              <a:cs typeface="NikoshBAN" pitchFamily="2" charset="0"/>
            </a:endParaRPr>
          </a:p>
        </p:txBody>
      </p:sp>
      <p:sp>
        <p:nvSpPr>
          <p:cNvPr id="10" name="TextBox 9"/>
          <p:cNvSpPr txBox="1"/>
          <p:nvPr/>
        </p:nvSpPr>
        <p:spPr>
          <a:xfrm>
            <a:off x="137319" y="152400"/>
            <a:ext cx="44196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নিচের ছবি গুলো লক্ষ্য করি। </a:t>
            </a:r>
            <a:endParaRPr lang="en-US" sz="3600" dirty="0">
              <a:latin typeface="NikoshBAN" pitchFamily="2" charset="0"/>
              <a:cs typeface="NikoshBAN" pitchFamily="2" charset="0"/>
            </a:endParaRPr>
          </a:p>
        </p:txBody>
      </p:sp>
      <p:sp>
        <p:nvSpPr>
          <p:cNvPr id="11" name="Rectangle 10"/>
          <p:cNvSpPr/>
          <p:nvPr/>
        </p:nvSpPr>
        <p:spPr>
          <a:xfrm>
            <a:off x="5547519" y="87852"/>
            <a:ext cx="3629520" cy="707886"/>
          </a:xfrm>
          <a:prstGeom prst="rect">
            <a:avLst/>
          </a:prstGeom>
          <a:scene3d>
            <a:camera prst="obliqueTopLeft" fov="600000">
              <a:rot lat="0" lon="0" rev="0"/>
            </a:camera>
            <a:lightRig rig="balanced" dir="t">
              <a:rot lat="0" lon="0" rev="19200000"/>
            </a:lightRig>
          </a:scene3d>
          <a:sp3d contourW="12700" prstMaterial="matte">
            <a:bevelT w="60000" h="50800" prst="divot"/>
            <a:contourClr>
              <a:schemeClr val="accent6">
                <a:shade val="60000"/>
                <a:satMod val="110000"/>
              </a:schemeClr>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bn-BD" sz="4000" dirty="0" smtClean="0">
                <a:latin typeface="NikoshBAN" pitchFamily="2" charset="0"/>
                <a:cs typeface="NikoshBAN" pitchFamily="2" charset="0"/>
              </a:rPr>
              <a:t>ক) অর্থনৈতিক ব্যবস্থা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800" decel="100000"/>
                                        <p:tgtEl>
                                          <p:spTgt spid="10"/>
                                        </p:tgtEl>
                                      </p:cBhvr>
                                    </p:animEffect>
                                    <p:anim calcmode="lin" valueType="num">
                                      <p:cBhvr>
                                        <p:cTn id="15" dur="800" decel="100000" fill="hold"/>
                                        <p:tgtEl>
                                          <p:spTgt spid="10"/>
                                        </p:tgtEl>
                                        <p:attrNameLst>
                                          <p:attrName>style.rotation</p:attrName>
                                        </p:attrNameLst>
                                      </p:cBhvr>
                                      <p:tavLst>
                                        <p:tav tm="0">
                                          <p:val>
                                            <p:fltVal val="-90"/>
                                          </p:val>
                                        </p:tav>
                                        <p:tav tm="100000">
                                          <p:val>
                                            <p:fltVal val="0"/>
                                          </p:val>
                                        </p:tav>
                                      </p:tavLst>
                                    </p:anim>
                                    <p:anim calcmode="lin" valueType="num">
                                      <p:cBhvr>
                                        <p:cTn id="16" dur="800" decel="100000" fill="hold"/>
                                        <p:tgtEl>
                                          <p:spTgt spid="10"/>
                                        </p:tgtEl>
                                        <p:attrNameLst>
                                          <p:attrName>ppt_x</p:attrName>
                                        </p:attrNameLst>
                                      </p:cBhvr>
                                      <p:tavLst>
                                        <p:tav tm="0">
                                          <p:val>
                                            <p:strVal val="#ppt_x+0.4"/>
                                          </p:val>
                                        </p:tav>
                                        <p:tav tm="100000">
                                          <p:val>
                                            <p:strVal val="#ppt_x-0.05"/>
                                          </p:val>
                                        </p:tav>
                                      </p:tavLst>
                                    </p:anim>
                                    <p:anim calcmode="lin" valueType="num">
                                      <p:cBhvr>
                                        <p:cTn id="17" dur="800" decel="100000" fill="hold"/>
                                        <p:tgtEl>
                                          <p:spTgt spid="10"/>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amond(in)">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578</TotalTime>
  <Words>1031</Words>
  <Application>Microsoft Office PowerPoint</Application>
  <PresentationFormat>Custom</PresentationFormat>
  <Paragraphs>197</Paragraphs>
  <Slides>23</Slides>
  <Notes>2</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Theme1</vt:lpstr>
      <vt:lpstr>3_Concourse</vt:lpstr>
      <vt:lpstr>5_Concourse</vt: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Palash</dc:creator>
  <cp:lastModifiedBy>Palash</cp:lastModifiedBy>
  <cp:revision>198</cp:revision>
  <dcterms:created xsi:type="dcterms:W3CDTF">2006-08-16T00:00:00Z</dcterms:created>
  <dcterms:modified xsi:type="dcterms:W3CDTF">2020-08-16T13:54:23Z</dcterms:modified>
</cp:coreProperties>
</file>